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5" r:id="rId10"/>
    <p:sldId id="264" r:id="rId11"/>
    <p:sldId id="267" r:id="rId12"/>
    <p:sldId id="266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060"/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A342E4A-6987-4E09-9FCB-2FAAC1DA7DF8}" v="18" dt="2026-10-19T14:07:08.24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4660"/>
  </p:normalViewPr>
  <p:slideViewPr>
    <p:cSldViewPr snapToGrid="0">
      <p:cViewPr varScale="1">
        <p:scale>
          <a:sx n="68" d="100"/>
          <a:sy n="68" d="100"/>
        </p:scale>
        <p:origin x="84" y="5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nathan Hays" userId="a1e9f81e-b235-4760-81d4-2c468d0bc273" providerId="ADAL" clId="{41532483-2651-46E8-B77C-6D93A811E71B}"/>
    <pc:docChg chg="addSld modSld">
      <pc:chgData name="Jonathan Hays" userId="a1e9f81e-b235-4760-81d4-2c468d0bc273" providerId="ADAL" clId="{41532483-2651-46E8-B77C-6D93A811E71B}" dt="2026-10-19T14:07:08.249" v="17" actId="767"/>
      <pc:docMkLst>
        <pc:docMk/>
      </pc:docMkLst>
      <pc:sldChg chg="modSp">
        <pc:chgData name="Jonathan Hays" userId="a1e9f81e-b235-4760-81d4-2c468d0bc273" providerId="ADAL" clId="{41532483-2651-46E8-B77C-6D93A811E71B}" dt="2026-10-19T13:10:05.414" v="0"/>
        <pc:sldMkLst>
          <pc:docMk/>
          <pc:sldMk cId="3638673962" sldId="256"/>
        </pc:sldMkLst>
        <pc:spChg chg="mod">
          <ac:chgData name="Jonathan Hays" userId="a1e9f81e-b235-4760-81d4-2c468d0bc273" providerId="ADAL" clId="{41532483-2651-46E8-B77C-6D93A811E71B}" dt="2026-10-19T13:10:05.414" v="0"/>
          <ac:spMkLst>
            <pc:docMk/>
            <pc:sldMk cId="3638673962" sldId="256"/>
            <ac:spMk id="2" creationId="{BD856DDA-01E4-9E1A-2180-AE3483CFD157}"/>
          </ac:spMkLst>
        </pc:spChg>
      </pc:sldChg>
      <pc:sldChg chg="addSp modSp">
        <pc:chgData name="Jonathan Hays" userId="a1e9f81e-b235-4760-81d4-2c468d0bc273" providerId="ADAL" clId="{41532483-2651-46E8-B77C-6D93A811E71B}" dt="2026-10-19T13:35:15.625" v="1" actId="767"/>
        <pc:sldMkLst>
          <pc:docMk/>
          <pc:sldMk cId="1430874743" sldId="260"/>
        </pc:sldMkLst>
        <pc:spChg chg="add mod">
          <ac:chgData name="Jonathan Hays" userId="a1e9f81e-b235-4760-81d4-2c468d0bc273" providerId="ADAL" clId="{41532483-2651-46E8-B77C-6D93A811E71B}" dt="2026-10-19T13:35:15.625" v="1" actId="767"/>
          <ac:spMkLst>
            <pc:docMk/>
            <pc:sldMk cId="1430874743" sldId="260"/>
            <ac:spMk id="6" creationId="{D14795BF-7F25-FBFF-849E-DC29D2946B8A}"/>
          </ac:spMkLst>
        </pc:spChg>
      </pc:sldChg>
      <pc:sldChg chg="addSp modSp">
        <pc:chgData name="Jonathan Hays" userId="a1e9f81e-b235-4760-81d4-2c468d0bc273" providerId="ADAL" clId="{41532483-2651-46E8-B77C-6D93A811E71B}" dt="2026-10-19T13:36:52.712" v="2" actId="767"/>
        <pc:sldMkLst>
          <pc:docMk/>
          <pc:sldMk cId="1732018007" sldId="261"/>
        </pc:sldMkLst>
        <pc:spChg chg="add mod">
          <ac:chgData name="Jonathan Hays" userId="a1e9f81e-b235-4760-81d4-2c468d0bc273" providerId="ADAL" clId="{41532483-2651-46E8-B77C-6D93A811E71B}" dt="2026-10-19T13:36:52.712" v="2" actId="767"/>
          <ac:spMkLst>
            <pc:docMk/>
            <pc:sldMk cId="1732018007" sldId="261"/>
            <ac:spMk id="8" creationId="{8761F3DB-78BA-896A-4C2D-37E877634E9F}"/>
          </ac:spMkLst>
        </pc:spChg>
      </pc:sldChg>
      <pc:sldChg chg="addSp modSp">
        <pc:chgData name="Jonathan Hays" userId="a1e9f81e-b235-4760-81d4-2c468d0bc273" providerId="ADAL" clId="{41532483-2651-46E8-B77C-6D93A811E71B}" dt="2026-10-19T13:38:25.336" v="3" actId="767"/>
        <pc:sldMkLst>
          <pc:docMk/>
          <pc:sldMk cId="1526490108" sldId="262"/>
        </pc:sldMkLst>
        <pc:spChg chg="add mod">
          <ac:chgData name="Jonathan Hays" userId="a1e9f81e-b235-4760-81d4-2c468d0bc273" providerId="ADAL" clId="{41532483-2651-46E8-B77C-6D93A811E71B}" dt="2026-10-19T13:38:25.336" v="3" actId="767"/>
          <ac:spMkLst>
            <pc:docMk/>
            <pc:sldMk cId="1526490108" sldId="262"/>
            <ac:spMk id="6" creationId="{285DAFA2-0626-E56D-5DF5-798A38E82665}"/>
          </ac:spMkLst>
        </pc:spChg>
      </pc:sldChg>
      <pc:sldChg chg="addSp modSp">
        <pc:chgData name="Jonathan Hays" userId="a1e9f81e-b235-4760-81d4-2c468d0bc273" providerId="ADAL" clId="{41532483-2651-46E8-B77C-6D93A811E71B}" dt="2026-10-19T13:47:18.933" v="4" actId="767"/>
        <pc:sldMkLst>
          <pc:docMk/>
          <pc:sldMk cId="3405369843" sldId="263"/>
        </pc:sldMkLst>
        <pc:spChg chg="add mod">
          <ac:chgData name="Jonathan Hays" userId="a1e9f81e-b235-4760-81d4-2c468d0bc273" providerId="ADAL" clId="{41532483-2651-46E8-B77C-6D93A811E71B}" dt="2026-10-19T13:47:18.933" v="4" actId="767"/>
          <ac:spMkLst>
            <pc:docMk/>
            <pc:sldMk cId="3405369843" sldId="263"/>
            <ac:spMk id="8" creationId="{E30ED6A8-5D2F-B898-CBB6-74B2FA2E9CDB}"/>
          </ac:spMkLst>
        </pc:spChg>
      </pc:sldChg>
      <pc:sldChg chg="addSp modSp">
        <pc:chgData name="Jonathan Hays" userId="a1e9f81e-b235-4760-81d4-2c468d0bc273" providerId="ADAL" clId="{41532483-2651-46E8-B77C-6D93A811E71B}" dt="2026-10-19T13:52:44.070" v="9" actId="767"/>
        <pc:sldMkLst>
          <pc:docMk/>
          <pc:sldMk cId="2603045055" sldId="264"/>
        </pc:sldMkLst>
        <pc:spChg chg="add 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4" creationId="{CE494B98-E8D1-F634-D983-64AC2271AB10}"/>
          </ac:spMkLst>
        </pc:spChg>
        <pc:spChg chg="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9" creationId="{A92A335D-5127-0472-307C-35B81B928655}"/>
          </ac:spMkLst>
        </pc:spChg>
        <pc:spChg chg="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14" creationId="{3A3C1C92-1432-A6D2-DFE4-FAC88A995184}"/>
          </ac:spMkLst>
        </pc:spChg>
        <pc:spChg chg="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15" creationId="{27DE22CE-9C49-E0EE-652E-D4BB17E88572}"/>
          </ac:spMkLst>
        </pc:spChg>
        <pc:spChg chg="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16" creationId="{E1A782D9-B299-A287-D80B-B82D4050F163}"/>
          </ac:spMkLst>
        </pc:spChg>
        <pc:spChg chg="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17" creationId="{F169654E-8836-8DF5-35B3-A615549281ED}"/>
          </ac:spMkLst>
        </pc:spChg>
        <pc:spChg chg="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23" creationId="{F9FC6D01-FDD0-1E1A-8889-46A17188B23C}"/>
          </ac:spMkLst>
        </pc:spChg>
        <pc:spChg chg="add 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33" creationId="{F590E1D8-A5CA-F2EC-9FD3-516F9D8ADC1B}"/>
          </ac:spMkLst>
        </pc:spChg>
        <pc:spChg chg="add 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34" creationId="{096F4F6F-6035-5241-BF55-ACBE404939FC}"/>
          </ac:spMkLst>
        </pc:spChg>
        <pc:spChg chg="add mod">
          <ac:chgData name="Jonathan Hays" userId="a1e9f81e-b235-4760-81d4-2c468d0bc273" providerId="ADAL" clId="{41532483-2651-46E8-B77C-6D93A811E71B}" dt="2026-10-19T13:50:34.016" v="6"/>
          <ac:spMkLst>
            <pc:docMk/>
            <pc:sldMk cId="2603045055" sldId="264"/>
            <ac:spMk id="35" creationId="{086F7060-98C4-E555-348C-56AF8636393F}"/>
          </ac:spMkLst>
        </pc:spChg>
        <pc:spChg chg="add mod">
          <ac:chgData name="Jonathan Hays" userId="a1e9f81e-b235-4760-81d4-2c468d0bc273" providerId="ADAL" clId="{41532483-2651-46E8-B77C-6D93A811E71B}" dt="2026-10-19T13:52:44.070" v="9" actId="767"/>
          <ac:spMkLst>
            <pc:docMk/>
            <pc:sldMk cId="2603045055" sldId="264"/>
            <ac:spMk id="36" creationId="{F2D68CE2-E2D2-AC24-F629-996568B2F617}"/>
          </ac:spMkLst>
        </pc:spChg>
      </pc:sldChg>
      <pc:sldChg chg="add">
        <pc:chgData name="Jonathan Hays" userId="a1e9f81e-b235-4760-81d4-2c468d0bc273" providerId="ADAL" clId="{41532483-2651-46E8-B77C-6D93A811E71B}" dt="2026-10-19T13:49:34.355" v="5"/>
        <pc:sldMkLst>
          <pc:docMk/>
          <pc:sldMk cId="3318765335" sldId="265"/>
        </pc:sldMkLst>
      </pc:sldChg>
      <pc:sldChg chg="addSp delSp modSp add">
        <pc:chgData name="Jonathan Hays" userId="a1e9f81e-b235-4760-81d4-2c468d0bc273" providerId="ADAL" clId="{41532483-2651-46E8-B77C-6D93A811E71B}" dt="2026-10-19T13:55:38.838" v="15" actId="767"/>
        <pc:sldMkLst>
          <pc:docMk/>
          <pc:sldMk cId="2801214616" sldId="266"/>
        </pc:sldMkLst>
        <pc:spChg chg="add mod">
          <ac:chgData name="Jonathan Hays" userId="a1e9f81e-b235-4760-81d4-2c468d0bc273" providerId="ADAL" clId="{41532483-2651-46E8-B77C-6D93A811E71B}" dt="2026-10-19T13:55:01.429" v="14" actId="767"/>
          <ac:spMkLst>
            <pc:docMk/>
            <pc:sldMk cId="2801214616" sldId="266"/>
            <ac:spMk id="3" creationId="{89FB2D9D-C2ED-90D7-4C2E-94C0D4EAD441}"/>
          </ac:spMkLst>
        </pc:spChg>
        <pc:spChg chg="add mod">
          <ac:chgData name="Jonathan Hays" userId="a1e9f81e-b235-4760-81d4-2c468d0bc273" providerId="ADAL" clId="{41532483-2651-46E8-B77C-6D93A811E71B}" dt="2026-10-19T13:55:38.838" v="15" actId="767"/>
          <ac:spMkLst>
            <pc:docMk/>
            <pc:sldMk cId="2801214616" sldId="266"/>
            <ac:spMk id="4" creationId="{1645F74D-6D0D-B058-7E81-3D1823983605}"/>
          </ac:spMkLst>
        </pc:spChg>
        <pc:spChg chg="mod topLvl">
          <ac:chgData name="Jonathan Hays" userId="a1e9f81e-b235-4760-81d4-2c468d0bc273" providerId="ADAL" clId="{41532483-2651-46E8-B77C-6D93A811E71B}" dt="2026-10-19T13:54:52.704" v="13" actId="165"/>
          <ac:spMkLst>
            <pc:docMk/>
            <pc:sldMk cId="2801214616" sldId="266"/>
            <ac:spMk id="6" creationId="{C10993C0-DE35-663B-6DDE-DA837B8C0D0F}"/>
          </ac:spMkLst>
        </pc:spChg>
        <pc:spChg chg="mod topLvl">
          <ac:chgData name="Jonathan Hays" userId="a1e9f81e-b235-4760-81d4-2c468d0bc273" providerId="ADAL" clId="{41532483-2651-46E8-B77C-6D93A811E71B}" dt="2026-10-19T13:54:52.704" v="13" actId="165"/>
          <ac:spMkLst>
            <pc:docMk/>
            <pc:sldMk cId="2801214616" sldId="266"/>
            <ac:spMk id="7" creationId="{BCE0161F-A81A-F7AA-3642-BAF498DA230E}"/>
          </ac:spMkLst>
        </pc:spChg>
        <pc:spChg chg="mod topLvl">
          <ac:chgData name="Jonathan Hays" userId="a1e9f81e-b235-4760-81d4-2c468d0bc273" providerId="ADAL" clId="{41532483-2651-46E8-B77C-6D93A811E71B}" dt="2026-10-19T13:54:52.704" v="13" actId="165"/>
          <ac:spMkLst>
            <pc:docMk/>
            <pc:sldMk cId="2801214616" sldId="266"/>
            <ac:spMk id="8" creationId="{DE5DFFF3-F452-199C-6635-0E1710936C28}"/>
          </ac:spMkLst>
        </pc:spChg>
        <pc:spChg chg="mod topLvl">
          <ac:chgData name="Jonathan Hays" userId="a1e9f81e-b235-4760-81d4-2c468d0bc273" providerId="ADAL" clId="{41532483-2651-46E8-B77C-6D93A811E71B}" dt="2026-10-19T13:54:52.704" v="13" actId="165"/>
          <ac:spMkLst>
            <pc:docMk/>
            <pc:sldMk cId="2801214616" sldId="266"/>
            <ac:spMk id="9" creationId="{DFD5F73E-92D8-0061-4F87-42A3FEF10472}"/>
          </ac:spMkLst>
        </pc:spChg>
        <pc:spChg chg="mod topLvl">
          <ac:chgData name="Jonathan Hays" userId="a1e9f81e-b235-4760-81d4-2c468d0bc273" providerId="ADAL" clId="{41532483-2651-46E8-B77C-6D93A811E71B}" dt="2026-10-19T13:54:52.704" v="13" actId="165"/>
          <ac:spMkLst>
            <pc:docMk/>
            <pc:sldMk cId="2801214616" sldId="266"/>
            <ac:spMk id="10" creationId="{0DDA0B42-9D86-EA41-8D6D-7E9AAE3AA26F}"/>
          </ac:spMkLst>
        </pc:spChg>
        <pc:spChg chg="mod topLvl">
          <ac:chgData name="Jonathan Hays" userId="a1e9f81e-b235-4760-81d4-2c468d0bc273" providerId="ADAL" clId="{41532483-2651-46E8-B77C-6D93A811E71B}" dt="2026-10-19T13:54:52.704" v="13" actId="165"/>
          <ac:spMkLst>
            <pc:docMk/>
            <pc:sldMk cId="2801214616" sldId="266"/>
            <ac:spMk id="11" creationId="{A610E27C-6CF3-F373-EA06-68595C07C01C}"/>
          </ac:spMkLst>
        </pc:spChg>
        <pc:spChg chg="mod topLvl">
          <ac:chgData name="Jonathan Hays" userId="a1e9f81e-b235-4760-81d4-2c468d0bc273" providerId="ADAL" clId="{41532483-2651-46E8-B77C-6D93A811E71B}" dt="2026-10-19T13:54:52.118" v="12" actId="165"/>
          <ac:spMkLst>
            <pc:docMk/>
            <pc:sldMk cId="2801214616" sldId="266"/>
            <ac:spMk id="13" creationId="{EF0BC796-A859-D593-DF73-158B19F00960}"/>
          </ac:spMkLst>
        </pc:spChg>
        <pc:spChg chg="mod topLvl">
          <ac:chgData name="Jonathan Hays" userId="a1e9f81e-b235-4760-81d4-2c468d0bc273" providerId="ADAL" clId="{41532483-2651-46E8-B77C-6D93A811E71B}" dt="2026-10-19T13:54:52.118" v="12" actId="165"/>
          <ac:spMkLst>
            <pc:docMk/>
            <pc:sldMk cId="2801214616" sldId="266"/>
            <ac:spMk id="14" creationId="{35DF711F-8FBA-7E25-A707-D97BE61CAF55}"/>
          </ac:spMkLst>
        </pc:spChg>
        <pc:spChg chg="mod topLvl">
          <ac:chgData name="Jonathan Hays" userId="a1e9f81e-b235-4760-81d4-2c468d0bc273" providerId="ADAL" clId="{41532483-2651-46E8-B77C-6D93A811E71B}" dt="2026-10-19T13:54:52.118" v="12" actId="165"/>
          <ac:spMkLst>
            <pc:docMk/>
            <pc:sldMk cId="2801214616" sldId="266"/>
            <ac:spMk id="15" creationId="{7AD8FA63-F65B-20A9-81A5-57EB71F25336}"/>
          </ac:spMkLst>
        </pc:spChg>
        <pc:spChg chg="mod topLvl">
          <ac:chgData name="Jonathan Hays" userId="a1e9f81e-b235-4760-81d4-2c468d0bc273" providerId="ADAL" clId="{41532483-2651-46E8-B77C-6D93A811E71B}" dt="2026-10-19T13:54:52.118" v="12" actId="165"/>
          <ac:spMkLst>
            <pc:docMk/>
            <pc:sldMk cId="2801214616" sldId="266"/>
            <ac:spMk id="16" creationId="{C6E68C00-99C1-B9BB-292D-DABFA2955E24}"/>
          </ac:spMkLst>
        </pc:spChg>
        <pc:spChg chg="mod topLvl">
          <ac:chgData name="Jonathan Hays" userId="a1e9f81e-b235-4760-81d4-2c468d0bc273" providerId="ADAL" clId="{41532483-2651-46E8-B77C-6D93A811E71B}" dt="2026-10-19T13:54:52.118" v="12" actId="165"/>
          <ac:spMkLst>
            <pc:docMk/>
            <pc:sldMk cId="2801214616" sldId="266"/>
            <ac:spMk id="17" creationId="{45FCE759-CE4C-0E0A-F053-0A1491B0515F}"/>
          </ac:spMkLst>
        </pc:spChg>
        <pc:spChg chg="mod topLvl">
          <ac:chgData name="Jonathan Hays" userId="a1e9f81e-b235-4760-81d4-2c468d0bc273" providerId="ADAL" clId="{41532483-2651-46E8-B77C-6D93A811E71B}" dt="2026-10-19T13:54:52.118" v="12" actId="165"/>
          <ac:spMkLst>
            <pc:docMk/>
            <pc:sldMk cId="2801214616" sldId="266"/>
            <ac:spMk id="18" creationId="{D94650C9-C674-8862-1D62-158A23DAAF9F}"/>
          </ac:spMkLst>
        </pc:spChg>
        <pc:grpChg chg="add del mod">
          <ac:chgData name="Jonathan Hays" userId="a1e9f81e-b235-4760-81d4-2c468d0bc273" providerId="ADAL" clId="{41532483-2651-46E8-B77C-6D93A811E71B}" dt="2026-10-19T13:54:52.704" v="13" actId="165"/>
          <ac:grpSpMkLst>
            <pc:docMk/>
            <pc:sldMk cId="2801214616" sldId="266"/>
            <ac:grpSpMk id="5" creationId="{910A9798-D4D2-214E-1899-30699EC61777}"/>
          </ac:grpSpMkLst>
        </pc:grpChg>
        <pc:grpChg chg="add del mod">
          <ac:chgData name="Jonathan Hays" userId="a1e9f81e-b235-4760-81d4-2c468d0bc273" providerId="ADAL" clId="{41532483-2651-46E8-B77C-6D93A811E71B}" dt="2026-10-19T13:54:52.118" v="12" actId="165"/>
          <ac:grpSpMkLst>
            <pc:docMk/>
            <pc:sldMk cId="2801214616" sldId="266"/>
            <ac:grpSpMk id="12" creationId="{499E83E3-0810-08DE-0A31-8C37D6D5066A}"/>
          </ac:grpSpMkLst>
        </pc:grpChg>
      </pc:sldChg>
      <pc:sldChg chg="add">
        <pc:chgData name="Jonathan Hays" userId="a1e9f81e-b235-4760-81d4-2c468d0bc273" providerId="ADAL" clId="{41532483-2651-46E8-B77C-6D93A811E71B}" dt="2026-10-19T13:51:56.700" v="8"/>
        <pc:sldMkLst>
          <pc:docMk/>
          <pc:sldMk cId="4209095772" sldId="267"/>
        </pc:sldMkLst>
      </pc:sldChg>
      <pc:sldChg chg="addSp modSp">
        <pc:chgData name="Jonathan Hays" userId="a1e9f81e-b235-4760-81d4-2c468d0bc273" providerId="ADAL" clId="{41532483-2651-46E8-B77C-6D93A811E71B}" dt="2026-10-19T14:07:08.249" v="17" actId="767"/>
        <pc:sldMkLst>
          <pc:docMk/>
          <pc:sldMk cId="2965184577" sldId="269"/>
        </pc:sldMkLst>
        <pc:spChg chg="mod">
          <ac:chgData name="Jonathan Hays" userId="a1e9f81e-b235-4760-81d4-2c468d0bc273" providerId="ADAL" clId="{41532483-2651-46E8-B77C-6D93A811E71B}" dt="2026-10-19T14:05:44.176" v="16"/>
          <ac:spMkLst>
            <pc:docMk/>
            <pc:sldMk cId="2965184577" sldId="269"/>
            <ac:spMk id="3" creationId="{C9C55A70-2668-6640-09CC-B8235A80BCBE}"/>
          </ac:spMkLst>
        </pc:spChg>
        <pc:spChg chg="add mod">
          <ac:chgData name="Jonathan Hays" userId="a1e9f81e-b235-4760-81d4-2c468d0bc273" providerId="ADAL" clId="{41532483-2651-46E8-B77C-6D93A811E71B}" dt="2026-10-19T14:07:08.249" v="17" actId="767"/>
          <ac:spMkLst>
            <pc:docMk/>
            <pc:sldMk cId="2965184577" sldId="269"/>
            <ac:spMk id="4" creationId="{514547C3-F02A-95DE-CC9B-F70B1DCBAA61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7F844C-FED7-D3D7-D200-8C1A3D3541A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7E1B8D-7DDC-6750-14F5-A84D8C3183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C6AFB-AC03-1882-742C-F5435B397E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D3C8FD-0CEE-E9B4-C234-FC3BBE302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7F48F6-629D-2636-BA7B-BEF3BE298C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6114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36F60-AFCE-E65E-64CE-D8504F49B7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5D805A-222E-0F2D-9B98-333E597EEA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187B51-92DD-BC53-182D-A91FDEE26F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E9D8BA-8B89-5B69-D99C-38EEECA2D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37B6E2-ADF1-CFF3-7608-7290F999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66210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81DF16-6627-B047-1938-2E5D1D07B5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596AF6-A961-9520-FA73-63FE3A7290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6DA480-D00D-83B3-0714-7B9203503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2192F2-49DF-EF87-758C-483DE8A5B5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8B9F84-E53C-BADD-39F4-764605B121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68389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FA4F69-BEAA-930D-11F0-CB2D218AD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A4766D-E238-046F-2FA1-75EB5F3F853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4C3289-61CC-26CE-DA4E-DC0E3D91E3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9EB79D6-F487-1962-89B9-68D017677B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65431C-965D-D117-1375-25FF63C209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77CD207-5295-A992-F8D5-E5B43C3F4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922744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408A5C-B733-1AE5-4CF9-840A674BA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797B7A-907C-472C-5EFB-09DC52C372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6CE2F8-8451-B40A-3F54-EDF573FBFCB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C1C082B-CEF8-E421-3B74-8F514C05580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13B6698-95E2-8F1E-6448-F57E52A08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D7809D7-9A42-F580-0F47-48F1BB909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2273FB1-47F7-B6C3-374F-53C72059D7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801673C-5AEA-8F4D-7ADB-844745A3B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935054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9976A-130B-383E-0EFA-210C9D5598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F91B613-77A8-0F0C-6C56-886839C59B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3F3A943-C46E-80A3-AEE8-D72638E09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46332A-8B13-B9C2-4E67-C342EAC474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9274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4C02383-12D4-30BC-F09F-F4D92AEB4B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20AB919-6B01-FC2E-BB2D-ED1160C1A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B64696-5C05-4513-6D06-DD2234313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27674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D050A-85B4-F096-E535-A5E6762D1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D3725F-9767-978A-7016-D26802FA7E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3C79CD-D627-8F22-FEE3-B8678CD0A9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5B84BD-200E-EB8B-BE55-8747715B8B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4FD09D-79A6-7C0F-7D98-12701577A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8CB5E1-46AC-D6AB-CFA4-595C4B5BE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15984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9C4CB9-CC2B-D76B-83C6-363EA4B8CC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27E50F2-AF12-6361-B090-C63525B8921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7DA1D-E263-96EA-53A9-33B3F61CF7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B7D2207-D974-6FEE-1B29-16579CEED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9DE55A-E3DF-3356-D8A7-E9C143916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61C6C0-EDB1-B0D8-1B43-712981F5B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234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FAFA00-4F6E-B5F7-5120-BDDF9E0BC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BDBEE-FB07-FFB4-DD53-F189555D14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974DCB-EA8D-C319-3B06-587F6A8C69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FBD48A-7FC5-39D7-0A1F-B6AB70F3AA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490D47-1A72-8A0B-C5F6-E58F19022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23277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BE4FDBC-412C-B5C5-EC54-4ED7183B79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2ADF8DF-B955-CAB9-F184-A979BFD2AA6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17FF96-E206-1008-A1A0-7E541A153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79CB8B-696D-4D24-9E8C-E1C426B4D7BE}" type="datetimeFigureOut">
              <a:rPr lang="en-GB" smtClean="0"/>
              <a:t>20/10/2026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95EB3-AEF4-F724-1604-C80F3AD699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1D18A-C1D8-5D0C-B17C-4EB49AEBB5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8811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206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79ECB88-19D4-19BF-E20D-88C7C50BD1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859625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7A316-C339-9BEC-2DE1-053E9D83A1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52C0CD-E61A-FCDD-8F30-A3BDB547DDE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179CB8B-696D-4D24-9E8C-E1C426B4D7BE}" type="datetimeFigureOut">
              <a:rPr lang="en-GB" smtClean="0"/>
              <a:t>20/10/2026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D46E22-4504-4F87-CF16-2AF4E6397F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GB" dirty="0"/>
              <a:t>Jonathan Hays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084E93-7B5F-6F74-5298-19CB42308F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3C2788-DB5B-4C41-B47D-CFF20E7FBF5B}" type="slidenum">
              <a:rPr lang="en-GB" smtClean="0"/>
              <a:t>‹#›</a:t>
            </a:fld>
            <a:endParaRPr lang="en-GB"/>
          </a:p>
        </p:txBody>
      </p:sp>
      <p:pic>
        <p:nvPicPr>
          <p:cNvPr id="8" name="Picture 2" descr="IRIS">
            <a:extLst>
              <a:ext uri="{FF2B5EF4-FFF2-40B4-BE49-F238E27FC236}">
                <a16:creationId xmlns:a16="http://schemas.microsoft.com/office/drawing/2014/main" id="{6FF51B58-9FAF-D34B-9FB5-84A0BB23000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540241" y="461198"/>
            <a:ext cx="2110985" cy="1133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19318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856DDA-01E4-9E1A-2180-AE3483CFD1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5056" y="2186287"/>
            <a:ext cx="11291977" cy="2387600"/>
          </a:xfrm>
        </p:spPr>
        <p:txBody>
          <a:bodyPr>
            <a:normAutofit fontScale="90000"/>
          </a:bodyPr>
          <a:lstStyle/>
          <a:p>
            <a:r>
              <a:rPr lang="en-GB" dirty="0"/>
              <a:t>Funding and strategic landscape: Transformation, DRI funding of compute and resource allocation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7F15349-144A-9931-6C76-D99F93C554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4770" y="4671713"/>
            <a:ext cx="9144000" cy="1655762"/>
          </a:xfrm>
        </p:spPr>
        <p:txBody>
          <a:bodyPr>
            <a:normAutofit/>
          </a:bodyPr>
          <a:lstStyle/>
          <a:p>
            <a:r>
              <a:rPr lang="en-GB" dirty="0"/>
              <a:t>Jon Hays</a:t>
            </a:r>
          </a:p>
          <a:p>
            <a:r>
              <a:rPr lang="en-GB" dirty="0"/>
              <a:t>IRIS Collaboration Meeting</a:t>
            </a:r>
          </a:p>
          <a:p>
            <a:r>
              <a:rPr lang="en-GB" dirty="0"/>
              <a:t>20</a:t>
            </a:r>
            <a:r>
              <a:rPr lang="en-GB" baseline="30000" dirty="0"/>
              <a:t>th</a:t>
            </a:r>
            <a:r>
              <a:rPr lang="en-GB" dirty="0"/>
              <a:t> October 2026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386739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2BDDF-2C3A-DD75-B88C-DE4C44D78C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UKRI and DBIST: Vision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03FAECC-D3B6-4A16-2F0C-7AAFE6B711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25554" y="1825625"/>
            <a:ext cx="10140892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98530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8E3CAD-57E6-81E3-ECFC-AE5861D142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UKRI and DBIST: Service provision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03C11C8-222A-719C-332B-FB70D35A78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2189064"/>
            <a:ext cx="10515600" cy="36244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62506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E9228-83CA-3CB7-969F-B82A7F6318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Delaminating the stack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43E6C4B-B307-6C8C-130B-955DA2512C8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23706" y="2086502"/>
            <a:ext cx="6544588" cy="3829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4628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B76E94-4776-1684-0970-46B1C00BB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National Compute Resources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E8222D4-9684-C27A-1FA0-2896A8E08EA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17721" y="1825625"/>
            <a:ext cx="8156557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4795BF-7F25-FBFF-849E-DC29D2946B8A}"/>
              </a:ext>
            </a:extLst>
          </p:cNvPr>
          <p:cNvSpPr txBox="1"/>
          <p:nvPr/>
        </p:nvSpPr>
        <p:spPr>
          <a:xfrm>
            <a:off x="9029341" y="2190750"/>
            <a:ext cx="2443792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GB" dirty="0"/>
              <a:t>No mention of storage or services</a:t>
            </a:r>
          </a:p>
        </p:txBody>
      </p:sp>
    </p:spTree>
    <p:extLst>
      <p:ext uri="{BB962C8B-B14F-4D97-AF65-F5344CB8AC3E}">
        <p14:creationId xmlns:p14="http://schemas.microsoft.com/office/powerpoint/2010/main" val="14308747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810F0-97AB-C65D-EB07-2800ACDCB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Access…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37B1C2D-1DBE-EAC3-1C0F-D77D2939AB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5057" y="1923534"/>
            <a:ext cx="8312740" cy="3684821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8761F3DB-78BA-896A-4C2D-37E877634E9F}"/>
              </a:ext>
            </a:extLst>
          </p:cNvPr>
          <p:cNvSpPr txBox="1"/>
          <p:nvPr/>
        </p:nvSpPr>
        <p:spPr>
          <a:xfrm>
            <a:off x="8945592" y="2611782"/>
            <a:ext cx="313138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3 access modes</a:t>
            </a:r>
          </a:p>
          <a:p>
            <a:endParaRPr lang="en-GB" dirty="0"/>
          </a:p>
          <a:p>
            <a:r>
              <a:rPr lang="en-GB" dirty="0"/>
              <a:t>U1: Community based access</a:t>
            </a:r>
          </a:p>
          <a:p>
            <a:endParaRPr lang="en-GB" dirty="0"/>
          </a:p>
          <a:p>
            <a:r>
              <a:rPr lang="en-GB" dirty="0"/>
              <a:t>U2: Grant based access</a:t>
            </a:r>
          </a:p>
          <a:p>
            <a:endParaRPr lang="en-GB" dirty="0"/>
          </a:p>
          <a:p>
            <a:r>
              <a:rPr lang="en-GB" dirty="0"/>
              <a:t>U3: Call based access</a:t>
            </a:r>
          </a:p>
        </p:txBody>
      </p:sp>
    </p:spTree>
    <p:extLst>
      <p:ext uri="{BB962C8B-B14F-4D97-AF65-F5344CB8AC3E}">
        <p14:creationId xmlns:p14="http://schemas.microsoft.com/office/powerpoint/2010/main" val="17320180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570A2-814F-44F6-987A-9ACE9C238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/>
              <a:t>Commnity</a:t>
            </a:r>
            <a:r>
              <a:rPr lang="en-GB" dirty="0"/>
              <a:t> Centres of Excellence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D1D6B2F7-ECC3-E9B7-1142-2E354115E22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66124" y="1825625"/>
            <a:ext cx="7059752" cy="435133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5DAFA2-0626-E56D-5DF5-798A38E82665}"/>
              </a:ext>
            </a:extLst>
          </p:cNvPr>
          <p:cNvSpPr txBox="1"/>
          <p:nvPr/>
        </p:nvSpPr>
        <p:spPr>
          <a:xfrm>
            <a:off x="500333" y="3311763"/>
            <a:ext cx="189781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From the August UKRI/DSIT  Webinar</a:t>
            </a:r>
          </a:p>
        </p:txBody>
      </p:sp>
    </p:spTree>
    <p:extLst>
      <p:ext uri="{BB962C8B-B14F-4D97-AF65-F5344CB8AC3E}">
        <p14:creationId xmlns:p14="http://schemas.microsoft.com/office/powerpoint/2010/main" val="1526490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E9DE2-11FF-C944-4575-876A025E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recently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12AB8A-3488-6E6D-C24F-D6CC1978B8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230" y="143729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Updated at the recent HPC-AI Council Annual Meeting and through communications from the DRI team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D881BA-574A-C0A2-CBD9-C970F1D96C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27" y="2518386"/>
            <a:ext cx="10798206" cy="1956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8EE3CE6-2365-6633-750B-1A1C3EF25D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5" y="4954754"/>
            <a:ext cx="11993649" cy="6954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0ED6A8-5D2F-B898-CBB6-74B2FA2E9CDB}"/>
              </a:ext>
            </a:extLst>
          </p:cNvPr>
          <p:cNvSpPr txBox="1"/>
          <p:nvPr/>
        </p:nvSpPr>
        <p:spPr>
          <a:xfrm>
            <a:off x="5287991" y="6169709"/>
            <a:ext cx="6590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Observation: oriented viewpoint - very much focused on extracting value for NCRs rather than supporting R&amp;I outputs.</a:t>
            </a:r>
          </a:p>
        </p:txBody>
      </p:sp>
    </p:spTree>
    <p:extLst>
      <p:ext uri="{BB962C8B-B14F-4D97-AF65-F5344CB8AC3E}">
        <p14:creationId xmlns:p14="http://schemas.microsoft.com/office/powerpoint/2010/main" val="3405369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DEBAB4-2B03-E44B-0916-88EB2BB60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7C7D6-2215-E15E-5A55-59BCEFAF49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More recently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F49E22-2B1C-DCAC-B8BD-0EE551592C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0230" y="1437292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Updated at the recent HPC-AI Council Annual Meeting and through communications from the DRI team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E44484-D8AA-4809-51AA-B02200E018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8827" y="2518386"/>
            <a:ext cx="10798206" cy="19563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D77D701-A2C4-CFA6-7FA2-5B88D1A542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175" y="4954754"/>
            <a:ext cx="11993649" cy="69542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984DE7D-165D-E76F-E7C7-20FE7CB3996A}"/>
              </a:ext>
            </a:extLst>
          </p:cNvPr>
          <p:cNvSpPr txBox="1"/>
          <p:nvPr/>
        </p:nvSpPr>
        <p:spPr>
          <a:xfrm>
            <a:off x="5287991" y="6169709"/>
            <a:ext cx="65905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Observation: oriented viewpoint - very much focused on extracting value for NCRs rather than supporting R&amp;I outputs.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5A11C50-BFB6-6A4C-0DDC-E07EBC37C9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5785" y="519111"/>
            <a:ext cx="11732787" cy="1651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876533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41B1F-22BF-A7F1-3E79-C697E00C4F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365125"/>
            <a:ext cx="7148456" cy="1325563"/>
          </a:xfrm>
        </p:spPr>
        <p:txBody>
          <a:bodyPr/>
          <a:lstStyle/>
          <a:p>
            <a:r>
              <a:rPr lang="en-GB" dirty="0"/>
              <a:t>Where does IRIS sit?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343B025-98C2-4DC6-4161-2A4CB0FE1E24}"/>
              </a:ext>
            </a:extLst>
          </p:cNvPr>
          <p:cNvGrpSpPr/>
          <p:nvPr/>
        </p:nvGrpSpPr>
        <p:grpSpPr>
          <a:xfrm>
            <a:off x="1830062" y="5120640"/>
            <a:ext cx="9144000" cy="1014984"/>
            <a:chOff x="2276856" y="4700016"/>
            <a:chExt cx="9144000" cy="101498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BBF2020-BEC0-D649-E4CD-481C2BFB4E07}"/>
                </a:ext>
              </a:extLst>
            </p:cNvPr>
            <p:cNvSpPr/>
            <p:nvPr/>
          </p:nvSpPr>
          <p:spPr>
            <a:xfrm>
              <a:off x="2276856" y="4700016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FAE44B51-554A-2319-4316-2D3EDF954A98}"/>
                </a:ext>
              </a:extLst>
            </p:cNvPr>
            <p:cNvSpPr/>
            <p:nvPr/>
          </p:nvSpPr>
          <p:spPr>
            <a:xfrm>
              <a:off x="4078224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IRIS-CLD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BA02753F-8E7A-E8C0-B390-8CCAB61AD03E}"/>
                </a:ext>
              </a:extLst>
            </p:cNvPr>
            <p:cNvSpPr/>
            <p:nvPr/>
          </p:nvSpPr>
          <p:spPr>
            <a:xfrm>
              <a:off x="5879592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IRIS-HTC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A92A335D-5127-0472-307C-35B81B928655}"/>
                </a:ext>
              </a:extLst>
            </p:cNvPr>
            <p:cNvSpPr/>
            <p:nvPr/>
          </p:nvSpPr>
          <p:spPr>
            <a:xfrm>
              <a:off x="7680960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IRIS-HPC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A8E7403-1F70-6A9C-24D3-9C33F9713A1E}"/>
                </a:ext>
              </a:extLst>
            </p:cNvPr>
            <p:cNvSpPr txBox="1"/>
            <p:nvPr/>
          </p:nvSpPr>
          <p:spPr>
            <a:xfrm>
              <a:off x="2563368" y="5022842"/>
              <a:ext cx="1225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IRIS-HDW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0C0C142-EEB8-533F-D8A1-499D722D9663}"/>
                </a:ext>
              </a:extLst>
            </p:cNvPr>
            <p:cNvSpPr/>
            <p:nvPr/>
          </p:nvSpPr>
          <p:spPr>
            <a:xfrm>
              <a:off x="9482328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IRIS-DAT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83A64626-2C91-57AA-EA12-77386B391E6E}"/>
              </a:ext>
            </a:extLst>
          </p:cNvPr>
          <p:cNvGrpSpPr/>
          <p:nvPr/>
        </p:nvGrpSpPr>
        <p:grpSpPr>
          <a:xfrm>
            <a:off x="1830062" y="3529584"/>
            <a:ext cx="9144000" cy="1014984"/>
            <a:chOff x="1830062" y="3529584"/>
            <a:chExt cx="9144000" cy="101498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C882E602-2690-EA99-2332-756DAD24FF92}"/>
                </a:ext>
              </a:extLst>
            </p:cNvPr>
            <p:cNvSpPr/>
            <p:nvPr/>
          </p:nvSpPr>
          <p:spPr>
            <a:xfrm>
              <a:off x="1830062" y="3529584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A3C1C92-1432-A6D2-DFE4-FAC88A995184}"/>
                </a:ext>
              </a:extLst>
            </p:cNvPr>
            <p:cNvSpPr/>
            <p:nvPr/>
          </p:nvSpPr>
          <p:spPr>
            <a:xfrm>
              <a:off x="3631430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IRIS-BAT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27DE22CE-9C49-E0EE-652E-D4BB17E88572}"/>
                </a:ext>
              </a:extLst>
            </p:cNvPr>
            <p:cNvSpPr/>
            <p:nvPr/>
          </p:nvSpPr>
          <p:spPr>
            <a:xfrm>
              <a:off x="5432798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IRIS-VRE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1A782D9-B299-A287-D80B-B82D4050F163}"/>
                </a:ext>
              </a:extLst>
            </p:cNvPr>
            <p:cNvSpPr/>
            <p:nvPr/>
          </p:nvSpPr>
          <p:spPr>
            <a:xfrm>
              <a:off x="7234166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IRIS-GRD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169654E-8836-8DF5-35B3-A615549281ED}"/>
                </a:ext>
              </a:extLst>
            </p:cNvPr>
            <p:cNvSpPr txBox="1"/>
            <p:nvPr/>
          </p:nvSpPr>
          <p:spPr>
            <a:xfrm>
              <a:off x="2116574" y="3852410"/>
              <a:ext cx="1225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IRIS-PLT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3A07FEF-3A47-2AA0-B4B7-60E70A3B06A3}"/>
                </a:ext>
              </a:extLst>
            </p:cNvPr>
            <p:cNvSpPr/>
            <p:nvPr/>
          </p:nvSpPr>
          <p:spPr>
            <a:xfrm>
              <a:off x="9035534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IRIS-CON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81E7F474-6259-E28F-1C94-83CF476AA8C3}"/>
              </a:ext>
            </a:extLst>
          </p:cNvPr>
          <p:cNvGrpSpPr/>
          <p:nvPr/>
        </p:nvGrpSpPr>
        <p:grpSpPr>
          <a:xfrm rot="16200000">
            <a:off x="-1885801" y="3194158"/>
            <a:ext cx="5720465" cy="1014984"/>
            <a:chOff x="2276856" y="5882378"/>
            <a:chExt cx="9144000" cy="101498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0D7ABEA-3BD3-9405-C99E-636D344E6A1F}"/>
                </a:ext>
              </a:extLst>
            </p:cNvPr>
            <p:cNvSpPr/>
            <p:nvPr/>
          </p:nvSpPr>
          <p:spPr>
            <a:xfrm>
              <a:off x="2276856" y="5882378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FD74DE5-C938-5FF7-78D6-7E146884E734}"/>
                </a:ext>
              </a:extLst>
            </p:cNvPr>
            <p:cNvSpPr/>
            <p:nvPr/>
          </p:nvSpPr>
          <p:spPr>
            <a:xfrm>
              <a:off x="4078223" y="6019538"/>
              <a:ext cx="1810513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IRIS-DB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1F5725F-AB39-590D-B609-C50F81504DFE}"/>
                </a:ext>
              </a:extLst>
            </p:cNvPr>
            <p:cNvSpPr/>
            <p:nvPr/>
          </p:nvSpPr>
          <p:spPr>
            <a:xfrm>
              <a:off x="5879592" y="6019538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IRIS-PA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F9FC6D01-FDD0-1E1A-8889-46A17188B23C}"/>
                </a:ext>
              </a:extLst>
            </p:cNvPr>
            <p:cNvSpPr/>
            <p:nvPr/>
          </p:nvSpPr>
          <p:spPr>
            <a:xfrm>
              <a:off x="7680960" y="6019538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IRIS-TWG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5648463-109B-BFAD-0935-E754D413DCD2}"/>
                </a:ext>
              </a:extLst>
            </p:cNvPr>
            <p:cNvSpPr txBox="1"/>
            <p:nvPr/>
          </p:nvSpPr>
          <p:spPr>
            <a:xfrm>
              <a:off x="2563368" y="6205204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IRIS-GOV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3E3BD1E5-E2A8-C165-50F0-B06BD0A286F9}"/>
                </a:ext>
              </a:extLst>
            </p:cNvPr>
            <p:cNvSpPr/>
            <p:nvPr/>
          </p:nvSpPr>
          <p:spPr>
            <a:xfrm>
              <a:off x="9473184" y="601596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IRIS-RSAP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09AA064-4D3F-BF77-6FBC-061398D70CC9}"/>
              </a:ext>
            </a:extLst>
          </p:cNvPr>
          <p:cNvGrpSpPr/>
          <p:nvPr/>
        </p:nvGrpSpPr>
        <p:grpSpPr>
          <a:xfrm>
            <a:off x="1830062" y="2050090"/>
            <a:ext cx="9144000" cy="1014984"/>
            <a:chOff x="1830062" y="2050090"/>
            <a:chExt cx="9144000" cy="101498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005BA728-D51E-2EDD-981B-FAFF021EFC0F}"/>
                </a:ext>
              </a:extLst>
            </p:cNvPr>
            <p:cNvSpPr/>
            <p:nvPr/>
          </p:nvSpPr>
          <p:spPr>
            <a:xfrm>
              <a:off x="1830062" y="2050090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74AA4F1F-022E-278F-31CB-FEA1679A756D}"/>
                </a:ext>
              </a:extLst>
            </p:cNvPr>
            <p:cNvSpPr/>
            <p:nvPr/>
          </p:nvSpPr>
          <p:spPr>
            <a:xfrm>
              <a:off x="3710421" y="2175320"/>
              <a:ext cx="172237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IRIS-IAM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5629A1BD-3E90-46EA-1907-BF40DD728DA3}"/>
                </a:ext>
              </a:extLst>
            </p:cNvPr>
            <p:cNvSpPr/>
            <p:nvPr/>
          </p:nvSpPr>
          <p:spPr>
            <a:xfrm>
              <a:off x="5432800" y="2175320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IRIS-ACT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A72734F2-5F91-BCEA-2B7C-C2C3746684F4}"/>
                </a:ext>
              </a:extLst>
            </p:cNvPr>
            <p:cNvSpPr/>
            <p:nvPr/>
          </p:nvSpPr>
          <p:spPr>
            <a:xfrm>
              <a:off x="7236336" y="2177154"/>
              <a:ext cx="1780909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IRIS-ALL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9B0F1F3C-7834-8981-6DC3-E5FADD125663}"/>
                </a:ext>
              </a:extLst>
            </p:cNvPr>
            <p:cNvSpPr txBox="1"/>
            <p:nvPr/>
          </p:nvSpPr>
          <p:spPr>
            <a:xfrm>
              <a:off x="2186420" y="2372916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IRIS-FED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F9FA9E8C-0218-E42D-76D3-59D535EE2C9F}"/>
                </a:ext>
              </a:extLst>
            </p:cNvPr>
            <p:cNvSpPr/>
            <p:nvPr/>
          </p:nvSpPr>
          <p:spPr>
            <a:xfrm>
              <a:off x="9017245" y="2175320"/>
              <a:ext cx="1780909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IRIS-HLP</a:t>
              </a:r>
            </a:p>
          </p:txBody>
        </p: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2D68CE2-E2D2-AC24-F629-996568B2F617}"/>
              </a:ext>
            </a:extLst>
          </p:cNvPr>
          <p:cNvSpPr txBox="1"/>
          <p:nvPr/>
        </p:nvSpPr>
        <p:spPr>
          <a:xfrm>
            <a:off x="2613804" y="1509623"/>
            <a:ext cx="631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Some thinking on this… prior to announcement of CCE etc</a:t>
            </a:r>
          </a:p>
        </p:txBody>
      </p:sp>
    </p:spTree>
    <p:extLst>
      <p:ext uri="{BB962C8B-B14F-4D97-AF65-F5344CB8AC3E}">
        <p14:creationId xmlns:p14="http://schemas.microsoft.com/office/powerpoint/2010/main" val="26030450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F55D65-10EE-44E5-B6DC-0629D0F68B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C25B94-3CB0-5348-9EC8-FF5F3F3EBE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365125"/>
            <a:ext cx="7148456" cy="1325563"/>
          </a:xfrm>
        </p:spPr>
        <p:txBody>
          <a:bodyPr/>
          <a:lstStyle/>
          <a:p>
            <a:r>
              <a:rPr lang="en-GB" dirty="0"/>
              <a:t>Where does IRIS sit?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7140F72F-38BE-2248-8079-F98AEF932568}"/>
              </a:ext>
            </a:extLst>
          </p:cNvPr>
          <p:cNvGrpSpPr/>
          <p:nvPr/>
        </p:nvGrpSpPr>
        <p:grpSpPr>
          <a:xfrm>
            <a:off x="1830062" y="5120640"/>
            <a:ext cx="9144000" cy="1014984"/>
            <a:chOff x="2276856" y="4700016"/>
            <a:chExt cx="9144000" cy="101498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21D6B81A-01CE-1767-5B5B-8AB6918382DB}"/>
                </a:ext>
              </a:extLst>
            </p:cNvPr>
            <p:cNvSpPr/>
            <p:nvPr/>
          </p:nvSpPr>
          <p:spPr>
            <a:xfrm>
              <a:off x="2276856" y="4700016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36A0F408-386E-C6F4-415F-A826CE1130FC}"/>
                </a:ext>
              </a:extLst>
            </p:cNvPr>
            <p:cNvSpPr/>
            <p:nvPr/>
          </p:nvSpPr>
          <p:spPr>
            <a:xfrm>
              <a:off x="4078224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IRIS-CLD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F71BDC0E-55FA-905D-EB01-E5FDE0807E40}"/>
                </a:ext>
              </a:extLst>
            </p:cNvPr>
            <p:cNvSpPr/>
            <p:nvPr/>
          </p:nvSpPr>
          <p:spPr>
            <a:xfrm>
              <a:off x="5879592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IRIS-HTC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22116ADE-0FD7-3236-DF5B-AB55FCD23C89}"/>
                </a:ext>
              </a:extLst>
            </p:cNvPr>
            <p:cNvSpPr/>
            <p:nvPr/>
          </p:nvSpPr>
          <p:spPr>
            <a:xfrm>
              <a:off x="7680960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IRIS-HPC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1F66BD30-38E5-ED69-74ED-8DA868DA2A59}"/>
                </a:ext>
              </a:extLst>
            </p:cNvPr>
            <p:cNvSpPr txBox="1"/>
            <p:nvPr/>
          </p:nvSpPr>
          <p:spPr>
            <a:xfrm>
              <a:off x="2563368" y="5022842"/>
              <a:ext cx="1225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IRIS-HDW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3BCF5DA-944E-C95A-E110-7C76667F20E8}"/>
                </a:ext>
              </a:extLst>
            </p:cNvPr>
            <p:cNvSpPr/>
            <p:nvPr/>
          </p:nvSpPr>
          <p:spPr>
            <a:xfrm>
              <a:off x="9482328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IRIS-DAT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66B0FED0-B8AD-72A5-31C7-B6A9102E4AC8}"/>
              </a:ext>
            </a:extLst>
          </p:cNvPr>
          <p:cNvGrpSpPr/>
          <p:nvPr/>
        </p:nvGrpSpPr>
        <p:grpSpPr>
          <a:xfrm>
            <a:off x="1830062" y="3529584"/>
            <a:ext cx="9144000" cy="1014984"/>
            <a:chOff x="1830062" y="3529584"/>
            <a:chExt cx="9144000" cy="101498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326FE1BA-B641-7DAA-D1AF-DF43C6871388}"/>
                </a:ext>
              </a:extLst>
            </p:cNvPr>
            <p:cNvSpPr/>
            <p:nvPr/>
          </p:nvSpPr>
          <p:spPr>
            <a:xfrm>
              <a:off x="1830062" y="3529584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A55D99C2-A2A7-2616-1917-6B889730FF9B}"/>
                </a:ext>
              </a:extLst>
            </p:cNvPr>
            <p:cNvSpPr/>
            <p:nvPr/>
          </p:nvSpPr>
          <p:spPr>
            <a:xfrm>
              <a:off x="3631430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IRIS-BAT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0F78FA40-D37E-D700-5526-F9A78D3D2C5C}"/>
                </a:ext>
              </a:extLst>
            </p:cNvPr>
            <p:cNvSpPr/>
            <p:nvPr/>
          </p:nvSpPr>
          <p:spPr>
            <a:xfrm>
              <a:off x="5432798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IRIS-VRE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35F5A68A-17AE-11FA-5583-264A3902A851}"/>
                </a:ext>
              </a:extLst>
            </p:cNvPr>
            <p:cNvSpPr/>
            <p:nvPr/>
          </p:nvSpPr>
          <p:spPr>
            <a:xfrm>
              <a:off x="7234166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IRIS-GRD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ECD2A3C-ED51-E1FC-4E6A-6F7A362E08E3}"/>
                </a:ext>
              </a:extLst>
            </p:cNvPr>
            <p:cNvSpPr txBox="1"/>
            <p:nvPr/>
          </p:nvSpPr>
          <p:spPr>
            <a:xfrm>
              <a:off x="2116574" y="3852410"/>
              <a:ext cx="1225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IRIS-PLT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9275F8A0-57A7-6900-2966-1DD725DE7FF4}"/>
                </a:ext>
              </a:extLst>
            </p:cNvPr>
            <p:cNvSpPr/>
            <p:nvPr/>
          </p:nvSpPr>
          <p:spPr>
            <a:xfrm>
              <a:off x="9035534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IRIS-CON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859A60E-4051-A075-8AB1-EF0334245803}"/>
              </a:ext>
            </a:extLst>
          </p:cNvPr>
          <p:cNvGrpSpPr/>
          <p:nvPr/>
        </p:nvGrpSpPr>
        <p:grpSpPr>
          <a:xfrm rot="16200000">
            <a:off x="-1885801" y="3194158"/>
            <a:ext cx="5720465" cy="1014984"/>
            <a:chOff x="2276856" y="5882378"/>
            <a:chExt cx="9144000" cy="101498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ACDFCB94-F479-D3AA-95BC-99AFEDC33B0F}"/>
                </a:ext>
              </a:extLst>
            </p:cNvPr>
            <p:cNvSpPr/>
            <p:nvPr/>
          </p:nvSpPr>
          <p:spPr>
            <a:xfrm>
              <a:off x="2276856" y="5882378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6BCC4CC8-AA6A-FFCB-D009-54908DB62A2F}"/>
                </a:ext>
              </a:extLst>
            </p:cNvPr>
            <p:cNvSpPr/>
            <p:nvPr/>
          </p:nvSpPr>
          <p:spPr>
            <a:xfrm>
              <a:off x="4078223" y="6019538"/>
              <a:ext cx="1810513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IRIS-DB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B8A4340E-C6D4-7405-B3C5-409EC7BA96AA}"/>
                </a:ext>
              </a:extLst>
            </p:cNvPr>
            <p:cNvSpPr/>
            <p:nvPr/>
          </p:nvSpPr>
          <p:spPr>
            <a:xfrm>
              <a:off x="5879592" y="6019538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IRIS-PA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497969AD-DA1A-3CB6-F3EE-7D1AB2415A4A}"/>
                </a:ext>
              </a:extLst>
            </p:cNvPr>
            <p:cNvSpPr/>
            <p:nvPr/>
          </p:nvSpPr>
          <p:spPr>
            <a:xfrm>
              <a:off x="7680960" y="6019538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IRIS-TWG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191984C-47E6-0F9C-A752-F329273159DA}"/>
                </a:ext>
              </a:extLst>
            </p:cNvPr>
            <p:cNvSpPr txBox="1"/>
            <p:nvPr/>
          </p:nvSpPr>
          <p:spPr>
            <a:xfrm>
              <a:off x="2563368" y="6205204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IRIS-GOV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FB39054D-635C-FB3E-F752-169F49843C06}"/>
                </a:ext>
              </a:extLst>
            </p:cNvPr>
            <p:cNvSpPr/>
            <p:nvPr/>
          </p:nvSpPr>
          <p:spPr>
            <a:xfrm>
              <a:off x="9473184" y="601596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IRIS-RSAP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D5855E4E-65B4-7081-7829-FA6ACE6EEB9C}"/>
              </a:ext>
            </a:extLst>
          </p:cNvPr>
          <p:cNvGrpSpPr/>
          <p:nvPr/>
        </p:nvGrpSpPr>
        <p:grpSpPr>
          <a:xfrm>
            <a:off x="1830062" y="2050090"/>
            <a:ext cx="9144000" cy="1014984"/>
            <a:chOff x="1830062" y="2050090"/>
            <a:chExt cx="9144000" cy="101498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2D0F2B4-B0A8-B7A4-1593-2616960EC461}"/>
                </a:ext>
              </a:extLst>
            </p:cNvPr>
            <p:cNvSpPr/>
            <p:nvPr/>
          </p:nvSpPr>
          <p:spPr>
            <a:xfrm>
              <a:off x="1830062" y="2050090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25D3AE8A-E5F7-0B2B-4C74-DADC13CFDFEE}"/>
                </a:ext>
              </a:extLst>
            </p:cNvPr>
            <p:cNvSpPr/>
            <p:nvPr/>
          </p:nvSpPr>
          <p:spPr>
            <a:xfrm>
              <a:off x="3710421" y="2175320"/>
              <a:ext cx="172237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IRIS-IAM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59B6EF8-1FD9-3850-CD35-3066DBBB2E98}"/>
                </a:ext>
              </a:extLst>
            </p:cNvPr>
            <p:cNvSpPr/>
            <p:nvPr/>
          </p:nvSpPr>
          <p:spPr>
            <a:xfrm>
              <a:off x="5432800" y="2175320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IRIS-ACT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BD91BF5-BC7D-AF76-87C3-307E747ED73C}"/>
                </a:ext>
              </a:extLst>
            </p:cNvPr>
            <p:cNvSpPr/>
            <p:nvPr/>
          </p:nvSpPr>
          <p:spPr>
            <a:xfrm>
              <a:off x="7236336" y="2177154"/>
              <a:ext cx="1780909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IRIS-ALL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C2D87F80-347E-A516-3DEE-0B0F7E70552F}"/>
                </a:ext>
              </a:extLst>
            </p:cNvPr>
            <p:cNvSpPr txBox="1"/>
            <p:nvPr/>
          </p:nvSpPr>
          <p:spPr>
            <a:xfrm>
              <a:off x="2186420" y="2372916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IRIS-FED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7289E461-9037-64B9-5ED0-EDF6AB37FF17}"/>
                </a:ext>
              </a:extLst>
            </p:cNvPr>
            <p:cNvSpPr/>
            <p:nvPr/>
          </p:nvSpPr>
          <p:spPr>
            <a:xfrm>
              <a:off x="9017245" y="2175320"/>
              <a:ext cx="1780909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IRIS-HLP</a:t>
              </a:r>
            </a:p>
          </p:txBody>
        </p:sp>
      </p:grpSp>
      <p:sp>
        <p:nvSpPr>
          <p:cNvPr id="33" name="Rectangle 32">
            <a:extLst>
              <a:ext uri="{FF2B5EF4-FFF2-40B4-BE49-F238E27FC236}">
                <a16:creationId xmlns:a16="http://schemas.microsoft.com/office/drawing/2014/main" id="{5DF2EE38-7E9F-BE0B-4386-62FF901A5744}"/>
              </a:ext>
            </a:extLst>
          </p:cNvPr>
          <p:cNvSpPr/>
          <p:nvPr/>
        </p:nvSpPr>
        <p:spPr>
          <a:xfrm rot="2112012">
            <a:off x="9875628" y="5191585"/>
            <a:ext cx="2059709" cy="8548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DRI-NCR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DA7422B-6E44-F633-2F74-1E0BC448B092}"/>
              </a:ext>
            </a:extLst>
          </p:cNvPr>
          <p:cNvSpPr/>
          <p:nvPr/>
        </p:nvSpPr>
        <p:spPr>
          <a:xfrm rot="2112012">
            <a:off x="6780611" y="3257739"/>
            <a:ext cx="2059709" cy="8548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STFC-IRIS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1AF94A70-3784-B20B-C551-6BA19E910FDC}"/>
              </a:ext>
            </a:extLst>
          </p:cNvPr>
          <p:cNvSpPr/>
          <p:nvPr/>
        </p:nvSpPr>
        <p:spPr>
          <a:xfrm rot="2112012">
            <a:off x="8561521" y="2183322"/>
            <a:ext cx="2059709" cy="85480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dirty="0"/>
              <a:t>NFCS-FED</a:t>
            </a:r>
          </a:p>
        </p:txBody>
      </p:sp>
    </p:spTree>
    <p:extLst>
      <p:ext uri="{BB962C8B-B14F-4D97-AF65-F5344CB8AC3E}">
        <p14:creationId xmlns:p14="http://schemas.microsoft.com/office/powerpoint/2010/main" val="42090957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7D438-52F5-5B21-92DB-4EA2F7B0EA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696E63-A940-3381-9CFF-4F04C16D38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0" y="365125"/>
            <a:ext cx="7148456" cy="1325563"/>
          </a:xfrm>
        </p:spPr>
        <p:txBody>
          <a:bodyPr/>
          <a:lstStyle/>
          <a:p>
            <a:r>
              <a:rPr lang="en-GB" dirty="0"/>
              <a:t>Where does IRIS sit?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910A9798-D4D2-214E-1899-30699EC61777}"/>
              </a:ext>
            </a:extLst>
          </p:cNvPr>
          <p:cNvGrpSpPr/>
          <p:nvPr/>
        </p:nvGrpSpPr>
        <p:grpSpPr>
          <a:xfrm>
            <a:off x="1830062" y="5120640"/>
            <a:ext cx="9144000" cy="1014984"/>
            <a:chOff x="2276856" y="4700016"/>
            <a:chExt cx="9144000" cy="1014984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C10993C0-DE35-663B-6DDE-DA837B8C0D0F}"/>
                </a:ext>
              </a:extLst>
            </p:cNvPr>
            <p:cNvSpPr/>
            <p:nvPr/>
          </p:nvSpPr>
          <p:spPr>
            <a:xfrm>
              <a:off x="2276856" y="4700016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BCE0161F-A81A-F7AA-3642-BAF498DA230E}"/>
                </a:ext>
              </a:extLst>
            </p:cNvPr>
            <p:cNvSpPr/>
            <p:nvPr/>
          </p:nvSpPr>
          <p:spPr>
            <a:xfrm>
              <a:off x="4078224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IRIS-CLD</a:t>
              </a:r>
            </a:p>
          </p:txBody>
        </p:sp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DE5DFFF3-F452-199C-6635-0E1710936C28}"/>
                </a:ext>
              </a:extLst>
            </p:cNvPr>
            <p:cNvSpPr/>
            <p:nvPr/>
          </p:nvSpPr>
          <p:spPr>
            <a:xfrm>
              <a:off x="5879592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IRIS-HTC</a:t>
              </a:r>
            </a:p>
          </p:txBody>
        </p:sp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DFD5F73E-92D8-0061-4F87-42A3FEF10472}"/>
                </a:ext>
              </a:extLst>
            </p:cNvPr>
            <p:cNvSpPr/>
            <p:nvPr/>
          </p:nvSpPr>
          <p:spPr>
            <a:xfrm>
              <a:off x="7680960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IRIS-HPC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DDA0B42-9D86-EA41-8D6D-7E9AAE3AA26F}"/>
                </a:ext>
              </a:extLst>
            </p:cNvPr>
            <p:cNvSpPr txBox="1"/>
            <p:nvPr/>
          </p:nvSpPr>
          <p:spPr>
            <a:xfrm>
              <a:off x="2563368" y="5022842"/>
              <a:ext cx="1225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IRIS-NCR</a:t>
              </a: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A610E27C-6CF3-F373-EA06-68595C07C01C}"/>
                </a:ext>
              </a:extLst>
            </p:cNvPr>
            <p:cNvSpPr/>
            <p:nvPr/>
          </p:nvSpPr>
          <p:spPr>
            <a:xfrm>
              <a:off x="9482328" y="483717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IRIS-DAT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99E83E3-0810-08DE-0A31-8C37D6D5066A}"/>
              </a:ext>
            </a:extLst>
          </p:cNvPr>
          <p:cNvGrpSpPr/>
          <p:nvPr/>
        </p:nvGrpSpPr>
        <p:grpSpPr>
          <a:xfrm>
            <a:off x="1830062" y="3529584"/>
            <a:ext cx="9144000" cy="1014984"/>
            <a:chOff x="1830062" y="3529584"/>
            <a:chExt cx="9144000" cy="1014984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EF0BC796-A859-D593-DF73-158B19F00960}"/>
                </a:ext>
              </a:extLst>
            </p:cNvPr>
            <p:cNvSpPr/>
            <p:nvPr/>
          </p:nvSpPr>
          <p:spPr>
            <a:xfrm>
              <a:off x="1830062" y="3529584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35DF711F-8FBA-7E25-A707-D97BE61CAF55}"/>
                </a:ext>
              </a:extLst>
            </p:cNvPr>
            <p:cNvSpPr/>
            <p:nvPr/>
          </p:nvSpPr>
          <p:spPr>
            <a:xfrm>
              <a:off x="3631430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IRIS-BAT</a:t>
              </a:r>
            </a:p>
          </p:txBody>
        </p: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7AD8FA63-F65B-20A9-81A5-57EB71F25336}"/>
                </a:ext>
              </a:extLst>
            </p:cNvPr>
            <p:cNvSpPr/>
            <p:nvPr/>
          </p:nvSpPr>
          <p:spPr>
            <a:xfrm>
              <a:off x="5432798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IRIS-VRE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C6E68C00-99C1-B9BB-292D-DABFA2955E24}"/>
                </a:ext>
              </a:extLst>
            </p:cNvPr>
            <p:cNvSpPr/>
            <p:nvPr/>
          </p:nvSpPr>
          <p:spPr>
            <a:xfrm>
              <a:off x="7234166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IRIS-GRD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5FCE759-CE4C-0E0A-F053-0A1491B0515F}"/>
                </a:ext>
              </a:extLst>
            </p:cNvPr>
            <p:cNvSpPr txBox="1"/>
            <p:nvPr/>
          </p:nvSpPr>
          <p:spPr>
            <a:xfrm>
              <a:off x="2116574" y="3852410"/>
              <a:ext cx="1225296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IRIS-CCE</a:t>
              </a:r>
            </a:p>
          </p:txBody>
        </p:sp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D94650C9-C674-8862-1D62-158A23DAAF9F}"/>
                </a:ext>
              </a:extLst>
            </p:cNvPr>
            <p:cNvSpPr/>
            <p:nvPr/>
          </p:nvSpPr>
          <p:spPr>
            <a:xfrm>
              <a:off x="9035534" y="3666744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IRIS-CON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FC49237A-CFCB-0BF8-5622-40530F1AFFFF}"/>
              </a:ext>
            </a:extLst>
          </p:cNvPr>
          <p:cNvGrpSpPr/>
          <p:nvPr/>
        </p:nvGrpSpPr>
        <p:grpSpPr>
          <a:xfrm rot="16200000">
            <a:off x="-1885801" y="3194158"/>
            <a:ext cx="5720465" cy="1014984"/>
            <a:chOff x="2276856" y="5882378"/>
            <a:chExt cx="9144000" cy="1014984"/>
          </a:xfrm>
        </p:grpSpPr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E8689FD4-72BA-666B-E009-12AB1D8B83EC}"/>
                </a:ext>
              </a:extLst>
            </p:cNvPr>
            <p:cNvSpPr/>
            <p:nvPr/>
          </p:nvSpPr>
          <p:spPr>
            <a:xfrm>
              <a:off x="2276856" y="5882378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547C650D-F505-E1AA-B158-105F9FA02139}"/>
                </a:ext>
              </a:extLst>
            </p:cNvPr>
            <p:cNvSpPr/>
            <p:nvPr/>
          </p:nvSpPr>
          <p:spPr>
            <a:xfrm>
              <a:off x="4078223" y="6019538"/>
              <a:ext cx="1810513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IRIS-DB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E1103E24-C4EC-AEF0-540C-DFBD59FB929F}"/>
                </a:ext>
              </a:extLst>
            </p:cNvPr>
            <p:cNvSpPr/>
            <p:nvPr/>
          </p:nvSpPr>
          <p:spPr>
            <a:xfrm>
              <a:off x="5879592" y="6019538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IRIS-PA</a:t>
              </a:r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1684827D-7761-327E-CA99-A8497CD63A15}"/>
                </a:ext>
              </a:extLst>
            </p:cNvPr>
            <p:cNvSpPr/>
            <p:nvPr/>
          </p:nvSpPr>
          <p:spPr>
            <a:xfrm>
              <a:off x="7680960" y="6019538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IRIS-TWG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B369219-2690-8137-CED0-300AD7FFFEF5}"/>
                </a:ext>
              </a:extLst>
            </p:cNvPr>
            <p:cNvSpPr txBox="1"/>
            <p:nvPr/>
          </p:nvSpPr>
          <p:spPr>
            <a:xfrm>
              <a:off x="2563368" y="6205204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IRIS-GOV</a:t>
              </a:r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E408AE6D-6C10-63C5-07B4-F2D6A89E3522}"/>
                </a:ext>
              </a:extLst>
            </p:cNvPr>
            <p:cNvSpPr/>
            <p:nvPr/>
          </p:nvSpPr>
          <p:spPr>
            <a:xfrm>
              <a:off x="9473184" y="6015966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IRIS-RSAP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31131376-6F59-1B12-0861-5B19CA9DB9A4}"/>
              </a:ext>
            </a:extLst>
          </p:cNvPr>
          <p:cNvGrpSpPr/>
          <p:nvPr/>
        </p:nvGrpSpPr>
        <p:grpSpPr>
          <a:xfrm>
            <a:off x="1830062" y="2050090"/>
            <a:ext cx="9144000" cy="1014984"/>
            <a:chOff x="1830062" y="2050090"/>
            <a:chExt cx="9144000" cy="1014984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A99CCA66-B3FE-EA92-08D7-F07BD0E32ACE}"/>
                </a:ext>
              </a:extLst>
            </p:cNvPr>
            <p:cNvSpPr/>
            <p:nvPr/>
          </p:nvSpPr>
          <p:spPr>
            <a:xfrm>
              <a:off x="1830062" y="2050090"/>
              <a:ext cx="9144000" cy="101498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C796ED6C-51A7-5D1A-354F-710616E15405}"/>
                </a:ext>
              </a:extLst>
            </p:cNvPr>
            <p:cNvSpPr/>
            <p:nvPr/>
          </p:nvSpPr>
          <p:spPr>
            <a:xfrm>
              <a:off x="3710421" y="2175320"/>
              <a:ext cx="172237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IRIS-IAM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2F817E85-8393-2734-91C5-2EE7697AE717}"/>
                </a:ext>
              </a:extLst>
            </p:cNvPr>
            <p:cNvSpPr/>
            <p:nvPr/>
          </p:nvSpPr>
          <p:spPr>
            <a:xfrm>
              <a:off x="5432800" y="2175320"/>
              <a:ext cx="1801368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IRIS-ACT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ED740D94-5B7F-380C-BD63-E1DF5CF184FD}"/>
                </a:ext>
              </a:extLst>
            </p:cNvPr>
            <p:cNvSpPr/>
            <p:nvPr/>
          </p:nvSpPr>
          <p:spPr>
            <a:xfrm>
              <a:off x="7236336" y="2177154"/>
              <a:ext cx="1780909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IRIS-ALL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E06A825-B617-ACF8-9D64-F08C48D42940}"/>
                </a:ext>
              </a:extLst>
            </p:cNvPr>
            <p:cNvSpPr txBox="1"/>
            <p:nvPr/>
          </p:nvSpPr>
          <p:spPr>
            <a:xfrm>
              <a:off x="2186420" y="2372916"/>
              <a:ext cx="15240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bg1"/>
                  </a:solidFill>
                </a:rPr>
                <a:t>IRIS-FED</a:t>
              </a: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4F089E02-C7AE-B701-AEBE-7FC33FD551CB}"/>
                </a:ext>
              </a:extLst>
            </p:cNvPr>
            <p:cNvSpPr/>
            <p:nvPr/>
          </p:nvSpPr>
          <p:spPr>
            <a:xfrm>
              <a:off x="9017245" y="2175320"/>
              <a:ext cx="1780909" cy="722376"/>
            </a:xfrm>
            <a:prstGeom prst="rect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 dirty="0"/>
                <a:t>IRIS-HLP</a:t>
              </a: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89FB2D9D-C2ED-90D7-4C2E-94C0D4EAD441}"/>
              </a:ext>
            </a:extLst>
          </p:cNvPr>
          <p:cNvSpPr txBox="1"/>
          <p:nvPr/>
        </p:nvSpPr>
        <p:spPr>
          <a:xfrm>
            <a:off x="1830062" y="1325915"/>
            <a:ext cx="6280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Federating services, community centre of excellence, hardware and related services?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1645F74D-6D0D-B058-7E81-3D1823983605}"/>
              </a:ext>
            </a:extLst>
          </p:cNvPr>
          <p:cNvSpPr txBox="1"/>
          <p:nvPr/>
        </p:nvSpPr>
        <p:spPr>
          <a:xfrm>
            <a:off x="2944483" y="6342364"/>
            <a:ext cx="63921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How might IRIS make use of other NCR services?</a:t>
            </a:r>
          </a:p>
        </p:txBody>
      </p:sp>
    </p:spTree>
    <p:extLst>
      <p:ext uri="{BB962C8B-B14F-4D97-AF65-F5344CB8AC3E}">
        <p14:creationId xmlns:p14="http://schemas.microsoft.com/office/powerpoint/2010/main" val="28012146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71449A-8E31-98EE-5964-C14C658CF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IRIS as CCE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8B37AE-0F6A-A324-E2BB-6E8AC52240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GB" dirty="0"/>
              <a:t>Community engagement across over 30 activities</a:t>
            </a:r>
          </a:p>
          <a:p>
            <a:pPr marL="0" indent="0">
              <a:buNone/>
            </a:pPr>
            <a:r>
              <a:rPr lang="en-GB" dirty="0"/>
              <a:t>Community based allocation</a:t>
            </a:r>
          </a:p>
          <a:p>
            <a:pPr marL="0" indent="0">
              <a:buNone/>
            </a:pPr>
            <a:r>
              <a:rPr lang="en-GB" dirty="0"/>
              <a:t>Community based support</a:t>
            </a: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Hardware provision (not CCE function)</a:t>
            </a:r>
          </a:p>
          <a:p>
            <a:r>
              <a:rPr lang="en-GB" dirty="0">
                <a:solidFill>
                  <a:srgbClr val="FF0000"/>
                </a:solidFill>
              </a:rPr>
              <a:t>Requirements gathering – should be CCE function but isn’t listed at the moment</a:t>
            </a:r>
          </a:p>
          <a:p>
            <a:endParaRPr lang="en-GB" dirty="0">
              <a:solidFill>
                <a:srgbClr val="FF0000"/>
              </a:solidFill>
            </a:endParaRPr>
          </a:p>
          <a:p>
            <a:r>
              <a:rPr lang="en-GB" dirty="0">
                <a:solidFill>
                  <a:srgbClr val="FF0000"/>
                </a:solidFill>
              </a:rPr>
              <a:t>Given we don’t currently have access to NCRs how can we be a CCE?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Bit chicken-and-egg at the moment.</a:t>
            </a:r>
          </a:p>
          <a:p>
            <a:pPr lvl="1"/>
            <a:r>
              <a:rPr lang="en-GB" dirty="0">
                <a:solidFill>
                  <a:srgbClr val="FF0000"/>
                </a:solidFill>
              </a:rPr>
              <a:t>Existing </a:t>
            </a:r>
            <a:r>
              <a:rPr lang="en-GB">
                <a:solidFill>
                  <a:srgbClr val="FF0000"/>
                </a:solidFill>
              </a:rPr>
              <a:t>NCR hardware not ideal for IRIS use</a:t>
            </a: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GB" dirty="0">
                <a:solidFill>
                  <a:srgbClr val="FF0000"/>
                </a:solidFill>
              </a:rPr>
              <a:t> </a:t>
            </a:r>
          </a:p>
          <a:p>
            <a:pPr marL="0" indent="0">
              <a:buNone/>
            </a:pP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631967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78148-90CE-AD64-EC86-98F57EF7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DRI funding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C55A70-2668-6640-09CC-B8235A80BCB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GB" dirty="0"/>
              <a:t>IRIS has received in excess of £1m / year from DRI as an existing infrastructure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New funding approach:</a:t>
            </a:r>
          </a:p>
          <a:p>
            <a:pPr marL="457200" lvl="1" indent="0">
              <a:buNone/>
            </a:pPr>
            <a:r>
              <a:rPr lang="en-GB" dirty="0"/>
              <a:t>Target Activities:</a:t>
            </a:r>
          </a:p>
          <a:p>
            <a:pPr marL="914400" lvl="2" indent="0">
              <a:buNone/>
            </a:pPr>
            <a:r>
              <a:rPr lang="en-GB" dirty="0"/>
              <a:t>Pilot projects or activities with limited user base</a:t>
            </a:r>
          </a:p>
          <a:p>
            <a:pPr marL="914400" lvl="2" indent="0">
              <a:buNone/>
            </a:pPr>
            <a:r>
              <a:rPr lang="en-GB" dirty="0"/>
              <a:t>Discipline specific in nature or unproven user base</a:t>
            </a:r>
          </a:p>
          <a:p>
            <a:pPr marL="914400" lvl="2" indent="0">
              <a:buNone/>
            </a:pPr>
            <a:r>
              <a:rPr lang="en-GB" dirty="0"/>
              <a:t>Experimental</a:t>
            </a:r>
          </a:p>
          <a:p>
            <a:pPr marL="914400" lvl="2" indent="0">
              <a:buNone/>
            </a:pPr>
            <a:r>
              <a:rPr lang="en-GB" dirty="0"/>
              <a:t>Typically based on brief from council level</a:t>
            </a:r>
          </a:p>
          <a:p>
            <a:pPr marL="457200" lvl="1" indent="0">
              <a:buNone/>
            </a:pPr>
            <a:endParaRPr lang="en-GB" dirty="0"/>
          </a:p>
          <a:p>
            <a:pPr marL="457200" lvl="1" indent="0">
              <a:buNone/>
            </a:pPr>
            <a:r>
              <a:rPr lang="en-GB" dirty="0"/>
              <a:t>Shared Activities</a:t>
            </a:r>
          </a:p>
          <a:p>
            <a:pPr marL="914400" lvl="2" indent="0">
              <a:buNone/>
            </a:pPr>
            <a:r>
              <a:rPr lang="en-GB" dirty="0"/>
              <a:t>Where collective action is needed</a:t>
            </a:r>
          </a:p>
          <a:p>
            <a:pPr marL="914400" lvl="2" indent="0">
              <a:buNone/>
            </a:pPr>
            <a:r>
              <a:rPr lang="en-GB" dirty="0"/>
              <a:t>Enabling across multiple domains</a:t>
            </a:r>
          </a:p>
          <a:p>
            <a:pPr marL="914400" lvl="2" indent="0">
              <a:buNone/>
            </a:pPr>
            <a:r>
              <a:rPr lang="en-GB" dirty="0"/>
              <a:t>Best achieve through collective action</a:t>
            </a:r>
          </a:p>
          <a:p>
            <a:pPr marL="914400" lvl="2" indent="0">
              <a:buNone/>
            </a:pPr>
            <a:r>
              <a:rPr lang="en-GB" dirty="0"/>
              <a:t>Typically based on brief from DRI level</a:t>
            </a:r>
          </a:p>
          <a:p>
            <a:pPr marL="0" indent="0">
              <a:buNone/>
            </a:pPr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14547C3-F02A-95DE-CC9B-F70B1DCBAA61}"/>
              </a:ext>
            </a:extLst>
          </p:cNvPr>
          <p:cNvSpPr txBox="1"/>
          <p:nvPr/>
        </p:nvSpPr>
        <p:spPr>
          <a:xfrm rot="916701">
            <a:off x="6952893" y="3433638"/>
            <a:ext cx="46445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Should be able to come up with examples for this – lots of development work to be done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8034F26-8E77-3BC7-A0A5-5210027BB055}"/>
              </a:ext>
            </a:extLst>
          </p:cNvPr>
          <p:cNvSpPr txBox="1"/>
          <p:nvPr/>
        </p:nvSpPr>
        <p:spPr>
          <a:xfrm rot="916701">
            <a:off x="7131028" y="5105563"/>
            <a:ext cx="367623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This is more challenging – requires direction to-from  DRI</a:t>
            </a:r>
          </a:p>
        </p:txBody>
      </p:sp>
    </p:spTree>
    <p:extLst>
      <p:ext uri="{BB962C8B-B14F-4D97-AF65-F5344CB8AC3E}">
        <p14:creationId xmlns:p14="http://schemas.microsoft.com/office/powerpoint/2010/main" val="29651845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F3984-4799-BF26-66F4-C4E6C9FD6F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Conclusion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7AA2F-A202-9A2F-908B-A8A74A63B9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endParaRPr lang="en-GB" sz="3600" dirty="0"/>
          </a:p>
          <a:p>
            <a:pPr marL="0" indent="0">
              <a:buNone/>
            </a:pPr>
            <a:r>
              <a:rPr lang="en-GB" sz="3600" dirty="0"/>
              <a:t>Lots of change</a:t>
            </a:r>
          </a:p>
          <a:p>
            <a:pPr marL="0" indent="0">
              <a:buNone/>
            </a:pPr>
            <a:r>
              <a:rPr lang="en-GB" sz="3600" dirty="0"/>
              <a:t>Shape yet to fully form</a:t>
            </a:r>
          </a:p>
          <a:p>
            <a:pPr marL="0" indent="0">
              <a:buNone/>
            </a:pPr>
            <a:r>
              <a:rPr lang="en-GB" sz="3600" dirty="0"/>
              <a:t>Opportunities to benefit but risks as well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27436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 Violet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6B9F25"/>
      </a:hlink>
      <a:folHlink>
        <a:srgbClr val="8C8C8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569df091-b013-40e3-86ee-bd9cb9e25814}" enabled="0" method="" siteId="{569df091-b013-40e3-86ee-bd9cb9e25814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1441</TotalTime>
  <Words>444</Words>
  <Application>Microsoft Office PowerPoint</Application>
  <PresentationFormat>Widescreen</PresentationFormat>
  <Paragraphs>129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Aptos</vt:lpstr>
      <vt:lpstr>Aptos Display</vt:lpstr>
      <vt:lpstr>Arial</vt:lpstr>
      <vt:lpstr>Office Theme</vt:lpstr>
      <vt:lpstr>Funding and strategic landscape: Transformation, DRI funding of compute and resource allocation</vt:lpstr>
      <vt:lpstr>UKRI and DBIST: Vision</vt:lpstr>
      <vt:lpstr>UKRI and DBIST: Service provision</vt:lpstr>
      <vt:lpstr>Delaminating the stack</vt:lpstr>
      <vt:lpstr>National Compute Resources</vt:lpstr>
      <vt:lpstr>Access…</vt:lpstr>
      <vt:lpstr>Commnity Centres of Excellence</vt:lpstr>
      <vt:lpstr>More recently</vt:lpstr>
      <vt:lpstr>More recently</vt:lpstr>
      <vt:lpstr>Where does IRIS sit?</vt:lpstr>
      <vt:lpstr>Where does IRIS sit?</vt:lpstr>
      <vt:lpstr>Where does IRIS sit?</vt:lpstr>
      <vt:lpstr>IRIS as CCE</vt:lpstr>
      <vt:lpstr>DRI funding</vt:lpstr>
      <vt:lpstr>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Jonathan Hays</dc:creator>
  <cp:lastModifiedBy>Jonathan Hays</cp:lastModifiedBy>
  <cp:revision>5</cp:revision>
  <dcterms:created xsi:type="dcterms:W3CDTF">2024-06-26T09:55:31Z</dcterms:created>
  <dcterms:modified xsi:type="dcterms:W3CDTF">2026-10-20T05:38:14Z</dcterms:modified>
</cp:coreProperties>
</file>