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2" r:id="rId16"/>
    <p:sldId id="267" r:id="rId17"/>
    <p:sldId id="269" r:id="rId18"/>
    <p:sldId id="271" r:id="rId19"/>
    <p:sldId id="273" r:id="rId20"/>
    <p:sldId id="270" r:id="rId21"/>
    <p:sldId id="277" r:id="rId22"/>
    <p:sldId id="278" r:id="rId23"/>
  </p:sldIdLst>
  <p:sldSz cx="10080625" cy="567055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BDD907-2119-DB5C-15B7-B3907C20CFCD}" v="98" dt="2026-10-19T08:40:42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38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GB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l">
              <a:spcBef>
                <a:spcPts val="1417"/>
              </a:spcBef>
              <a:buNone/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2CE5FFF-AE65-4A60-A2D4-5C6B4F074A21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GB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E9336DE-6AB4-4C01-B795-4D9115CA9E4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6BC4068-C8EF-4166-926F-3CEF4CABC24E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 lang="en-GB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</a:pPr>
            <a:r>
              <a:rPr lang="en-GB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030FA1B1-9CA0-499B-950B-9C5651AADEF0}" type="slidenum">
              <a:rPr lang="en-GB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GB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504000" y="1224241"/>
            <a:ext cx="9071640" cy="239604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r>
              <a:rPr lang="en-GB" sz="48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Agentic AI and You</a:t>
            </a:r>
            <a:br>
              <a:rPr sz="4400" dirty="0"/>
            </a:br>
            <a:r>
              <a:rPr lang="en-GB" sz="2400" b="1" u="none" strike="noStrike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uFillTx/>
                <a:latin typeface="Arial"/>
              </a:rPr>
              <a:t>A look forwards at the future</a:t>
            </a:r>
            <a:br>
              <a:rPr sz="2400" dirty="0">
                <a:solidFill>
                  <a:schemeClr val="tx1">
                    <a:lumMod val="49000"/>
                    <a:lumOff val="51000"/>
                  </a:schemeClr>
                </a:solidFill>
              </a:rPr>
            </a:br>
            <a:r>
              <a:rPr lang="en-GB" sz="2400" b="1" u="none" strike="noStrike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uFillTx/>
                <a:latin typeface="Arial"/>
              </a:rPr>
              <a:t>of scientific infrastructure</a:t>
            </a:r>
            <a:br>
              <a:rPr sz="2800" dirty="0"/>
            </a:br>
            <a:br>
              <a:rPr sz="2800" dirty="0"/>
            </a:br>
            <a:r>
              <a:rPr lang="en-GB" sz="2800" b="1" u="none" strike="noStrike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uFillTx/>
                <a:latin typeface="Arial"/>
              </a:rPr>
              <a:t>Willow Sparks</a:t>
            </a:r>
            <a:br>
              <a:rPr sz="2800" dirty="0">
                <a:solidFill>
                  <a:schemeClr val="tx1">
                    <a:lumMod val="49000"/>
                    <a:lumOff val="51000"/>
                  </a:schemeClr>
                </a:solidFill>
              </a:rPr>
            </a:br>
            <a:r>
              <a:rPr lang="en-GB" sz="2100" b="1" u="none" strike="noStrike" dirty="0">
                <a:solidFill>
                  <a:schemeClr val="tx1">
                    <a:lumMod val="49000"/>
                    <a:lumOff val="51000"/>
                  </a:schemeClr>
                </a:solidFill>
                <a:effectLst/>
                <a:uFillTx/>
                <a:latin typeface="Arial"/>
              </a:rPr>
              <a:t>Ada Lovelace Centre, STFC</a:t>
            </a:r>
            <a:endParaRPr lang="en-GB" sz="2100" b="0" u="none" strike="noStrike" dirty="0">
              <a:solidFill>
                <a:schemeClr val="tx1">
                  <a:lumMod val="49000"/>
                  <a:lumOff val="51000"/>
                </a:schemeClr>
              </a:solidFill>
              <a:effectLst/>
              <a:uFillTx/>
              <a:latin typeface="Arial"/>
            </a:endParaRPr>
          </a:p>
        </p:txBody>
      </p:sp>
      <p:pic>
        <p:nvPicPr>
          <p:cNvPr id="5" name="Picture 4" descr="Home - STFC Ada Lovelace">
            <a:extLst>
              <a:ext uri="{FF2B5EF4-FFF2-40B4-BE49-F238E27FC236}">
                <a16:creationId xmlns:a16="http://schemas.microsoft.com/office/drawing/2014/main" id="{7EE89BBC-18DF-5D12-920C-37991A57B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597" y="4033551"/>
            <a:ext cx="2848108" cy="1061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Who am I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4536000" cy="343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spAutoFit/>
          </a:bodyPr>
          <a:lstStyle/>
          <a:p>
            <a:pPr marL="216000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Former graduate in STFC’s scientific computing department</a:t>
            </a:r>
            <a:br>
              <a:rPr sz="2200"/>
            </a:br>
            <a:r>
              <a:rPr lang="en-GB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</a:p>
          <a:p>
            <a:pPr marL="216000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Been screaming my head off for the past year about AI agents and their impact on computing</a:t>
            </a:r>
            <a:br>
              <a:rPr sz="2200"/>
            </a:br>
            <a:r>
              <a:rPr lang="en-GB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</a:p>
          <a:p>
            <a:pPr marL="216000" indent="-216000" algn="l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Now working with ALC and various other groups in SCD to figure out and build our “AI infrastructure”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A5FF3BD-7773-C4B9-416F-258AD2EC5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  <p:pic>
        <p:nvPicPr>
          <p:cNvPr id="4" name="Picture 3" descr="Daresbury Laboratory (@DaresburyLaboratory) • Facebook">
            <a:extLst>
              <a:ext uri="{FF2B5EF4-FFF2-40B4-BE49-F238E27FC236}">
                <a16:creationId xmlns:a16="http://schemas.microsoft.com/office/drawing/2014/main" id="{55D8EA23-16ED-0A09-F05C-846AF927C1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755" y="1278549"/>
            <a:ext cx="3566364" cy="3538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Contents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Where are we now?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How did we get here?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What do we need?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Where are we going?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6FCC1CE-CD60-AAE2-0A59-4795EDF53C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504000" y="1547733"/>
            <a:ext cx="9071640" cy="1745093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br>
              <a:rPr sz="4200" dirty="0">
                <a:solidFill>
                  <a:srgbClr val="002060"/>
                </a:solidFill>
              </a:rPr>
            </a:br>
            <a:br>
              <a:rPr sz="4200" dirty="0">
                <a:solidFill>
                  <a:srgbClr val="002060"/>
                </a:solidFill>
              </a:rPr>
            </a:br>
            <a:r>
              <a:rPr lang="en-GB" sz="42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Where are we now</a:t>
            </a:r>
            <a:endParaRPr lang="en-GB" sz="42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pic>
        <p:nvPicPr>
          <p:cNvPr id="18" name="Picture 17"/>
          <p:cNvPicPr/>
          <p:nvPr/>
        </p:nvPicPr>
        <p:blipFill>
          <a:blip r:embed="rId2"/>
          <a:stretch/>
        </p:blipFill>
        <p:spPr>
          <a:xfrm>
            <a:off x="8280000" y="3780000"/>
            <a:ext cx="1440000" cy="14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C79C0614-03FC-2AEC-AA5B-CDEBB2330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Where are we now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2"/>
          <a:stretch/>
        </p:blipFill>
        <p:spPr>
          <a:xfrm>
            <a:off x="1080000" y="1260000"/>
            <a:ext cx="7919640" cy="407268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21" name="Oval 20"/>
          <p:cNvSpPr/>
          <p:nvPr/>
        </p:nvSpPr>
        <p:spPr>
          <a:xfrm>
            <a:off x="3780000" y="1800000"/>
            <a:ext cx="2880000" cy="540000"/>
          </a:xfrm>
          <a:prstGeom prst="ellipse">
            <a:avLst/>
          </a:prstGeom>
          <a:noFill/>
          <a:ln w="3816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80000" y="2700000"/>
            <a:ext cx="1891800" cy="346320"/>
          </a:xfrm>
          <a:prstGeom prst="rect">
            <a:avLst/>
          </a:prstGeom>
          <a:noFill/>
          <a:ln w="3816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GB" sz="1800" b="0" u="none" strike="noStrike">
                <a:solidFill>
                  <a:srgbClr val="FF0000"/>
                </a:solidFill>
                <a:effectLst/>
                <a:uFillTx/>
                <a:latin typeface="Arial"/>
              </a:rPr>
              <a:t>“We don’t know!”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traight Connector 22"/>
          <p:cNvSpPr/>
          <p:nvPr/>
        </p:nvSpPr>
        <p:spPr>
          <a:xfrm flipH="1" flipV="1">
            <a:off x="5760000" y="2340000"/>
            <a:ext cx="180000" cy="360000"/>
          </a:xfrm>
          <a:prstGeom prst="line">
            <a:avLst/>
          </a:prstGeom>
          <a:ln w="38160">
            <a:solidFill>
              <a:srgbClr val="FF0000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4BA85B9A-A3B4-44C7-DB31-B805A4965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580" y="320589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Where are we now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pic>
        <p:nvPicPr>
          <p:cNvPr id="25" name="Picture 24"/>
          <p:cNvPicPr/>
          <p:nvPr/>
        </p:nvPicPr>
        <p:blipFill>
          <a:blip r:embed="rId2"/>
          <a:stretch/>
        </p:blipFill>
        <p:spPr>
          <a:xfrm>
            <a:off x="3060000" y="2340000"/>
            <a:ext cx="3163680" cy="31636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6" name="Picture 25"/>
          <p:cNvPicPr/>
          <p:nvPr/>
        </p:nvPicPr>
        <p:blipFill>
          <a:blip r:embed="rId3"/>
          <a:stretch/>
        </p:blipFill>
        <p:spPr>
          <a:xfrm>
            <a:off x="540000" y="1449720"/>
            <a:ext cx="2700000" cy="21502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27" name="Picture 26"/>
          <p:cNvPicPr/>
          <p:nvPr/>
        </p:nvPicPr>
        <p:blipFill>
          <a:blip r:embed="rId4"/>
          <a:stretch/>
        </p:blipFill>
        <p:spPr>
          <a:xfrm>
            <a:off x="6120000" y="1241640"/>
            <a:ext cx="3420000" cy="25383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AC1E60B-982A-434B-8E95-B834A7577D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Where are we now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pic>
        <p:nvPicPr>
          <p:cNvPr id="29" name="Picture 28"/>
          <p:cNvPicPr/>
          <p:nvPr/>
        </p:nvPicPr>
        <p:blipFill>
          <a:blip r:embed="rId2"/>
          <a:stretch/>
        </p:blipFill>
        <p:spPr>
          <a:xfrm rot="20559000">
            <a:off x="556200" y="1868825"/>
            <a:ext cx="5029560" cy="19364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0" name="Picture 29"/>
          <p:cNvPicPr/>
          <p:nvPr/>
        </p:nvPicPr>
        <p:blipFill>
          <a:blip r:embed="rId3"/>
          <a:stretch/>
        </p:blipFill>
        <p:spPr>
          <a:xfrm rot="877200">
            <a:off x="6291720" y="1030680"/>
            <a:ext cx="2700000" cy="1836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1" name="Picture 30"/>
          <p:cNvPicPr/>
          <p:nvPr/>
        </p:nvPicPr>
        <p:blipFill>
          <a:blip r:embed="rId4"/>
          <a:stretch/>
        </p:blipFill>
        <p:spPr>
          <a:xfrm>
            <a:off x="6015600" y="3240000"/>
            <a:ext cx="2264400" cy="22644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BD9E540F-DCE6-B2B4-529A-B6906E65F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What does this tell us?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504000" y="1440000"/>
            <a:ext cx="417600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9999"/>
          </a:bodyPr>
          <a:lstStyle/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AI agents are here, evolving rapidly and very capable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We are seeing rapid explosions in cybersecurity, software engineering, research, etc.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2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This trend is likely to continue. At some point we should expect it to flatten but we don’t know when.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20000" y="4693680"/>
            <a:ext cx="4529160" cy="346320"/>
          </a:xfrm>
          <a:prstGeom prst="rect">
            <a:avLst/>
          </a:prstGeom>
          <a:noFill/>
          <a:ln w="3816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GB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Nobody’s infrastructure is ready for this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5940000" y="1260000"/>
            <a:ext cx="2919240" cy="33141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5F76FA7-6F5D-D7C3-C345-97418A4D11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504000" y="52852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What does this tell us?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540000" y="1440000"/>
            <a:ext cx="4500000" cy="346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AI agents are here but </a:t>
            </a:r>
            <a:r>
              <a:rPr lang="en-GB" sz="3200" b="0" i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do we know where they are?</a:t>
            </a:r>
            <a:endParaRPr lang="en-GB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How do we know the AI’s work is correct?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How do we continue to stay at the frontier of research?</a:t>
            </a:r>
          </a:p>
          <a:p>
            <a:pPr marL="432000" indent="-324000" algn="l">
              <a:spcBef>
                <a:spcPts val="1417"/>
              </a:spcBef>
              <a:buClr>
                <a:srgbClr val="000000"/>
              </a:buClr>
              <a:buFont typeface="OpenSymbol"/>
              <a:buAutoNum type="arabicParenR"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How do we apply AI to our problems effectively?</a:t>
            </a:r>
          </a:p>
        </p:txBody>
      </p:sp>
      <p:pic>
        <p:nvPicPr>
          <p:cNvPr id="38" name="Picture 37"/>
          <p:cNvPicPr/>
          <p:nvPr/>
        </p:nvPicPr>
        <p:blipFill>
          <a:blip r:embed="rId2"/>
          <a:stretch/>
        </p:blipFill>
        <p:spPr>
          <a:xfrm>
            <a:off x="5760000" y="1440000"/>
            <a:ext cx="3600000" cy="360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3DD0F2E-3ACA-5579-1F5B-633BEE822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subTitle"/>
          </p:nvPr>
        </p:nvSpPr>
        <p:spPr>
          <a:xfrm>
            <a:off x="504000" y="1755482"/>
            <a:ext cx="9071640" cy="132959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br>
              <a:rPr sz="3200" dirty="0">
                <a:solidFill>
                  <a:srgbClr val="002060"/>
                </a:solidFill>
              </a:rPr>
            </a:br>
            <a:br>
              <a:rPr sz="3200" dirty="0">
                <a:solidFill>
                  <a:srgbClr val="002060"/>
                </a:solidFill>
              </a:rPr>
            </a:br>
            <a:r>
              <a:rPr lang="en-GB" sz="32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How did we get here?</a:t>
            </a:r>
            <a:endParaRPr lang="en-GB" sz="32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pic>
        <p:nvPicPr>
          <p:cNvPr id="40" name="Picture 39"/>
          <p:cNvPicPr/>
          <p:nvPr/>
        </p:nvPicPr>
        <p:blipFill>
          <a:blip r:embed="rId2"/>
          <a:stretch/>
        </p:blipFill>
        <p:spPr>
          <a:xfrm>
            <a:off x="6840000" y="2520000"/>
            <a:ext cx="2880000" cy="288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1" name="Picture 40"/>
          <p:cNvPicPr/>
          <p:nvPr/>
        </p:nvPicPr>
        <p:blipFill>
          <a:blip r:embed="rId2"/>
          <a:stretch/>
        </p:blipFill>
        <p:spPr>
          <a:xfrm>
            <a:off x="5760000" y="180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2" name="Picture 41"/>
          <p:cNvPicPr/>
          <p:nvPr/>
        </p:nvPicPr>
        <p:blipFill>
          <a:blip r:embed="rId2"/>
          <a:stretch/>
        </p:blipFill>
        <p:spPr>
          <a:xfrm>
            <a:off x="7200000" y="144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3" name="Picture 42"/>
          <p:cNvPicPr/>
          <p:nvPr/>
        </p:nvPicPr>
        <p:blipFill>
          <a:blip r:embed="rId2"/>
          <a:stretch/>
        </p:blipFill>
        <p:spPr>
          <a:xfrm>
            <a:off x="5400000" y="162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4" name="Picture 43"/>
          <p:cNvPicPr/>
          <p:nvPr/>
        </p:nvPicPr>
        <p:blipFill>
          <a:blip r:embed="rId2"/>
          <a:stretch/>
        </p:blipFill>
        <p:spPr>
          <a:xfrm>
            <a:off x="5940000" y="378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5" name="Picture 44"/>
          <p:cNvPicPr/>
          <p:nvPr/>
        </p:nvPicPr>
        <p:blipFill>
          <a:blip r:embed="rId2"/>
          <a:stretch/>
        </p:blipFill>
        <p:spPr>
          <a:xfrm>
            <a:off x="5040000" y="306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6" name="Picture 45"/>
          <p:cNvPicPr/>
          <p:nvPr/>
        </p:nvPicPr>
        <p:blipFill>
          <a:blip r:embed="rId2"/>
          <a:stretch/>
        </p:blipFill>
        <p:spPr>
          <a:xfrm>
            <a:off x="8640000" y="180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7" name="Picture 46"/>
          <p:cNvPicPr/>
          <p:nvPr/>
        </p:nvPicPr>
        <p:blipFill>
          <a:blip r:embed="rId2"/>
          <a:stretch/>
        </p:blipFill>
        <p:spPr>
          <a:xfrm>
            <a:off x="8280000" y="36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8" name="Picture 47"/>
          <p:cNvPicPr/>
          <p:nvPr/>
        </p:nvPicPr>
        <p:blipFill>
          <a:blip r:embed="rId2"/>
          <a:stretch/>
        </p:blipFill>
        <p:spPr>
          <a:xfrm>
            <a:off x="5040000" y="180000"/>
            <a:ext cx="720000" cy="72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9" name="Picture 48"/>
          <p:cNvPicPr/>
          <p:nvPr/>
        </p:nvPicPr>
        <p:blipFill>
          <a:blip r:embed="rId2"/>
          <a:stretch/>
        </p:blipFill>
        <p:spPr>
          <a:xfrm>
            <a:off x="6300000" y="36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0" name="Picture 49"/>
          <p:cNvPicPr/>
          <p:nvPr/>
        </p:nvPicPr>
        <p:blipFill>
          <a:blip r:embed="rId2"/>
          <a:stretch/>
        </p:blipFill>
        <p:spPr>
          <a:xfrm>
            <a:off x="3960000" y="432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1" name="Picture 50"/>
          <p:cNvPicPr/>
          <p:nvPr/>
        </p:nvPicPr>
        <p:blipFill>
          <a:blip r:embed="rId2"/>
          <a:stretch/>
        </p:blipFill>
        <p:spPr>
          <a:xfrm>
            <a:off x="720000" y="432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2" name="Picture 51"/>
          <p:cNvPicPr/>
          <p:nvPr/>
        </p:nvPicPr>
        <p:blipFill>
          <a:blip r:embed="rId2"/>
          <a:stretch/>
        </p:blipFill>
        <p:spPr>
          <a:xfrm>
            <a:off x="2880000" y="3780000"/>
            <a:ext cx="1260000" cy="126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3" name="Picture 52"/>
          <p:cNvPicPr/>
          <p:nvPr/>
        </p:nvPicPr>
        <p:blipFill>
          <a:blip r:embed="rId2"/>
          <a:stretch/>
        </p:blipFill>
        <p:spPr>
          <a:xfrm>
            <a:off x="2520000" y="504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4" name="Picture 53"/>
          <p:cNvPicPr/>
          <p:nvPr/>
        </p:nvPicPr>
        <p:blipFill>
          <a:blip r:embed="rId2"/>
          <a:stretch/>
        </p:blipFill>
        <p:spPr>
          <a:xfrm>
            <a:off x="5400000" y="486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5" name="Picture 54"/>
          <p:cNvPicPr/>
          <p:nvPr/>
        </p:nvPicPr>
        <p:blipFill>
          <a:blip r:embed="rId2"/>
          <a:stretch/>
        </p:blipFill>
        <p:spPr>
          <a:xfrm>
            <a:off x="6480000" y="306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6" name="Picture 55"/>
          <p:cNvPicPr/>
          <p:nvPr/>
        </p:nvPicPr>
        <p:blipFill>
          <a:blip r:embed="rId2"/>
          <a:stretch/>
        </p:blipFill>
        <p:spPr>
          <a:xfrm>
            <a:off x="6660000" y="504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7" name="Picture 56"/>
          <p:cNvPicPr/>
          <p:nvPr/>
        </p:nvPicPr>
        <p:blipFill>
          <a:blip r:embed="rId2"/>
          <a:stretch/>
        </p:blipFill>
        <p:spPr>
          <a:xfrm>
            <a:off x="9360000" y="513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8" name="Picture 57"/>
          <p:cNvPicPr/>
          <p:nvPr/>
        </p:nvPicPr>
        <p:blipFill>
          <a:blip r:embed="rId2"/>
          <a:stretch/>
        </p:blipFill>
        <p:spPr>
          <a:xfrm>
            <a:off x="8460000" y="162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59" name="Picture 58"/>
          <p:cNvPicPr/>
          <p:nvPr/>
        </p:nvPicPr>
        <p:blipFill>
          <a:blip r:embed="rId2"/>
          <a:stretch/>
        </p:blipFill>
        <p:spPr>
          <a:xfrm>
            <a:off x="9360000" y="180000"/>
            <a:ext cx="540000" cy="54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0" name="Picture 59"/>
          <p:cNvPicPr/>
          <p:nvPr/>
        </p:nvPicPr>
        <p:blipFill>
          <a:blip r:embed="rId2"/>
          <a:stretch/>
        </p:blipFill>
        <p:spPr>
          <a:xfrm>
            <a:off x="5760000" y="900000"/>
            <a:ext cx="720000" cy="72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1" name="Picture 60"/>
          <p:cNvPicPr/>
          <p:nvPr/>
        </p:nvPicPr>
        <p:blipFill>
          <a:blip r:embed="rId2"/>
          <a:stretch/>
        </p:blipFill>
        <p:spPr>
          <a:xfrm>
            <a:off x="9180000" y="4320000"/>
            <a:ext cx="720000" cy="72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2" name="Picture 61"/>
          <p:cNvPicPr/>
          <p:nvPr/>
        </p:nvPicPr>
        <p:blipFill>
          <a:blip r:embed="rId2"/>
          <a:stretch/>
        </p:blipFill>
        <p:spPr>
          <a:xfrm>
            <a:off x="8640000" y="4950000"/>
            <a:ext cx="720000" cy="72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63" name="Picture 62"/>
          <p:cNvPicPr/>
          <p:nvPr/>
        </p:nvPicPr>
        <p:blipFill>
          <a:blip r:embed="rId2"/>
          <a:stretch/>
        </p:blipFill>
        <p:spPr>
          <a:xfrm>
            <a:off x="7560000" y="180000"/>
            <a:ext cx="720000" cy="720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7AD65E87-140F-2A68-49E6-533F95CD30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46996"/>
            <a:ext cx="2409250" cy="68382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/>
          <p:nvPr/>
        </p:nvPicPr>
        <p:blipFill>
          <a:blip r:embed="rId2"/>
          <a:stretch/>
        </p:blipFill>
        <p:spPr>
          <a:xfrm>
            <a:off x="623093" y="1045151"/>
            <a:ext cx="4776120" cy="358200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What is an agent?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subTitle"/>
          </p:nvPr>
        </p:nvSpPr>
        <p:spPr>
          <a:xfrm>
            <a:off x="5400000" y="1440000"/>
            <a:ext cx="4356000" cy="310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 anchorCtr="1">
            <a:spAutoFit/>
          </a:bodyPr>
          <a:lstStyle/>
          <a:p>
            <a:pPr indent="0" algn="r">
              <a:buNone/>
            </a:pPr>
            <a:r>
              <a:rPr lang="en-GB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...that’s it?</a:t>
            </a: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6F615C01-1D13-9754-681F-8BA931EA75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31287-12FF-BD95-3D11-5D716AB56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>
                <a:solidFill>
                  <a:srgbClr val="002060"/>
                </a:solidFill>
              </a:rPr>
              <a:t>How to get a useful agent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DDE69C-B631-06A0-C8B4-DCCC8CDDB20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04000" y="1326600"/>
            <a:ext cx="4448834" cy="3518208"/>
          </a:xfrm>
        </p:spPr>
        <p:txBody>
          <a:bodyPr lIns="0" tIns="0" rIns="0" bIns="0" anchor="t">
            <a:no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2200"/>
              <a:t>Know what you want and ask for it</a:t>
            </a:r>
            <a:br>
              <a:rPr lang="en-US" sz="2200" dirty="0"/>
            </a:br>
            <a:endParaRPr lang="en-US" sz="2200"/>
          </a:p>
          <a:p>
            <a:pPr marL="457200" indent="-457200" algn="l">
              <a:buFont typeface="Arial"/>
              <a:buChar char="•"/>
            </a:pPr>
            <a:r>
              <a:rPr lang="en-US" sz="2200"/>
              <a:t>Give it tools when it needs them</a:t>
            </a:r>
            <a:br>
              <a:rPr lang="en-US" sz="2200" dirty="0"/>
            </a:br>
            <a:endParaRPr lang="en-US" sz="2200"/>
          </a:p>
          <a:p>
            <a:pPr marL="457200" indent="-457200" algn="l">
              <a:buFont typeface="Arial"/>
              <a:buChar char="•"/>
            </a:pPr>
            <a:r>
              <a:rPr lang="en-US" sz="2200"/>
              <a:t>Give it a way to store knowledge outside the context window</a:t>
            </a:r>
            <a:br>
              <a:rPr lang="en-US" sz="2200" dirty="0"/>
            </a:br>
            <a:endParaRPr lang="en-US" sz="2200"/>
          </a:p>
          <a:p>
            <a:pPr marL="457200" indent="-457200" algn="l">
              <a:buFont typeface="Arial"/>
              <a:buChar char="•"/>
            </a:pPr>
            <a:r>
              <a:rPr lang="en-US" sz="2200"/>
              <a:t>Use good models</a:t>
            </a:r>
          </a:p>
        </p:txBody>
      </p:sp>
      <p:pic>
        <p:nvPicPr>
          <p:cNvPr id="6" name="Picture 5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F018E3F8-E058-F9CE-553D-2789B6556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  <p:pic>
        <p:nvPicPr>
          <p:cNvPr id="5" name="Picture 4" descr="A diagram of a tool loop&#10;&#10;AI-generated content may be incorrect.">
            <a:extLst>
              <a:ext uri="{FF2B5EF4-FFF2-40B4-BE49-F238E27FC236}">
                <a16:creationId xmlns:a16="http://schemas.microsoft.com/office/drawing/2014/main" id="{7D1D5B79-5D27-A664-2976-7A1699DBFE0C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231022" y="1328315"/>
            <a:ext cx="4340672" cy="3298836"/>
          </a:xfrm>
          <a:prstGeom prst="rect">
            <a:avLst/>
          </a:prstGeom>
          <a:noFill/>
          <a:ln w="38160">
            <a:noFill/>
          </a:ln>
        </p:spPr>
      </p:pic>
    </p:spTree>
    <p:extLst>
      <p:ext uri="{BB962C8B-B14F-4D97-AF65-F5344CB8AC3E}">
        <p14:creationId xmlns:p14="http://schemas.microsoft.com/office/powerpoint/2010/main" val="193968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l">
              <a:buNone/>
            </a:pPr>
            <a:r>
              <a:rPr lang="en-GB" sz="4400" b="1" u="none" strike="noStrike">
                <a:solidFill>
                  <a:srgbClr val="002060"/>
                </a:solidFill>
                <a:effectLst/>
                <a:uFillTx/>
                <a:latin typeface="Arial"/>
              </a:rPr>
              <a:t>What does this mean?</a:t>
            </a:r>
            <a:endParaRPr lang="en-GB" sz="4400" b="0" u="none" strike="noStrike">
              <a:solidFill>
                <a:srgbClr val="00206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251257"/>
            <a:ext cx="4762927" cy="31732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50850" indent="-342900" algn="l"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 don’t need much for an agent to be useful</a:t>
            </a:r>
            <a:endParaRPr lang="en-US" sz="2000"/>
          </a:p>
          <a:p>
            <a:pPr marL="450850" indent="-342900" algn="l"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more access the agent has to your tooling, the more effective it can be</a:t>
            </a:r>
          </a:p>
          <a:p>
            <a:pPr marL="450850" indent="-342900" algn="l"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going to want these tool calls to be safe and observable</a:t>
            </a:r>
          </a:p>
          <a:p>
            <a:pPr marL="450850" indent="-342900" algn="l">
              <a:spcBef>
                <a:spcPts val="1417"/>
              </a:spcBef>
              <a:buClr>
                <a:srgbClr val="000000"/>
              </a:buClr>
              <a:buSzPct val="45000"/>
              <a:buFont typeface="Arial"/>
              <a:buChar char="•"/>
            </a:pPr>
            <a:r>
              <a:rPr lang="en-GB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You’re going to want observability of the actual LLM itself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951960" y="4680000"/>
            <a:ext cx="2066889" cy="367878"/>
          </a:xfrm>
          <a:prstGeom prst="rect">
            <a:avLst/>
          </a:prstGeom>
          <a:noFill/>
          <a:ln w="38160">
            <a:noFill/>
          </a:ln>
        </p:spPr>
        <p:txBody>
          <a:bodyPr wrap="none" lIns="90000" tIns="45000" rIns="90000" bIns="45000" anchor="t">
            <a:spAutoFit/>
          </a:bodyPr>
          <a:lstStyle/>
          <a:p>
            <a:r>
              <a:rPr lang="en-GB" b="1">
                <a:solidFill>
                  <a:srgbClr val="000000"/>
                </a:solidFill>
                <a:latin typeface="Arial"/>
              </a:rPr>
              <a:t>Simpler</a:t>
            </a:r>
            <a:r>
              <a:rPr lang="en-GB" sz="18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is better!</a:t>
            </a:r>
            <a:endParaRPr lang="en-GB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89388255-4DF8-D44B-210D-36609196B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EEF80F-B234-C4B2-6BFC-995A5E430C09}"/>
              </a:ext>
            </a:extLst>
          </p:cNvPr>
          <p:cNvSpPr txBox="1"/>
          <p:nvPr/>
        </p:nvSpPr>
        <p:spPr>
          <a:xfrm>
            <a:off x="6826437" y="4411770"/>
            <a:ext cx="2743200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200" b="1" dirty="0">
                <a:solidFill>
                  <a:schemeClr val="bg2">
                    <a:lumMod val="49000"/>
                  </a:schemeClr>
                </a:solidFill>
                <a:ea typeface="+mn-lt"/>
                <a:cs typeface="+mn-lt"/>
              </a:rPr>
              <a:t>https://xkcd.com/974/</a:t>
            </a:r>
            <a:endParaRPr lang="en-US" sz="1200" b="1" dirty="0">
              <a:solidFill>
                <a:schemeClr val="bg2">
                  <a:lumMod val="49000"/>
                </a:schemeClr>
              </a:solidFill>
            </a:endParaRPr>
          </a:p>
        </p:txBody>
      </p:sp>
      <p:pic>
        <p:nvPicPr>
          <p:cNvPr id="2" name="Picture 1" descr="The General Problem">
            <a:extLst>
              <a:ext uri="{FF2B5EF4-FFF2-40B4-BE49-F238E27FC236}">
                <a16:creationId xmlns:a16="http://schemas.microsoft.com/office/drawing/2014/main" id="{58588CA5-8F1D-1AA6-2C58-5CD3FCF5F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772" y="2698625"/>
            <a:ext cx="4158435" cy="17288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uild="p"/>
      <p:bldP spid="69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04A3309-F53E-A960-F4BF-9B1C1216124C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416911"/>
            <a:ext cx="9071640" cy="553998"/>
          </a:xfrm>
        </p:spPr>
        <p:txBody>
          <a:bodyPr/>
          <a:lstStyle/>
          <a:p>
            <a:pPr marL="0" indent="0">
              <a:buNone/>
            </a:pPr>
            <a:r>
              <a:rPr lang="en-US" sz="4000" b="1">
                <a:solidFill>
                  <a:srgbClr val="002060"/>
                </a:solidFill>
              </a:rPr>
              <a:t>What do we need?</a:t>
            </a:r>
            <a:endParaRPr lang="en-US"/>
          </a:p>
        </p:txBody>
      </p:sp>
      <p:sp>
        <p:nvSpPr>
          <p:cNvPr id="4" name="TextBox 70">
            <a:extLst>
              <a:ext uri="{FF2B5EF4-FFF2-40B4-BE49-F238E27FC236}">
                <a16:creationId xmlns:a16="http://schemas.microsoft.com/office/drawing/2014/main" id="{00CB62D3-E8BD-4CB2-03A3-24DD56618C4F}"/>
              </a:ext>
            </a:extLst>
          </p:cNvPr>
          <p:cNvSpPr txBox="1"/>
          <p:nvPr/>
        </p:nvSpPr>
        <p:spPr>
          <a:xfrm>
            <a:off x="502244" y="2831797"/>
            <a:ext cx="5397120" cy="1588320"/>
          </a:xfrm>
          <a:prstGeom prst="rect">
            <a:avLst/>
          </a:prstGeom>
          <a:noFill/>
          <a:ln w="38160">
            <a:noFill/>
          </a:ln>
        </p:spPr>
        <p:txBody>
          <a:bodyPr wrap="none" lIns="90000" tIns="45000" rIns="90000" bIns="4500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6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People! </a:t>
            </a:r>
            <a:endParaRPr lang="en-GB" sz="1056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TextBox 71">
            <a:extLst>
              <a:ext uri="{FF2B5EF4-FFF2-40B4-BE49-F238E27FC236}">
                <a16:creationId xmlns:a16="http://schemas.microsoft.com/office/drawing/2014/main" id="{66B05189-C01D-D3C6-311F-98D5B970D177}"/>
              </a:ext>
            </a:extLst>
          </p:cNvPr>
          <p:cNvSpPr txBox="1"/>
          <p:nvPr/>
        </p:nvSpPr>
        <p:spPr>
          <a:xfrm>
            <a:off x="6100435" y="2502012"/>
            <a:ext cx="3479400" cy="657360"/>
          </a:xfrm>
          <a:prstGeom prst="rect">
            <a:avLst/>
          </a:prstGeom>
          <a:noFill/>
          <a:ln w="38160">
            <a:noFill/>
          </a:ln>
        </p:spPr>
        <p:txBody>
          <a:bodyPr wrap="none" lIns="90000" tIns="45000" rIns="90000" bIns="4500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Also GPUs!!!!</a:t>
            </a:r>
            <a:endParaRPr lang="en-GB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3B16A06E-178E-950B-4912-030895C1E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361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1BE68913-B511-BD34-65C9-62F561516A1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04000" y="1211745"/>
            <a:ext cx="4455210" cy="3348758"/>
          </a:xfrm>
        </p:spPr>
        <p:txBody>
          <a:bodyPr lIns="0" tIns="0" rIns="0" bIns="0" anchor="t">
            <a:noAutofit/>
          </a:bodyPr>
          <a:lstStyle/>
          <a:p>
            <a:pPr algn="l"/>
            <a:r>
              <a:rPr lang="en-US" sz="1600" dirty="0"/>
              <a:t>Frontier models are excellent and necessary to stay at the frontier of </a:t>
            </a:r>
            <a:r>
              <a:rPr lang="en-US" sz="1600"/>
              <a:t>science</a:t>
            </a:r>
            <a:br>
              <a:rPr lang="en-US" sz="1600" dirty="0"/>
            </a:br>
            <a:endParaRPr lang="en-US" sz="1600" dirty="0"/>
          </a:p>
          <a:p>
            <a:pPr marL="0" indent="0" algn="l">
              <a:buNone/>
            </a:pPr>
            <a:r>
              <a:rPr lang="en-US" sz="1600" i="1"/>
              <a:t>However,</a:t>
            </a:r>
            <a:r>
              <a:rPr lang="en-US" sz="1600" i="1" dirty="0"/>
              <a:t> </a:t>
            </a:r>
            <a:r>
              <a:rPr lang="en-US" sz="1600" dirty="0"/>
              <a:t>they are:</a:t>
            </a:r>
          </a:p>
          <a:p>
            <a:pPr marL="457200" indent="-457200" algn="l">
              <a:buFont typeface="Arial" charset="2"/>
              <a:buChar char="•"/>
            </a:pPr>
            <a:r>
              <a:rPr lang="en-US" sz="1600"/>
              <a:t>Expensive, power demanding, (relatively) carbon intensive</a:t>
            </a:r>
            <a:br>
              <a:rPr lang="en-US" sz="1600" dirty="0"/>
            </a:br>
            <a:endParaRPr lang="en-US" sz="1600" dirty="0"/>
          </a:p>
          <a:p>
            <a:pPr marL="457200" indent="-457200" algn="l">
              <a:buFont typeface="Arial" charset="2"/>
              <a:buChar char="•"/>
            </a:pPr>
            <a:r>
              <a:rPr lang="en-US" sz="1600"/>
              <a:t>Closed, controlled by private companies</a:t>
            </a:r>
            <a:br>
              <a:rPr lang="en-US" sz="1600" dirty="0"/>
            </a:br>
            <a:endParaRPr lang="en-US" sz="1600" dirty="0"/>
          </a:p>
          <a:p>
            <a:pPr marL="457200" indent="-457200" algn="l">
              <a:buFont typeface="Arial" charset="2"/>
              <a:buChar char="•"/>
            </a:pPr>
            <a:r>
              <a:rPr lang="en-US" sz="1600" i="1"/>
              <a:t>Also,</a:t>
            </a:r>
            <a:r>
              <a:rPr lang="en-US" sz="1600" i="1" dirty="0"/>
              <a:t> not necessary for most tasks</a:t>
            </a:r>
          </a:p>
          <a:p>
            <a:pPr marL="457200" indent="-457200" algn="l">
              <a:buFont typeface="Arial" charset="2"/>
              <a:buChar char="•"/>
            </a:pPr>
            <a:endParaRPr lang="en-US" sz="1600" i="1" dirty="0"/>
          </a:p>
          <a:p>
            <a:pPr marL="0" indent="0" algn="l">
              <a:buNone/>
            </a:pPr>
            <a:r>
              <a:rPr lang="en-US" sz="1600" dirty="0"/>
              <a:t>A transition to open models is an </a:t>
            </a:r>
            <a:r>
              <a:rPr lang="en-US" sz="1600"/>
              <a:t>inevitable and necessary shift, </a:t>
            </a:r>
            <a:r>
              <a:rPr lang="en-US" sz="1600" b="1" i="1" u="sng"/>
              <a:t>and possible today.</a:t>
            </a:r>
          </a:p>
          <a:p>
            <a:pPr marL="914400" lvl="1" indent="-457200">
              <a:buFont typeface="Courier New" charset="2"/>
              <a:buChar char="o"/>
            </a:pP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62EEEB2-E7E0-AD74-8C0B-774FFB06F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406698"/>
            <a:ext cx="9071640" cy="609398"/>
          </a:xfrm>
        </p:spPr>
        <p:txBody>
          <a:bodyPr/>
          <a:lstStyle/>
          <a:p>
            <a:pPr algn="l"/>
            <a:r>
              <a:rPr lang="en-US" b="1">
                <a:solidFill>
                  <a:srgbClr val="002060"/>
                </a:solidFill>
              </a:rPr>
              <a:t>The need for compute - GPUs</a:t>
            </a:r>
            <a:endParaRPr lang="en-US" b="1"/>
          </a:p>
        </p:txBody>
      </p:sp>
      <p:pic>
        <p:nvPicPr>
          <p:cNvPr id="5" name="Picture 4" descr="Mary Coombs - Hartree Centre">
            <a:extLst>
              <a:ext uri="{FF2B5EF4-FFF2-40B4-BE49-F238E27FC236}">
                <a16:creationId xmlns:a16="http://schemas.microsoft.com/office/drawing/2014/main" id="{9B725167-5368-B7A4-E861-F5A08DAAE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5114" y="1548316"/>
            <a:ext cx="4281635" cy="2862618"/>
          </a:xfrm>
          <a:prstGeom prst="rect">
            <a:avLst/>
          </a:prstGeom>
        </p:spPr>
      </p:pic>
      <p:pic>
        <p:nvPicPr>
          <p:cNvPr id="7" name="Picture 6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EC7CB8D0-AD56-5BCF-8545-B1B34A0B2A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AFC2EF8-B942-2B9C-CD5C-5E6FB594E1B9}"/>
              </a:ext>
            </a:extLst>
          </p:cNvPr>
          <p:cNvSpPr txBox="1"/>
          <p:nvPr/>
        </p:nvSpPr>
        <p:spPr>
          <a:xfrm>
            <a:off x="5988707" y="4406564"/>
            <a:ext cx="341483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1">
                <a:solidFill>
                  <a:schemeClr val="bg2">
                    <a:lumMod val="49000"/>
                  </a:schemeClr>
                </a:solidFill>
              </a:rPr>
              <a:t>Mary Coombs, Hartree Centre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78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37E2408-0023-0916-3B72-BA3721D694CB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04000" y="1500308"/>
            <a:ext cx="4321766" cy="2492990"/>
          </a:xfrm>
        </p:spPr>
        <p:txBody>
          <a:bodyPr/>
          <a:lstStyle/>
          <a:p>
            <a:pPr marL="342900" indent="-342900" algn="l">
              <a:buFont typeface="Arial"/>
              <a:buChar char="•"/>
            </a:pPr>
            <a:r>
              <a:rPr lang="en-US" sz="1800"/>
              <a:t>Agents need computers to run on</a:t>
            </a:r>
            <a:br>
              <a:rPr lang="en-US" sz="1800" dirty="0"/>
            </a:br>
            <a:endParaRPr lang="en-US" sz="1800"/>
          </a:p>
          <a:p>
            <a:pPr marL="342900" indent="-342900" algn="l">
              <a:buFont typeface="Arial"/>
              <a:buChar char="•"/>
            </a:pPr>
            <a:r>
              <a:rPr lang="en-US" sz="1800"/>
              <a:t>We need safe, governed cloud systems for running agents in</a:t>
            </a:r>
            <a:br>
              <a:rPr lang="en-US" sz="1800" dirty="0"/>
            </a:br>
            <a:endParaRPr lang="en-US" sz="1800"/>
          </a:p>
          <a:p>
            <a:pPr marL="342900" indent="-342900" algn="l">
              <a:buFont typeface="Arial"/>
              <a:buChar char="•"/>
            </a:pPr>
            <a:r>
              <a:rPr lang="en-US" sz="1800"/>
              <a:t>These need to be broadly accessible to everyone</a:t>
            </a:r>
            <a:br>
              <a:rPr lang="en-US" sz="1800" dirty="0"/>
            </a:br>
            <a:endParaRPr lang="en-US" sz="1800"/>
          </a:p>
          <a:p>
            <a:pPr marL="342900" indent="-342900" algn="l">
              <a:buFont typeface="Arial"/>
              <a:buChar char="•"/>
            </a:pPr>
            <a:r>
              <a:rPr lang="en-US" sz="1800" i="1" dirty="0"/>
              <a:t>OPINION: </a:t>
            </a:r>
            <a:r>
              <a:rPr lang="en-US" sz="1800" i="1" dirty="0" err="1"/>
              <a:t>Openclaw</a:t>
            </a:r>
            <a:r>
              <a:rPr lang="en-US" sz="1800" i="1" dirty="0"/>
              <a:t> was ahead of its time in many ways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76B54BB-C85B-9DE2-A023-F22E81A8E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</p:spPr>
        <p:txBody>
          <a:bodyPr/>
          <a:lstStyle/>
          <a:p>
            <a:pPr algn="l"/>
            <a:r>
              <a:rPr lang="en-US" b="1">
                <a:solidFill>
                  <a:srgbClr val="002060"/>
                </a:solidFill>
              </a:rPr>
              <a:t>The need for compute - CPUs</a:t>
            </a:r>
          </a:p>
        </p:txBody>
      </p:sp>
      <p:pic>
        <p:nvPicPr>
          <p:cNvPr id="5" name="Picture 4" descr="A drawing. On the left, a stick figure whose shirt reads 'I HAVE MIXED FEELINGS ON BEING A USER' looks on with an ellipsis. On the right, a smaller stick figure with 'USER' on their forehead and a shirt reading 'I &lt;3 BEING A USER' says 'I got Claude its own computer'. Next to them, Claude, depicted as a smiling flower-headed person with an orange mane, sits on the edge of a Mac Mini. On the Mac Mini's surface is a tiny sun, a windmill, and a miniature computer — and beside it, a tiny version of the mixed-feelings figure saying '...cool...', the whole scene repeating at a smaller scale. Signed 'VGEL.'">
            <a:extLst>
              <a:ext uri="{FF2B5EF4-FFF2-40B4-BE49-F238E27FC236}">
                <a16:creationId xmlns:a16="http://schemas.microsoft.com/office/drawing/2014/main" id="{1C132489-5839-580A-F815-79EF9E50D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483" y="1257300"/>
            <a:ext cx="4133154" cy="3152775"/>
          </a:xfrm>
          <a:prstGeom prst="rect">
            <a:avLst/>
          </a:prstGeom>
        </p:spPr>
      </p:pic>
      <p:pic>
        <p:nvPicPr>
          <p:cNvPr id="6" name="Graphic 5" descr="Openclaw Icon &amp; Logo | Dashboard Icons &amp; Logos">
            <a:extLst>
              <a:ext uri="{FF2B5EF4-FFF2-40B4-BE49-F238E27FC236}">
                <a16:creationId xmlns:a16="http://schemas.microsoft.com/office/drawing/2014/main" id="{1E6F2FA4-BF5A-C5D5-6CAF-E562C721D0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0879" y="3905054"/>
            <a:ext cx="1534930" cy="1534607"/>
          </a:xfrm>
          <a:prstGeom prst="rect">
            <a:avLst/>
          </a:prstGeom>
        </p:spPr>
      </p:pic>
      <p:pic>
        <p:nvPicPr>
          <p:cNvPr id="8" name="Picture 7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987A078E-8F6B-782C-5C7C-493EA2AA28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9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2A806D4-FE29-2EE1-BA27-56B32DDA5D7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04000" y="1326600"/>
            <a:ext cx="4775576" cy="3615037"/>
          </a:xfrm>
        </p:spPr>
        <p:txBody>
          <a:bodyPr lIns="0" tIns="0" rIns="0" bIns="0" anchor="t">
            <a:noAutofit/>
          </a:bodyPr>
          <a:lstStyle/>
          <a:p>
            <a:pPr marL="342900" indent="-342900" algn="l">
              <a:buFont typeface="Arial"/>
              <a:buChar char="•"/>
            </a:pPr>
            <a:r>
              <a:rPr lang="en-US" sz="1800" dirty="0"/>
              <a:t>Multiple teams are working on this stuf</a:t>
            </a:r>
            <a:r>
              <a:rPr lang="en-US" sz="1800"/>
              <a:t>f already</a:t>
            </a:r>
            <a:br>
              <a:rPr lang="en-US" sz="1800" dirty="0"/>
            </a:br>
            <a:endParaRPr lang="en-US" sz="1800" dirty="0"/>
          </a:p>
          <a:p>
            <a:pPr marL="342900" indent="-342900" algn="l">
              <a:buFont typeface="Arial"/>
              <a:buChar char="•"/>
            </a:pPr>
            <a:r>
              <a:rPr lang="en-US" sz="1800" b="1" i="1"/>
              <a:t>We need them all to work together!</a:t>
            </a:r>
            <a:br>
              <a:rPr lang="en-US" sz="1800" b="1" i="1" dirty="0"/>
            </a:br>
            <a:endParaRPr lang="en-US" sz="1800" b="1" i="1"/>
          </a:p>
          <a:p>
            <a:pPr marL="342900" indent="-342900" algn="l">
              <a:buFont typeface="Arial"/>
              <a:buChar char="•"/>
            </a:pPr>
            <a:r>
              <a:rPr lang="en-US" sz="1800" dirty="0"/>
              <a:t>We also need to think about </a:t>
            </a:r>
            <a:r>
              <a:rPr lang="en-US" sz="1800"/>
              <a:t>retraining staff</a:t>
            </a:r>
            <a:br>
              <a:rPr lang="en-US" sz="1800" dirty="0"/>
            </a:br>
            <a:endParaRPr lang="en-US" sz="1800" dirty="0"/>
          </a:p>
          <a:p>
            <a:pPr marL="342900" indent="-342900" algn="l">
              <a:buFont typeface="Arial"/>
              <a:buChar char="•"/>
            </a:pPr>
            <a:r>
              <a:rPr lang="en-US" sz="1800"/>
              <a:t>We need to think about attitudes and culture</a:t>
            </a:r>
            <a:br>
              <a:rPr lang="en-US" sz="1800" dirty="0"/>
            </a:br>
            <a:endParaRPr lang="en-US" sz="1800" dirty="0"/>
          </a:p>
          <a:p>
            <a:pPr marL="342900" indent="-342900" algn="l">
              <a:buFont typeface="Arial"/>
              <a:buChar char="•"/>
            </a:pPr>
            <a:r>
              <a:rPr lang="en-US" sz="1800"/>
              <a:t>We need to keep our experts around!</a:t>
            </a:r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399675-FECF-1D67-1195-748BE1B66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</p:spPr>
        <p:txBody>
          <a:bodyPr/>
          <a:lstStyle/>
          <a:p>
            <a:pPr algn="l"/>
            <a:r>
              <a:rPr lang="en-US" b="1">
                <a:solidFill>
                  <a:srgbClr val="002060"/>
                </a:solidFill>
              </a:rPr>
              <a:t>People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DF2FEE-AF83-1026-77EC-02A866FAF510}"/>
              </a:ext>
            </a:extLst>
          </p:cNvPr>
          <p:cNvSpPr txBox="1"/>
          <p:nvPr/>
        </p:nvSpPr>
        <p:spPr>
          <a:xfrm rot="780000">
            <a:off x="6483508" y="2112328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5">
                    <a:lumMod val="76000"/>
                  </a:schemeClr>
                </a:solidFill>
              </a:rPr>
              <a:t>"I'm not technical I could </a:t>
            </a:r>
            <a:r>
              <a:rPr lang="en-US">
                <a:solidFill>
                  <a:schemeClr val="accent5">
                    <a:lumMod val="76000"/>
                  </a:schemeClr>
                </a:solidFill>
              </a:rPr>
              <a:t>never do that"</a:t>
            </a:r>
            <a:endParaRPr lang="en-US" dirty="0">
              <a:solidFill>
                <a:schemeClr val="accent5">
                  <a:lumMod val="76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988185-BA6F-71D0-6FB0-A28974345AE6}"/>
              </a:ext>
            </a:extLst>
          </p:cNvPr>
          <p:cNvSpPr txBox="1"/>
          <p:nvPr/>
        </p:nvSpPr>
        <p:spPr>
          <a:xfrm rot="-1320000">
            <a:off x="6497144" y="3137187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1">
                    <a:lumMod val="76000"/>
                  </a:schemeClr>
                </a:solidFill>
              </a:rPr>
              <a:t>"That's too hard for </a:t>
            </a:r>
            <a:r>
              <a:rPr lang="en-US">
                <a:solidFill>
                  <a:schemeClr val="accent1">
                    <a:lumMod val="76000"/>
                  </a:schemeClr>
                </a:solidFill>
              </a:rPr>
              <a:t>[reasons]"</a:t>
            </a:r>
            <a:endParaRPr lang="en-US" dirty="0">
              <a:solidFill>
                <a:schemeClr val="accent1">
                  <a:lumMod val="76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4F7543-955F-E2FE-923D-A39447B85924}"/>
              </a:ext>
            </a:extLst>
          </p:cNvPr>
          <p:cNvSpPr txBox="1"/>
          <p:nvPr/>
        </p:nvSpPr>
        <p:spPr>
          <a:xfrm rot="-540000">
            <a:off x="6176765" y="1005833"/>
            <a:ext cx="2743200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accent6">
                    <a:lumMod val="76000"/>
                  </a:schemeClr>
                </a:solidFill>
              </a:rPr>
              <a:t>"AI could never do th</a:t>
            </a:r>
            <a:r>
              <a:rPr lang="en-US">
                <a:solidFill>
                  <a:schemeClr val="accent6">
                    <a:lumMod val="76000"/>
                  </a:schemeClr>
                </a:solidFill>
              </a:rPr>
              <a:t>at"</a:t>
            </a:r>
            <a:endParaRPr lang="en-US" dirty="0">
              <a:solidFill>
                <a:schemeClr val="accent6">
                  <a:lumMod val="76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0AE593-FE13-D650-8DCC-81C9746C56DB}"/>
              </a:ext>
            </a:extLst>
          </p:cNvPr>
          <p:cNvSpPr txBox="1"/>
          <p:nvPr/>
        </p:nvSpPr>
        <p:spPr>
          <a:xfrm>
            <a:off x="6165040" y="4530555"/>
            <a:ext cx="3414837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/>
              <a:t>AI can do all that, and we still need </a:t>
            </a:r>
            <a:r>
              <a:rPr lang="en-US" sz="2400" b="1" i="1"/>
              <a:t>you!</a:t>
            </a:r>
            <a:endParaRPr lang="en-US"/>
          </a:p>
        </p:txBody>
      </p:sp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179EA4CC-A1FA-4879-AE39-B9B422D6C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508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BDD49-C64E-EAF8-C7AD-6E3401857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00" y="394601"/>
            <a:ext cx="9071640" cy="609398"/>
          </a:xfrm>
        </p:spPr>
        <p:txBody>
          <a:bodyPr/>
          <a:lstStyle/>
          <a:p>
            <a:pPr algn="l"/>
            <a:r>
              <a:rPr lang="en-US" b="1">
                <a:solidFill>
                  <a:srgbClr val="002060"/>
                </a:solidFill>
              </a:rPr>
              <a:t>The future of infrastructure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BC440A-EE01-ECC4-38DF-C999F8E25581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04000" y="1187122"/>
            <a:ext cx="5235436" cy="3288240"/>
          </a:xfrm>
        </p:spPr>
        <p:txBody>
          <a:bodyPr lIns="0" tIns="0" rIns="0" bIns="0" anchor="ctr">
            <a:no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800" u="sng"/>
              <a:t>Expertise in [x] will still be needed</a:t>
            </a:r>
            <a:r>
              <a:rPr lang="en-US" sz="1800"/>
              <a:t>, but no longer necessary for you to get things </a:t>
            </a:r>
            <a:r>
              <a:rPr lang="en-US" sz="1800" i="1"/>
              <a:t>done</a:t>
            </a:r>
            <a:br>
              <a:rPr lang="en-US" sz="1800" i="1" dirty="0"/>
            </a:br>
            <a:endParaRPr lang="en-US" sz="1800"/>
          </a:p>
          <a:p>
            <a:pPr marL="285750" indent="-285750" algn="l">
              <a:buFont typeface="Arial"/>
              <a:buChar char="•"/>
            </a:pPr>
            <a:r>
              <a:rPr lang="en-US" sz="1800"/>
              <a:t>Everyone could have access to open weight models, and access to agents to help them</a:t>
            </a:r>
            <a:br>
              <a:rPr lang="en-US" sz="1800" dirty="0"/>
            </a:br>
            <a:endParaRPr lang="en-US" sz="1800"/>
          </a:p>
          <a:p>
            <a:pPr marL="285750" indent="-285750" algn="l">
              <a:buFont typeface="Arial"/>
              <a:buChar char="•"/>
            </a:pPr>
            <a:r>
              <a:rPr lang="en-US" sz="1800"/>
              <a:t>We can have a thriving collaborative ecosystem built on open standards, mutual trust, and safety</a:t>
            </a:r>
            <a:br>
              <a:rPr lang="en-US" sz="1800" dirty="0"/>
            </a:br>
            <a:endParaRPr lang="en-US" sz="1800"/>
          </a:p>
          <a:p>
            <a:pPr marL="285750" indent="-285750" algn="l">
              <a:buFont typeface="Arial"/>
              <a:buChar char="•"/>
            </a:pPr>
            <a:r>
              <a:rPr lang="en-US" sz="1800"/>
              <a:t>We can fix everything that was previously "too hard" to bother doing</a:t>
            </a:r>
          </a:p>
          <a:p>
            <a:pPr marL="285750" indent="-285750" algn="l">
              <a:buFont typeface="Arial"/>
              <a:buChar char="•"/>
            </a:pPr>
            <a:endParaRPr lang="en-US" sz="1600" dirty="0"/>
          </a:p>
        </p:txBody>
      </p:sp>
      <p:pic>
        <p:nvPicPr>
          <p:cNvPr id="7" name="Picture 6" descr="From the Information Age to the Imagination Age">
            <a:extLst>
              <a:ext uri="{FF2B5EF4-FFF2-40B4-BE49-F238E27FC236}">
                <a16:creationId xmlns:a16="http://schemas.microsoft.com/office/drawing/2014/main" id="{394BB537-A81A-FEA1-D565-67F47FE605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9" t="12301" r="43054" b="-124"/>
          <a:stretch>
            <a:fillRect/>
          </a:stretch>
        </p:blipFill>
        <p:spPr>
          <a:xfrm>
            <a:off x="6111136" y="1195889"/>
            <a:ext cx="3459158" cy="3283852"/>
          </a:xfrm>
          <a:prstGeom prst="rect">
            <a:avLst/>
          </a:prstGeom>
        </p:spPr>
      </p:pic>
      <p:pic>
        <p:nvPicPr>
          <p:cNvPr id="9" name="Picture 8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02FCD70E-C734-216B-81DC-79AD7BE9D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22" y="4758881"/>
            <a:ext cx="2409250" cy="683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555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59FD83E-66F7-4335-5098-82BFADCD421E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504000" y="1603133"/>
            <a:ext cx="9071640" cy="1634294"/>
          </a:xfrm>
        </p:spPr>
        <p:txBody>
          <a:bodyPr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002060"/>
                </a:solidFill>
              </a:rPr>
              <a:t>This all needs </a:t>
            </a:r>
            <a:r>
              <a:rPr lang="en-US" sz="5400" b="1" u="sng" dirty="0">
                <a:solidFill>
                  <a:srgbClr val="002060"/>
                </a:solidFill>
              </a:rPr>
              <a:t>you</a:t>
            </a:r>
            <a:r>
              <a:rPr lang="en-US" sz="5400" b="1" dirty="0">
                <a:solidFill>
                  <a:srgbClr val="002060"/>
                </a:solidFill>
              </a:rPr>
              <a:t>!</a:t>
            </a:r>
            <a:br>
              <a:rPr lang="en-US" sz="4000" b="1" dirty="0">
                <a:solidFill>
                  <a:srgbClr val="002060"/>
                </a:solidFill>
              </a:rPr>
            </a:br>
            <a:br>
              <a:rPr lang="en-US" sz="4000" b="1" dirty="0">
                <a:solidFill>
                  <a:schemeClr val="bg2">
                    <a:lumMod val="49000"/>
                  </a:schemeClr>
                </a:solidFill>
              </a:rPr>
            </a:br>
            <a:r>
              <a:rPr lang="en-US" sz="2400" b="1">
                <a:solidFill>
                  <a:schemeClr val="bg2">
                    <a:lumMod val="49000"/>
                  </a:schemeClr>
                </a:solidFill>
              </a:rPr>
              <a:t>willow.sparks@stfc.ac.uk</a:t>
            </a:r>
            <a:endParaRPr lang="en-US" sz="2400" b="1" dirty="0">
              <a:solidFill>
                <a:schemeClr val="bg2">
                  <a:lumMod val="49000"/>
                </a:schemeClr>
              </a:solidFill>
            </a:endParaRPr>
          </a:p>
        </p:txBody>
      </p:sp>
      <p:pic>
        <p:nvPicPr>
          <p:cNvPr id="4" name="Picture 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AD9A8964-EBAC-78B2-F0AA-A68FAE945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043" y="3482663"/>
            <a:ext cx="2409250" cy="683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0B04BC-EE6A-83EB-3C32-3AD292470F56}"/>
              </a:ext>
            </a:extLst>
          </p:cNvPr>
          <p:cNvSpPr txBox="1"/>
          <p:nvPr/>
        </p:nvSpPr>
        <p:spPr>
          <a:xfrm>
            <a:off x="6331136" y="4903426"/>
            <a:ext cx="3245416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1600" b="1">
                <a:solidFill>
                  <a:schemeClr val="bg2">
                    <a:lumMod val="49000"/>
                  </a:schemeClr>
                </a:solidFill>
              </a:rPr>
              <a:t>Claude comics by Theia Vogel</a:t>
            </a:r>
            <a:br>
              <a:rPr lang="en-US" sz="1600" b="1" dirty="0">
                <a:solidFill>
                  <a:schemeClr val="bg2">
                    <a:lumMod val="49000"/>
                  </a:schemeClr>
                </a:solidFill>
              </a:rPr>
            </a:br>
            <a:r>
              <a:rPr lang="en-US" sz="1600" b="1">
                <a:solidFill>
                  <a:schemeClr val="bg2">
                    <a:lumMod val="49000"/>
                  </a:schemeClr>
                </a:solidFill>
                <a:ea typeface="+mn-lt"/>
                <a:cs typeface="+mn-lt"/>
              </a:rPr>
              <a:t>https://vgel.me/doodles/</a:t>
            </a:r>
            <a:endParaRPr lang="en-US" sz="1600" b="1">
              <a:solidFill>
                <a:schemeClr val="bg2">
                  <a:lumMod val="49000"/>
                </a:schemeClr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6232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4b9f5a-3be4-4eaf-be3d-5ffe53c56339" xsi:nil="true"/>
    <lcf76f155ced4ddcb4097134ff3c332f xmlns="a0176cd0-684e-4506-a559-923746a9c14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9851343A3744D9DD4CCA91C669B82" ma:contentTypeVersion="15" ma:contentTypeDescription="Create a new document." ma:contentTypeScope="" ma:versionID="f1e360d9b478525dcb7d7ba20b294317">
  <xsd:schema xmlns:xsd="http://www.w3.org/2001/XMLSchema" xmlns:xs="http://www.w3.org/2001/XMLSchema" xmlns:p="http://schemas.microsoft.com/office/2006/metadata/properties" xmlns:ns2="a0176cd0-684e-4506-a559-923746a9c14f" xmlns:ns3="e54b9f5a-3be4-4eaf-be3d-5ffe53c56339" targetNamespace="http://schemas.microsoft.com/office/2006/metadata/properties" ma:root="true" ma:fieldsID="f84c8e8555d06b4a9900823139a574de" ns2:_="" ns3:_="">
    <xsd:import namespace="a0176cd0-684e-4506-a559-923746a9c14f"/>
    <xsd:import namespace="e54b9f5a-3be4-4eaf-be3d-5ffe53c563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176cd0-684e-4506-a559-923746a9c1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4b9f5a-3be4-4eaf-be3d-5ffe53c5633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f8c618b6-c82f-40cb-8816-5c015662a1b1}" ma:internalName="TaxCatchAll" ma:showField="CatchAllData" ma:web="e54b9f5a-3be4-4eaf-be3d-5ffe53c56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6EB5C9-D91F-4DFA-87C3-787B5524CD72}">
  <ds:schemaRefs>
    <ds:schemaRef ds:uri="http://schemas.microsoft.com/office/2006/metadata/properties"/>
    <ds:schemaRef ds:uri="http://schemas.microsoft.com/office/infopath/2007/PartnerControls"/>
    <ds:schemaRef ds:uri="e54b9f5a-3be4-4eaf-be3d-5ffe53c56339"/>
    <ds:schemaRef ds:uri="a0176cd0-684e-4506-a559-923746a9c14f"/>
  </ds:schemaRefs>
</ds:datastoreItem>
</file>

<file path=customXml/itemProps2.xml><?xml version="1.0" encoding="utf-8"?>
<ds:datastoreItem xmlns:ds="http://schemas.openxmlformats.org/officeDocument/2006/customXml" ds:itemID="{140E5819-4237-4A41-A5D9-A4D92C9EF4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96257E-7971-4AEC-A4E5-A89ED98FED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176cd0-684e-4506-a559-923746a9c14f"/>
    <ds:schemaRef ds:uri="e54b9f5a-3be4-4eaf-be3d-5ffe53c563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672</Words>
  <Application>Microsoft Office PowerPoint</Application>
  <PresentationFormat>Custom</PresentationFormat>
  <Paragraphs>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</vt:lpstr>
      <vt:lpstr>PowerPoint Presentation</vt:lpstr>
      <vt:lpstr>Who am I</vt:lpstr>
      <vt:lpstr>Contents</vt:lpstr>
      <vt:lpstr>PowerPoint Presentation</vt:lpstr>
      <vt:lpstr>Where are we now</vt:lpstr>
      <vt:lpstr>Where are we now</vt:lpstr>
      <vt:lpstr>Where are we now</vt:lpstr>
      <vt:lpstr>What does this tell us?</vt:lpstr>
      <vt:lpstr>What does this tell us?</vt:lpstr>
      <vt:lpstr>PowerPoint Presentation</vt:lpstr>
      <vt:lpstr>What is an agent?</vt:lpstr>
      <vt:lpstr>How to get a useful agent</vt:lpstr>
      <vt:lpstr>What does this mean?</vt:lpstr>
      <vt:lpstr>PowerPoint Presentation</vt:lpstr>
      <vt:lpstr>The need for compute - GPUs</vt:lpstr>
      <vt:lpstr>The need for compute - CPUs</vt:lpstr>
      <vt:lpstr>People</vt:lpstr>
      <vt:lpstr>The future of infrastructure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Ogden, Joanne (STFC,DL,SC)</dc:creator>
  <dc:description/>
  <cp:lastModifiedBy>Ogden, Joanne (STFC,DL,SC)</cp:lastModifiedBy>
  <cp:revision>455</cp:revision>
  <dcterms:created xsi:type="dcterms:W3CDTF">2026-10-15T15:05:19Z</dcterms:created>
  <dcterms:modified xsi:type="dcterms:W3CDTF">2026-10-20T08:51:29Z</dcterms:modified>
  <dc:language>en-GB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0x0101004F19851343A3744D9DD4CCA91C669B82</vt:lpwstr>
  </property>
</Properties>
</file>