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88" r:id="rId2"/>
    <p:sldId id="318" r:id="rId3"/>
    <p:sldId id="319" r:id="rId4"/>
    <p:sldId id="320"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52" autoAdjust="0"/>
  </p:normalViewPr>
  <p:slideViewPr>
    <p:cSldViewPr>
      <p:cViewPr varScale="1">
        <p:scale>
          <a:sx n="123" d="100"/>
          <a:sy n="123" d="100"/>
        </p:scale>
        <p:origin x="130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3956D7-6F65-4055-AB97-F17A01B63B11}" type="datetimeFigureOut">
              <a:rPr lang="en-GB" smtClean="0"/>
              <a:pPr/>
              <a:t>22/01/2019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A3A50-98E1-4061-A74D-9F4489858A48}"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6" name="Espace réservé du numéro de diapositive 5"/>
          <p:cNvSpPr>
            <a:spLocks noGrp="1"/>
          </p:cNvSpPr>
          <p:nvPr>
            <p:ph type="sldNum" sz="quarter" idx="12"/>
          </p:nvPr>
        </p:nvSpPr>
        <p:spPr/>
        <p:txBody>
          <a:bodyPr/>
          <a:lstStyle/>
          <a:p>
            <a:fld id="{3F00334C-27AC-4CE4-BD41-36876353C98D}" type="slidenum">
              <a:rPr lang="fr-FR" smtClean="0"/>
              <a:pPr/>
              <a:t>‹#›</a:t>
            </a:fld>
            <a:endParaRPr lang="fr-FR"/>
          </a:p>
        </p:txBody>
      </p:sp>
      <p:sp>
        <p:nvSpPr>
          <p:cNvPr id="7" name="Titre 10"/>
          <p:cNvSpPr txBox="1">
            <a:spLocks/>
          </p:cNvSpPr>
          <p:nvPr userDrawn="1"/>
        </p:nvSpPr>
        <p:spPr>
          <a:xfrm>
            <a:off x="-36512" y="0"/>
            <a:ext cx="9144000" cy="390525"/>
          </a:xfrm>
          <a:prstGeom prst="rect">
            <a:avLst/>
          </a:prstGeom>
          <a:solidFill>
            <a:schemeClr val="accent1">
              <a:lumMod val="75000"/>
            </a:schemeClr>
          </a:solidFill>
        </p:spPr>
        <p:txBody>
          <a:bodyPr anchor="ctr">
            <a:normAutofit/>
          </a:bodyPr>
          <a:lstStyle/>
          <a:p>
            <a:pPr algn="r">
              <a:lnSpc>
                <a:spcPct val="90000"/>
              </a:lnSpc>
              <a:defRPr/>
            </a:pPr>
            <a:r>
              <a:rPr lang="fr-FR" sz="1600" dirty="0">
                <a:solidFill>
                  <a:schemeClr val="bg1"/>
                </a:solidFill>
              </a:rPr>
              <a:t>EUCLID Consortium</a:t>
            </a:r>
          </a:p>
        </p:txBody>
      </p:sp>
      <p:sp>
        <p:nvSpPr>
          <p:cNvPr id="8" name="Espace réservé de la date 7"/>
          <p:cNvSpPr txBox="1">
            <a:spLocks/>
          </p:cNvSpPr>
          <p:nvPr userDrawn="1"/>
        </p:nvSpPr>
        <p:spPr>
          <a:xfrm>
            <a:off x="420688" y="6328966"/>
            <a:ext cx="21336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a:t>15/10/2014</a:t>
            </a:r>
          </a:p>
        </p:txBody>
      </p:sp>
      <p:sp>
        <p:nvSpPr>
          <p:cNvPr id="9" name="Espace réservé du pied de page 8"/>
          <p:cNvSpPr txBox="1">
            <a:spLocks/>
          </p:cNvSpPr>
          <p:nvPr userDrawn="1"/>
        </p:nvSpPr>
        <p:spPr>
          <a:xfrm>
            <a:off x="3087688" y="6351348"/>
            <a:ext cx="3212504"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System team meeting APC Paris  15</a:t>
            </a:r>
            <a:r>
              <a:rPr lang="en-US" baseline="30000" dirty="0"/>
              <a:t>th</a:t>
            </a:r>
            <a:r>
              <a:rPr lang="en-US" dirty="0"/>
              <a:t> October</a:t>
            </a:r>
            <a:endParaRPr lang="fr-FR" dirty="0"/>
          </a:p>
        </p:txBody>
      </p:sp>
      <p:pic>
        <p:nvPicPr>
          <p:cNvPr id="2050" name="Picture 2" descr="D:\Utilisateurs\dabinc\Pictures\Copie de EC_Logo_19_Colors on Transparent_Sigle.bm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49238" y="15478"/>
            <a:ext cx="342900"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906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en-US"/>
              <a:t>15/03/2018</a:t>
            </a:r>
            <a:endParaRPr lang="fr-FR"/>
          </a:p>
        </p:txBody>
      </p:sp>
      <p:sp>
        <p:nvSpPr>
          <p:cNvPr id="5" name="Espace réservé du pied de page 4"/>
          <p:cNvSpPr>
            <a:spLocks noGrp="1"/>
          </p:cNvSpPr>
          <p:nvPr>
            <p:ph type="ftr" sz="quarter" idx="11"/>
          </p:nvPr>
        </p:nvSpPr>
        <p:spPr/>
        <p:txBody>
          <a:bodyPr/>
          <a:lstStyle/>
          <a:p>
            <a:r>
              <a:rPr lang="en-US"/>
              <a:t>TK0 Collaboration Meeting, Mar 2018</a:t>
            </a:r>
            <a:endParaRPr lang="fr-FR"/>
          </a:p>
        </p:txBody>
      </p:sp>
      <p:sp>
        <p:nvSpPr>
          <p:cNvPr id="6" name="Espace réservé du numéro de diapositive 5"/>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2092087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en-US"/>
              <a:t>15/03/2018</a:t>
            </a:r>
            <a:endParaRPr lang="fr-FR"/>
          </a:p>
        </p:txBody>
      </p:sp>
      <p:sp>
        <p:nvSpPr>
          <p:cNvPr id="5" name="Espace réservé du pied de page 4"/>
          <p:cNvSpPr>
            <a:spLocks noGrp="1"/>
          </p:cNvSpPr>
          <p:nvPr>
            <p:ph type="ftr" sz="quarter" idx="11"/>
          </p:nvPr>
        </p:nvSpPr>
        <p:spPr/>
        <p:txBody>
          <a:bodyPr/>
          <a:lstStyle/>
          <a:p>
            <a:r>
              <a:rPr lang="en-US"/>
              <a:t>TK0 Collaboration Meeting, Mar 2018</a:t>
            </a:r>
            <a:endParaRPr lang="fr-FR"/>
          </a:p>
        </p:txBody>
      </p:sp>
      <p:sp>
        <p:nvSpPr>
          <p:cNvPr id="6" name="Espace réservé du numéro de diapositive 5"/>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2481913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lvl="0"/>
            <a:endParaRPr lang="fr-FR" dirty="0"/>
          </a:p>
        </p:txBody>
      </p:sp>
      <p:sp>
        <p:nvSpPr>
          <p:cNvPr id="8" name="Titre 10"/>
          <p:cNvSpPr txBox="1">
            <a:spLocks/>
          </p:cNvSpPr>
          <p:nvPr userDrawn="1"/>
        </p:nvSpPr>
        <p:spPr>
          <a:xfrm>
            <a:off x="-36512" y="-27384"/>
            <a:ext cx="9144000" cy="390525"/>
          </a:xfrm>
          <a:prstGeom prst="rect">
            <a:avLst/>
          </a:prstGeom>
          <a:solidFill>
            <a:schemeClr val="accent1">
              <a:lumMod val="75000"/>
            </a:schemeClr>
          </a:solidFill>
        </p:spPr>
        <p:txBody>
          <a:bodyPr anchor="ctr">
            <a:normAutofit/>
          </a:bodyPr>
          <a:lstStyle/>
          <a:p>
            <a:pPr algn="r">
              <a:lnSpc>
                <a:spcPct val="90000"/>
              </a:lnSpc>
              <a:defRPr/>
            </a:pPr>
            <a:r>
              <a:rPr lang="fr-FR" sz="1600">
                <a:solidFill>
                  <a:schemeClr val="bg1"/>
                </a:solidFill>
              </a:rPr>
              <a:t>EUCLID Consortium</a:t>
            </a:r>
          </a:p>
        </p:txBody>
      </p:sp>
      <p:pic>
        <p:nvPicPr>
          <p:cNvPr id="3074" name="Picture 2" descr="D:\Utilisateurs\dabinc\Pictures\Copie de EC_Logo_19_Colors on Transparent_Sigle.bm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5750" y="-27384"/>
            <a:ext cx="469826" cy="417623"/>
          </a:xfrm>
          <a:prstGeom prst="rect">
            <a:avLst/>
          </a:prstGeom>
          <a:noFill/>
          <a:extLst>
            <a:ext uri="{909E8E84-426E-40DD-AFC4-6F175D3DCCD1}">
              <a14:hiddenFill xmlns:a14="http://schemas.microsoft.com/office/drawing/2010/main">
                <a:solidFill>
                  <a:srgbClr val="FFFFFF"/>
                </a:solidFill>
              </a14:hiddenFill>
            </a:ext>
          </a:extLst>
        </p:spPr>
      </p:pic>
      <p:sp>
        <p:nvSpPr>
          <p:cNvPr id="25" name="Date Placeholder 24"/>
          <p:cNvSpPr>
            <a:spLocks noGrp="1"/>
          </p:cNvSpPr>
          <p:nvPr>
            <p:ph type="dt" sz="half" idx="10"/>
          </p:nvPr>
        </p:nvSpPr>
        <p:spPr/>
        <p:txBody>
          <a:bodyPr/>
          <a:lstStyle/>
          <a:p>
            <a:r>
              <a:rPr lang="en-US"/>
              <a:t>15/03/2018</a:t>
            </a:r>
            <a:endParaRPr lang="fr-FR" dirty="0"/>
          </a:p>
        </p:txBody>
      </p:sp>
      <p:sp>
        <p:nvSpPr>
          <p:cNvPr id="26" name="Slide Number Placeholder 25"/>
          <p:cNvSpPr>
            <a:spLocks noGrp="1"/>
          </p:cNvSpPr>
          <p:nvPr>
            <p:ph type="sldNum" sz="quarter" idx="11"/>
          </p:nvPr>
        </p:nvSpPr>
        <p:spPr/>
        <p:txBody>
          <a:bodyPr/>
          <a:lstStyle/>
          <a:p>
            <a:fld id="{3F00334C-27AC-4CE4-BD41-36876353C98D}" type="slidenum">
              <a:rPr lang="fr-FR" smtClean="0"/>
              <a:pPr/>
              <a:t>‹#›</a:t>
            </a:fld>
            <a:endParaRPr lang="fr-FR"/>
          </a:p>
        </p:txBody>
      </p:sp>
      <p:sp>
        <p:nvSpPr>
          <p:cNvPr id="27" name="Footer Placeholder 26"/>
          <p:cNvSpPr>
            <a:spLocks noGrp="1"/>
          </p:cNvSpPr>
          <p:nvPr>
            <p:ph type="ftr" sz="quarter" idx="12"/>
          </p:nvPr>
        </p:nvSpPr>
        <p:spPr/>
        <p:txBody>
          <a:bodyPr/>
          <a:lstStyle/>
          <a:p>
            <a:r>
              <a:rPr lang="en-US"/>
              <a:t>TK0 Collaboration Meeting, Mar 2018</a:t>
            </a:r>
            <a:endParaRPr lang="fr-FR" dirty="0"/>
          </a:p>
        </p:txBody>
      </p:sp>
    </p:spTree>
    <p:extLst>
      <p:ext uri="{BB962C8B-B14F-4D97-AF65-F5344CB8AC3E}">
        <p14:creationId xmlns:p14="http://schemas.microsoft.com/office/powerpoint/2010/main" val="3910550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r>
              <a:rPr lang="en-US"/>
              <a:t>15/03/2018</a:t>
            </a:r>
            <a:endParaRPr lang="fr-FR"/>
          </a:p>
        </p:txBody>
      </p:sp>
      <p:sp>
        <p:nvSpPr>
          <p:cNvPr id="5" name="Espace réservé du pied de page 4"/>
          <p:cNvSpPr>
            <a:spLocks noGrp="1"/>
          </p:cNvSpPr>
          <p:nvPr>
            <p:ph type="ftr" sz="quarter" idx="11"/>
          </p:nvPr>
        </p:nvSpPr>
        <p:spPr/>
        <p:txBody>
          <a:bodyPr/>
          <a:lstStyle/>
          <a:p>
            <a:r>
              <a:rPr lang="en-US"/>
              <a:t>TK0 Collaboration Meeting, Mar 2018</a:t>
            </a:r>
            <a:endParaRPr lang="fr-FR"/>
          </a:p>
        </p:txBody>
      </p:sp>
      <p:sp>
        <p:nvSpPr>
          <p:cNvPr id="6" name="Espace réservé du numéro de diapositive 5"/>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186116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r>
              <a:rPr lang="en-US"/>
              <a:t>15/03/2018</a:t>
            </a:r>
            <a:endParaRPr lang="fr-FR"/>
          </a:p>
        </p:txBody>
      </p:sp>
      <p:sp>
        <p:nvSpPr>
          <p:cNvPr id="6" name="Espace réservé du pied de page 5"/>
          <p:cNvSpPr>
            <a:spLocks noGrp="1"/>
          </p:cNvSpPr>
          <p:nvPr>
            <p:ph type="ftr" sz="quarter" idx="11"/>
          </p:nvPr>
        </p:nvSpPr>
        <p:spPr/>
        <p:txBody>
          <a:bodyPr/>
          <a:lstStyle/>
          <a:p>
            <a:r>
              <a:rPr lang="en-US"/>
              <a:t>TK0 Collaboration Meeting, Mar 2018</a:t>
            </a:r>
            <a:endParaRPr lang="fr-FR"/>
          </a:p>
        </p:txBody>
      </p:sp>
      <p:sp>
        <p:nvSpPr>
          <p:cNvPr id="7" name="Espace réservé du numéro de diapositive 6"/>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2152149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r>
              <a:rPr lang="en-US"/>
              <a:t>15/03/2018</a:t>
            </a:r>
            <a:endParaRPr lang="fr-FR"/>
          </a:p>
        </p:txBody>
      </p:sp>
      <p:sp>
        <p:nvSpPr>
          <p:cNvPr id="8" name="Espace réservé du pied de page 7"/>
          <p:cNvSpPr>
            <a:spLocks noGrp="1"/>
          </p:cNvSpPr>
          <p:nvPr>
            <p:ph type="ftr" sz="quarter" idx="11"/>
          </p:nvPr>
        </p:nvSpPr>
        <p:spPr/>
        <p:txBody>
          <a:bodyPr/>
          <a:lstStyle/>
          <a:p>
            <a:r>
              <a:rPr lang="en-US"/>
              <a:t>TK0 Collaboration Meeting, Mar 2018</a:t>
            </a:r>
            <a:endParaRPr lang="fr-FR"/>
          </a:p>
        </p:txBody>
      </p:sp>
      <p:sp>
        <p:nvSpPr>
          <p:cNvPr id="9" name="Espace réservé du numéro de diapositive 8"/>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946570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r>
              <a:rPr lang="en-US"/>
              <a:t>15/03/2018</a:t>
            </a:r>
            <a:endParaRPr lang="fr-FR"/>
          </a:p>
        </p:txBody>
      </p:sp>
      <p:sp>
        <p:nvSpPr>
          <p:cNvPr id="4" name="Espace réservé du pied de page 3"/>
          <p:cNvSpPr>
            <a:spLocks noGrp="1"/>
          </p:cNvSpPr>
          <p:nvPr>
            <p:ph type="ftr" sz="quarter" idx="11"/>
          </p:nvPr>
        </p:nvSpPr>
        <p:spPr/>
        <p:txBody>
          <a:bodyPr/>
          <a:lstStyle/>
          <a:p>
            <a:r>
              <a:rPr lang="en-US"/>
              <a:t>TK0 Collaboration Meeting, Mar 2018</a:t>
            </a:r>
            <a:endParaRPr lang="fr-FR"/>
          </a:p>
        </p:txBody>
      </p:sp>
      <p:sp>
        <p:nvSpPr>
          <p:cNvPr id="5" name="Espace réservé du numéro de diapositive 4"/>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1440492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en-US"/>
              <a:t>15/03/2018</a:t>
            </a:r>
            <a:endParaRPr lang="fr-FR"/>
          </a:p>
        </p:txBody>
      </p:sp>
      <p:sp>
        <p:nvSpPr>
          <p:cNvPr id="3" name="Espace réservé du pied de page 2"/>
          <p:cNvSpPr>
            <a:spLocks noGrp="1"/>
          </p:cNvSpPr>
          <p:nvPr>
            <p:ph type="ftr" sz="quarter" idx="11"/>
          </p:nvPr>
        </p:nvSpPr>
        <p:spPr/>
        <p:txBody>
          <a:bodyPr/>
          <a:lstStyle/>
          <a:p>
            <a:r>
              <a:rPr lang="en-US"/>
              <a:t>TK0 Collaboration Meeting, Mar 2018</a:t>
            </a:r>
            <a:endParaRPr lang="fr-FR"/>
          </a:p>
        </p:txBody>
      </p:sp>
      <p:sp>
        <p:nvSpPr>
          <p:cNvPr id="4" name="Espace réservé du numéro de diapositive 3"/>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4022189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r>
              <a:rPr lang="en-US"/>
              <a:t>15/03/2018</a:t>
            </a:r>
            <a:endParaRPr lang="fr-FR"/>
          </a:p>
        </p:txBody>
      </p:sp>
      <p:sp>
        <p:nvSpPr>
          <p:cNvPr id="6" name="Espace réservé du pied de page 5"/>
          <p:cNvSpPr>
            <a:spLocks noGrp="1"/>
          </p:cNvSpPr>
          <p:nvPr>
            <p:ph type="ftr" sz="quarter" idx="11"/>
          </p:nvPr>
        </p:nvSpPr>
        <p:spPr/>
        <p:txBody>
          <a:bodyPr/>
          <a:lstStyle/>
          <a:p>
            <a:r>
              <a:rPr lang="en-US"/>
              <a:t>TK0 Collaboration Meeting, Mar 2018</a:t>
            </a:r>
            <a:endParaRPr lang="fr-FR"/>
          </a:p>
        </p:txBody>
      </p:sp>
      <p:sp>
        <p:nvSpPr>
          <p:cNvPr id="7" name="Espace réservé du numéro de diapositive 6"/>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37082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r>
              <a:rPr lang="en-US"/>
              <a:t>15/03/2018</a:t>
            </a:r>
            <a:endParaRPr lang="fr-FR"/>
          </a:p>
        </p:txBody>
      </p:sp>
      <p:sp>
        <p:nvSpPr>
          <p:cNvPr id="6" name="Espace réservé du pied de page 5"/>
          <p:cNvSpPr>
            <a:spLocks noGrp="1"/>
          </p:cNvSpPr>
          <p:nvPr>
            <p:ph type="ftr" sz="quarter" idx="11"/>
          </p:nvPr>
        </p:nvSpPr>
        <p:spPr/>
        <p:txBody>
          <a:bodyPr/>
          <a:lstStyle/>
          <a:p>
            <a:r>
              <a:rPr lang="en-US"/>
              <a:t>TK0 Collaboration Meeting, Mar 2018</a:t>
            </a:r>
            <a:endParaRPr lang="fr-FR"/>
          </a:p>
        </p:txBody>
      </p:sp>
      <p:sp>
        <p:nvSpPr>
          <p:cNvPr id="7" name="Espace réservé du numéro de diapositive 6"/>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233010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15/03/2018</a:t>
            </a:r>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TK0 Collaboration Meeting, Mar 2018</a:t>
            </a: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00334C-27AC-4CE4-BD41-36876353C98D}" type="slidenum">
              <a:rPr lang="fr-FR" smtClean="0"/>
              <a:pPr/>
              <a:t>‹#›</a:t>
            </a:fld>
            <a:endParaRPr lang="fr-FR"/>
          </a:p>
        </p:txBody>
      </p:sp>
    </p:spTree>
    <p:extLst>
      <p:ext uri="{BB962C8B-B14F-4D97-AF65-F5344CB8AC3E}">
        <p14:creationId xmlns:p14="http://schemas.microsoft.com/office/powerpoint/2010/main" val="1937798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09936"/>
            <a:ext cx="8229600" cy="1143000"/>
          </a:xfrm>
        </p:spPr>
        <p:txBody>
          <a:bodyPr>
            <a:normAutofit/>
          </a:bodyPr>
          <a:lstStyle/>
          <a:p>
            <a:r>
              <a:rPr lang="en-GB" dirty="0"/>
              <a:t>Euclid UK on IRIS</a:t>
            </a:r>
          </a:p>
        </p:txBody>
      </p:sp>
      <p:sp>
        <p:nvSpPr>
          <p:cNvPr id="3" name="Content Placeholder 2"/>
          <p:cNvSpPr>
            <a:spLocks noGrp="1"/>
          </p:cNvSpPr>
          <p:nvPr>
            <p:ph idx="1"/>
          </p:nvPr>
        </p:nvSpPr>
        <p:spPr>
          <a:xfrm>
            <a:off x="457200" y="4077072"/>
            <a:ext cx="8229600" cy="2049091"/>
          </a:xfrm>
        </p:spPr>
        <p:txBody>
          <a:bodyPr>
            <a:normAutofit/>
          </a:bodyPr>
          <a:lstStyle/>
          <a:p>
            <a:pPr>
              <a:buNone/>
            </a:pPr>
            <a:r>
              <a:rPr lang="en-GB" sz="2000" dirty="0"/>
              <a:t>Mark Holliman</a:t>
            </a:r>
          </a:p>
          <a:p>
            <a:pPr>
              <a:buNone/>
            </a:pPr>
            <a:r>
              <a:rPr lang="en-GB" sz="2000" dirty="0"/>
              <a:t>SDC-UK Deputy Lead</a:t>
            </a:r>
            <a:endParaRPr lang="en-GB" sz="1800" dirty="0"/>
          </a:p>
          <a:p>
            <a:pPr lvl="1">
              <a:buNone/>
            </a:pPr>
            <a:r>
              <a:rPr lang="en-GB" sz="1800" dirty="0"/>
              <a:t>Wide Field Astronomy Unit</a:t>
            </a:r>
          </a:p>
          <a:p>
            <a:pPr lvl="1">
              <a:buNone/>
            </a:pPr>
            <a:r>
              <a:rPr lang="en-GB" sz="1800" dirty="0"/>
              <a:t>Institute for Astronomy</a:t>
            </a:r>
          </a:p>
          <a:p>
            <a:pPr lvl="1">
              <a:buNone/>
            </a:pPr>
            <a:r>
              <a:rPr lang="en-GB" sz="1800" dirty="0"/>
              <a:t>University of Edinburgh</a:t>
            </a:r>
          </a:p>
        </p:txBody>
      </p:sp>
      <p:sp>
        <p:nvSpPr>
          <p:cNvPr id="5" name="Footer Placeholder 4"/>
          <p:cNvSpPr>
            <a:spLocks noGrp="1"/>
          </p:cNvSpPr>
          <p:nvPr>
            <p:ph type="ftr" sz="quarter" idx="12"/>
          </p:nvPr>
        </p:nvSpPr>
        <p:spPr>
          <a:xfrm>
            <a:off x="2771800" y="6356350"/>
            <a:ext cx="3528392" cy="365125"/>
          </a:xfrm>
        </p:spPr>
        <p:txBody>
          <a:bodyPr/>
          <a:lstStyle/>
          <a:p>
            <a:r>
              <a:rPr lang="en-US" dirty="0"/>
              <a:t>IRIS F2F Meeting, Jan 2018</a:t>
            </a:r>
            <a:endParaRPr lang="fr-FR" dirty="0"/>
          </a:p>
        </p:txBody>
      </p:sp>
      <p:sp>
        <p:nvSpPr>
          <p:cNvPr id="6" name="Date Placeholder 5"/>
          <p:cNvSpPr>
            <a:spLocks noGrp="1"/>
          </p:cNvSpPr>
          <p:nvPr>
            <p:ph type="dt" sz="half" idx="10"/>
          </p:nvPr>
        </p:nvSpPr>
        <p:spPr/>
        <p:txBody>
          <a:bodyPr/>
          <a:lstStyle/>
          <a:p>
            <a:r>
              <a:rPr lang="en-US" dirty="0"/>
              <a:t>23/01/2019</a:t>
            </a:r>
          </a:p>
        </p:txBody>
      </p:sp>
      <p:pic>
        <p:nvPicPr>
          <p:cNvPr id="7" name="Picture 6">
            <a:extLst>
              <a:ext uri="{FF2B5EF4-FFF2-40B4-BE49-F238E27FC236}">
                <a16:creationId xmlns:a16="http://schemas.microsoft.com/office/drawing/2014/main" id="{BDDE38D2-97FB-4605-A75F-13EF056A545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192" y="3429000"/>
            <a:ext cx="2132854" cy="2132854"/>
          </a:xfrm>
          <a:prstGeom prst="rect">
            <a:avLst/>
          </a:prstGeom>
          <a:noFill/>
          <a:ln>
            <a:noFill/>
          </a:ln>
          <a:effectLst/>
          <a:extLst>
            <a:ext uri="{909E8E84-426E-40dd-AFC4-6F175D3DCCD1}">
              <a14:hiddenFill xmlns:lc="http://schemas.openxmlformats.org/drawingml/2006/lockedCanvas" xmlns:a14="http://schemas.microsoft.com/office/drawing/2010/main" xmlns="">
                <a:blipFill dpi="0" rotWithShape="0">
                  <a:blip/>
                  <a:srcRect/>
                  <a:stretch>
                    <a:fillRect/>
                  </a:stretch>
                </a:blipFill>
              </a14:hiddenFill>
            </a:ext>
            <a:ext uri="{91240B29-F687-4f45-9708-019B960494DF}">
              <a14:hiddenLine xmlns:lc="http://schemas.openxmlformats.org/drawingml/2006/lockedCanvas" xmlns:a14="http://schemas.microsoft.com/office/drawing/2010/main" xmlns="" w="9525" cap="flat">
                <a:solidFill>
                  <a:srgbClr val="808080"/>
                </a:solidFill>
                <a:round/>
                <a:headEnd/>
                <a:tailEnd/>
              </a14:hiddenLine>
            </a:ext>
            <a:ext uri="{AF507438-7753-43e0-B8FC-AC1667EBCBE1}">
              <a14:hiddenEffects xmlns:lc="http://schemas.openxmlformats.org/drawingml/2006/lockedCanvas" xmlns:a14="http://schemas.microsoft.com/office/drawing/2010/main" xmlns="">
                <a:effectLst>
                  <a:outerShdw blurRad="63500" dist="38099" dir="2700000" algn="ctr" rotWithShape="0">
                    <a:srgbClr val="000000">
                      <a:alpha val="74998"/>
                    </a:srgbClr>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Euclid Summary</a:t>
            </a:r>
          </a:p>
        </p:txBody>
      </p:sp>
      <p:sp>
        <p:nvSpPr>
          <p:cNvPr id="3" name="Content Placeholder 2"/>
          <p:cNvSpPr>
            <a:spLocks noGrp="1"/>
          </p:cNvSpPr>
          <p:nvPr>
            <p:ph idx="1"/>
          </p:nvPr>
        </p:nvSpPr>
        <p:spPr/>
        <p:txBody>
          <a:bodyPr>
            <a:normAutofit fontScale="40000" lnSpcReduction="20000"/>
          </a:bodyPr>
          <a:lstStyle/>
          <a:p>
            <a:r>
              <a:rPr lang="en-US" dirty="0"/>
              <a:t>ESA Medium-Class Mission </a:t>
            </a:r>
          </a:p>
          <a:p>
            <a:pPr lvl="1"/>
            <a:r>
              <a:rPr lang="en-US" dirty="0"/>
              <a:t>In the Cosmic Visions </a:t>
            </a:r>
            <a:r>
              <a:rPr lang="en-US" dirty="0" err="1"/>
              <a:t>Programme</a:t>
            </a:r>
            <a:r>
              <a:rPr lang="en-US" dirty="0"/>
              <a:t> </a:t>
            </a:r>
          </a:p>
          <a:p>
            <a:pPr lvl="1"/>
            <a:r>
              <a:rPr lang="en-US" dirty="0"/>
              <a:t>M2 slot (M1 Solar Orbiter, M3 PLATO)</a:t>
            </a:r>
          </a:p>
          <a:p>
            <a:pPr lvl="1"/>
            <a:r>
              <a:rPr lang="en-US" dirty="0"/>
              <a:t>Due for launch December 2021</a:t>
            </a:r>
          </a:p>
          <a:p>
            <a:r>
              <a:rPr lang="en-US" dirty="0"/>
              <a:t>Largest astronomical consortium in history: 15 countries, ~2000 scientists, ~200 institutes.  Mission data processing and hosting will be spread across 9 Science Data </a:t>
            </a:r>
            <a:r>
              <a:rPr lang="en-US" dirty="0" err="1"/>
              <a:t>Centres</a:t>
            </a:r>
            <a:r>
              <a:rPr lang="en-US" dirty="0"/>
              <a:t> in Europe and US (each with different levels of commitment).</a:t>
            </a:r>
          </a:p>
          <a:p>
            <a:r>
              <a:rPr lang="en-US" dirty="0"/>
              <a:t>Scientific Objectives </a:t>
            </a:r>
          </a:p>
          <a:p>
            <a:pPr lvl="1"/>
            <a:r>
              <a:rPr lang="en-US" dirty="0">
                <a:solidFill>
                  <a:srgbClr val="FF0000"/>
                </a:solidFill>
              </a:rPr>
              <a:t>To understand the origins of the Universe’s accelerated expansion</a:t>
            </a:r>
          </a:p>
          <a:p>
            <a:pPr lvl="1"/>
            <a:r>
              <a:rPr lang="en-US" dirty="0"/>
              <a:t>Using at least 2 independent complementary probes (5 probes total)</a:t>
            </a:r>
          </a:p>
          <a:p>
            <a:pPr lvl="1"/>
            <a:r>
              <a:rPr lang="en-US" b="1" i="1" dirty="0"/>
              <a:t>Geometry of the universe</a:t>
            </a:r>
            <a:r>
              <a:rPr lang="en-US" dirty="0"/>
              <a:t>:</a:t>
            </a:r>
          </a:p>
          <a:p>
            <a:pPr lvl="2"/>
            <a:r>
              <a:rPr lang="en-US" sz="2800" dirty="0"/>
              <a:t>Weak Lensing (WL) Galaxy Clustering (GC) </a:t>
            </a:r>
          </a:p>
          <a:p>
            <a:pPr lvl="1"/>
            <a:r>
              <a:rPr lang="en-US" b="1" i="1" dirty="0"/>
              <a:t>Cosmic history of structure formation</a:t>
            </a:r>
            <a:r>
              <a:rPr lang="en-US" dirty="0"/>
              <a:t>: </a:t>
            </a:r>
          </a:p>
          <a:p>
            <a:pPr lvl="2"/>
            <a:r>
              <a:rPr lang="en-US" sz="2800" dirty="0"/>
              <a:t>WL, Redshift Space Distortion (RSD), Clusters of Galaxies (CL) </a:t>
            </a:r>
          </a:p>
          <a:p>
            <a:pPr marL="457200" lvl="1" indent="0">
              <a:buNone/>
            </a:pPr>
            <a:endParaRPr lang="en-US" dirty="0"/>
          </a:p>
          <a:p>
            <a:r>
              <a:rPr lang="en-US" dirty="0"/>
              <a:t>Euclid on IRIS in 2018:</a:t>
            </a:r>
          </a:p>
          <a:p>
            <a:pPr lvl="1"/>
            <a:r>
              <a:rPr lang="en-US" dirty="0"/>
              <a:t>First use of </a:t>
            </a:r>
            <a:r>
              <a:rPr lang="en-US" dirty="0" err="1"/>
              <a:t>Slurm</a:t>
            </a:r>
            <a:r>
              <a:rPr lang="en-US" dirty="0"/>
              <a:t> as a service (</a:t>
            </a:r>
            <a:r>
              <a:rPr lang="en-US" dirty="0" err="1"/>
              <a:t>Saas</a:t>
            </a:r>
            <a:r>
              <a:rPr lang="en-US" dirty="0"/>
              <a:t>) deployment on IRIS resources at Cambridge on the not-quite-decommissioned Darwin cluster with support from Cambridge HPC and Stack HPC teams</a:t>
            </a:r>
          </a:p>
          <a:p>
            <a:pPr lvl="2"/>
            <a:r>
              <a:rPr lang="en-US" dirty="0"/>
              <a:t>Used for Weak Lensing pipeline sensitivity test simulations </a:t>
            </a:r>
          </a:p>
          <a:p>
            <a:pPr lvl="2"/>
            <a:r>
              <a:rPr lang="en-US" dirty="0"/>
              <a:t>~15k cores for 8 weeks from August-October</a:t>
            </a:r>
          </a:p>
          <a:p>
            <a:pPr lvl="2"/>
            <a:r>
              <a:rPr lang="en-US" dirty="0"/>
              <a:t>Generated ~200TB of simulations data on the </a:t>
            </a:r>
            <a:r>
              <a:rPr lang="en-US" dirty="0" err="1"/>
              <a:t>Lustre</a:t>
            </a:r>
            <a:r>
              <a:rPr lang="en-US" dirty="0"/>
              <a:t> shared filesystem during that time (along with ~2TB of data on a smaller </a:t>
            </a:r>
            <a:r>
              <a:rPr lang="en-US" dirty="0" err="1"/>
              <a:t>Ceph</a:t>
            </a:r>
            <a:r>
              <a:rPr lang="en-US" dirty="0"/>
              <a:t> system)</a:t>
            </a:r>
          </a:p>
          <a:p>
            <a:pPr lvl="2"/>
            <a:r>
              <a:rPr lang="en-US" dirty="0"/>
              <a:t>User logins through SSH, jobs run through </a:t>
            </a:r>
            <a:r>
              <a:rPr lang="en-US" dirty="0" err="1"/>
              <a:t>Slurm</a:t>
            </a:r>
            <a:r>
              <a:rPr lang="en-US" dirty="0"/>
              <a:t> DRM head node, workload managed by the Euclid IAL software and pipeline executables distributed through CVMFS (as per mission requirements).</a:t>
            </a:r>
          </a:p>
          <a:p>
            <a:pPr lvl="2"/>
            <a:r>
              <a:rPr lang="en-US" dirty="0"/>
              <a:t>Successful example of </a:t>
            </a:r>
            <a:r>
              <a:rPr lang="en-US" dirty="0" err="1"/>
              <a:t>Saas</a:t>
            </a:r>
            <a:r>
              <a:rPr lang="en-US" dirty="0"/>
              <a:t>, and now we’d like to see the </a:t>
            </a:r>
            <a:r>
              <a:rPr lang="en-US" dirty="0" err="1"/>
              <a:t>Saas</a:t>
            </a:r>
            <a:r>
              <a:rPr lang="en-US" dirty="0"/>
              <a:t> tested/operated on a federated basis</a:t>
            </a:r>
          </a:p>
        </p:txBody>
      </p:sp>
      <p:sp>
        <p:nvSpPr>
          <p:cNvPr id="4" name="Date Placeholder 3"/>
          <p:cNvSpPr>
            <a:spLocks noGrp="1"/>
          </p:cNvSpPr>
          <p:nvPr>
            <p:ph type="dt" sz="half" idx="10"/>
          </p:nvPr>
        </p:nvSpPr>
        <p:spPr/>
        <p:txBody>
          <a:bodyPr/>
          <a:lstStyle/>
          <a:p>
            <a:r>
              <a:rPr lang="en-US"/>
              <a:t>15/03/2018</a:t>
            </a:r>
            <a:endParaRPr lang="fr-FR" dirty="0"/>
          </a:p>
        </p:txBody>
      </p:sp>
      <p:sp>
        <p:nvSpPr>
          <p:cNvPr id="5" name="Footer Placeholder 4"/>
          <p:cNvSpPr>
            <a:spLocks noGrp="1"/>
          </p:cNvSpPr>
          <p:nvPr>
            <p:ph type="ftr" sz="quarter" idx="12"/>
          </p:nvPr>
        </p:nvSpPr>
        <p:spPr/>
        <p:txBody>
          <a:bodyPr/>
          <a:lstStyle/>
          <a:p>
            <a:r>
              <a:rPr lang="en-US"/>
              <a:t>TK0 Collaboration Meeting, Mar 2018</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23402-504F-4D0F-B26E-24C94572014B}"/>
              </a:ext>
            </a:extLst>
          </p:cNvPr>
          <p:cNvSpPr>
            <a:spLocks noGrp="1"/>
          </p:cNvSpPr>
          <p:nvPr>
            <p:ph type="title"/>
          </p:nvPr>
        </p:nvSpPr>
        <p:spPr/>
        <p:txBody>
          <a:bodyPr/>
          <a:lstStyle/>
          <a:p>
            <a:r>
              <a:rPr lang="en-GB" dirty="0"/>
              <a:t>Euclid UK on IRIS in 2019</a:t>
            </a:r>
          </a:p>
        </p:txBody>
      </p:sp>
      <p:sp>
        <p:nvSpPr>
          <p:cNvPr id="3" name="Content Placeholder 2">
            <a:extLst>
              <a:ext uri="{FF2B5EF4-FFF2-40B4-BE49-F238E27FC236}">
                <a16:creationId xmlns:a16="http://schemas.microsoft.com/office/drawing/2014/main" id="{2EDA33F7-C7DB-4590-A188-CB75BF052247}"/>
              </a:ext>
            </a:extLst>
          </p:cNvPr>
          <p:cNvSpPr>
            <a:spLocks noGrp="1"/>
          </p:cNvSpPr>
          <p:nvPr>
            <p:ph idx="1"/>
          </p:nvPr>
        </p:nvSpPr>
        <p:spPr/>
        <p:txBody>
          <a:bodyPr>
            <a:normAutofit fontScale="55000" lnSpcReduction="20000"/>
          </a:bodyPr>
          <a:lstStyle/>
          <a:p>
            <a:r>
              <a:rPr lang="en-GB" dirty="0"/>
              <a:t>Three main areas of work:</a:t>
            </a:r>
          </a:p>
          <a:p>
            <a:pPr lvl="1"/>
            <a:r>
              <a:rPr lang="en-GB" b="1" dirty="0"/>
              <a:t>Shear Lensing Simulations</a:t>
            </a:r>
            <a:r>
              <a:rPr lang="en-GB" dirty="0"/>
              <a:t>: Large scale galaxy image generation and analysis simulations (similar to the simulations run on IRIS at Cambridge in 2018, though larger in scope).  These simulations require worker nodes/containers running CentOS7, CVMFS, with 2GB RAM per core, and a shared filesystem visible to the head node and workers.  The Euclid job submission service (called the IAL) needs to be running on/near the head node for overall workflow management. (requested ~3k core years from IRIS for 2019)</a:t>
            </a:r>
          </a:p>
          <a:p>
            <a:pPr lvl="1"/>
            <a:r>
              <a:rPr lang="en-GB" b="1" dirty="0"/>
              <a:t>Mission Data Process Scale out:</a:t>
            </a:r>
            <a:r>
              <a:rPr lang="en-GB" dirty="0"/>
              <a:t> Proof of concept using IRIS </a:t>
            </a:r>
            <a:r>
              <a:rPr lang="en-GB" dirty="0" err="1"/>
              <a:t>Slurm</a:t>
            </a:r>
            <a:r>
              <a:rPr lang="en-GB" dirty="0"/>
              <a:t> as a Service (</a:t>
            </a:r>
            <a:r>
              <a:rPr lang="en-GB" dirty="0" err="1"/>
              <a:t>Saas</a:t>
            </a:r>
            <a:r>
              <a:rPr lang="en-GB" dirty="0"/>
              <a:t>) infrastructure to scale out workloads from the dedicated cluster in Edinburgh to resources at other IRIS providers.  The goal is to have a working </a:t>
            </a:r>
            <a:r>
              <a:rPr lang="en-GB" dirty="0" err="1"/>
              <a:t>Saas</a:t>
            </a:r>
            <a:r>
              <a:rPr lang="en-GB" dirty="0"/>
              <a:t> solution tied into our existing infrastructure ready by 2020 for the final phase of Euclid end-to-end tests.  The base requirements for this are the same as those for the Shear Lensing simulations discussed above (though with a higher RAM requirement of 8GB per core), as the Shear pipeline code is merely a subset of the full Euclid pipeline which will run during operations.</a:t>
            </a:r>
            <a:endParaRPr lang="en-GB" b="1" dirty="0"/>
          </a:p>
          <a:p>
            <a:pPr lvl="1"/>
            <a:r>
              <a:rPr lang="en-GB" b="1" dirty="0"/>
              <a:t>Science Working Group Simulations (led by Tom Kitching):</a:t>
            </a:r>
            <a:r>
              <a:rPr lang="en-GB" dirty="0"/>
              <a:t> Science Performance Verification (SPV) simulations for setting the science requirements of the mission, and used to assess the impact of uncertainty in the system caused by any particular pipeline function or instrument calibration algorithm.  The SPV simulations run in Python2 (with additional scientific libraries), and require 6GB RAM per core and a shared filesystem for data workflow management.  For administrative and accounting purposes it is likely that these will run on the same </a:t>
            </a:r>
            <a:r>
              <a:rPr lang="en-GB" dirty="0" err="1"/>
              <a:t>Saas</a:t>
            </a:r>
            <a:r>
              <a:rPr lang="en-GB" dirty="0"/>
              <a:t> infra used for other Euclid activities to minimize effort duplication.  (requested ~1.5k core years from IRIS for 2019)</a:t>
            </a:r>
            <a:endParaRPr lang="en-GB" b="1" dirty="0"/>
          </a:p>
        </p:txBody>
      </p:sp>
      <p:sp>
        <p:nvSpPr>
          <p:cNvPr id="4" name="Date Placeholder 3">
            <a:extLst>
              <a:ext uri="{FF2B5EF4-FFF2-40B4-BE49-F238E27FC236}">
                <a16:creationId xmlns:a16="http://schemas.microsoft.com/office/drawing/2014/main" id="{B46FACF8-D51C-46F1-8FA9-AA7FCA473840}"/>
              </a:ext>
            </a:extLst>
          </p:cNvPr>
          <p:cNvSpPr>
            <a:spLocks noGrp="1"/>
          </p:cNvSpPr>
          <p:nvPr>
            <p:ph type="dt" sz="half" idx="10"/>
          </p:nvPr>
        </p:nvSpPr>
        <p:spPr/>
        <p:txBody>
          <a:bodyPr/>
          <a:lstStyle/>
          <a:p>
            <a:r>
              <a:rPr lang="en-US"/>
              <a:t>15/03/2018</a:t>
            </a:r>
            <a:endParaRPr lang="fr-FR" dirty="0"/>
          </a:p>
        </p:txBody>
      </p:sp>
      <p:sp>
        <p:nvSpPr>
          <p:cNvPr id="5" name="Footer Placeholder 4">
            <a:extLst>
              <a:ext uri="{FF2B5EF4-FFF2-40B4-BE49-F238E27FC236}">
                <a16:creationId xmlns:a16="http://schemas.microsoft.com/office/drawing/2014/main" id="{F3A06DE5-F1D0-40C8-9FAB-AB062A8A61A0}"/>
              </a:ext>
            </a:extLst>
          </p:cNvPr>
          <p:cNvSpPr>
            <a:spLocks noGrp="1"/>
          </p:cNvSpPr>
          <p:nvPr>
            <p:ph type="ftr" sz="quarter" idx="12"/>
          </p:nvPr>
        </p:nvSpPr>
        <p:spPr/>
        <p:txBody>
          <a:bodyPr/>
          <a:lstStyle/>
          <a:p>
            <a:r>
              <a:rPr lang="en-US"/>
              <a:t>TK0 Collaboration Meeting, Mar 2018</a:t>
            </a:r>
            <a:endParaRPr lang="fr-FR" dirty="0"/>
          </a:p>
        </p:txBody>
      </p:sp>
    </p:spTree>
    <p:extLst>
      <p:ext uri="{BB962C8B-B14F-4D97-AF65-F5344CB8AC3E}">
        <p14:creationId xmlns:p14="http://schemas.microsoft.com/office/powerpoint/2010/main" val="2882842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5A247-681C-4EE4-A9F2-C186184F4F84}"/>
              </a:ext>
            </a:extLst>
          </p:cNvPr>
          <p:cNvSpPr>
            <a:spLocks noGrp="1"/>
          </p:cNvSpPr>
          <p:nvPr>
            <p:ph type="title"/>
          </p:nvPr>
        </p:nvSpPr>
        <p:spPr/>
        <p:txBody>
          <a:bodyPr/>
          <a:lstStyle/>
          <a:p>
            <a:r>
              <a:rPr lang="en-GB" dirty="0"/>
              <a:t>Euclid UK on IRIS 2020…</a:t>
            </a:r>
          </a:p>
        </p:txBody>
      </p:sp>
      <p:sp>
        <p:nvSpPr>
          <p:cNvPr id="3" name="Content Placeholder 2">
            <a:extLst>
              <a:ext uri="{FF2B5EF4-FFF2-40B4-BE49-F238E27FC236}">
                <a16:creationId xmlns:a16="http://schemas.microsoft.com/office/drawing/2014/main" id="{2AEE696F-09B9-4FC0-8815-288BDF5AE558}"/>
              </a:ext>
            </a:extLst>
          </p:cNvPr>
          <p:cNvSpPr>
            <a:spLocks noGrp="1"/>
          </p:cNvSpPr>
          <p:nvPr>
            <p:ph idx="1"/>
          </p:nvPr>
        </p:nvSpPr>
        <p:spPr/>
        <p:txBody>
          <a:bodyPr>
            <a:normAutofit fontScale="47500" lnSpcReduction="20000"/>
          </a:bodyPr>
          <a:lstStyle/>
          <a:p>
            <a:r>
              <a:rPr lang="en-GB" dirty="0"/>
              <a:t>Shear pipeline sensitivity testing – The UK developed pipeline algorithms need to be tested at scale pre-launch (Dec 2021) to ensure accuracy and performance, and then yearly simulations will need to be run post-launch for generating and refining calibration data.  </a:t>
            </a:r>
          </a:p>
          <a:p>
            <a:pPr lvl="1"/>
            <a:r>
              <a:rPr lang="en-GB" dirty="0"/>
              <a:t>Pre-launch simulations are estimated to require ~3k core years per year, and 200TB of intermediate (shared) file storage.  </a:t>
            </a:r>
          </a:p>
          <a:p>
            <a:pPr lvl="1"/>
            <a:r>
              <a:rPr lang="en-GB" dirty="0"/>
              <a:t>Post-launch simulation are estimated to require ~1.5k core years per year, and 100TB of intermediate (shared) file storage.</a:t>
            </a:r>
          </a:p>
          <a:p>
            <a:r>
              <a:rPr lang="en-GB" dirty="0"/>
              <a:t>Mission Data Processing – Euclid UK will have a dedicated cluster for day-to-day data processing over the course of the mission, but it is expected that this will be insufficient at peak periods (i.e. official data releases, data reprocessing).  During these periods we need to scale out onto other resource providers, ideally through an </a:t>
            </a:r>
            <a:r>
              <a:rPr lang="en-GB" dirty="0" err="1"/>
              <a:t>Saas</a:t>
            </a:r>
            <a:r>
              <a:rPr lang="en-GB" dirty="0"/>
              <a:t> system (or something equivalent).  It is also possible/likely that we would want to use a shared tape storage system for archiving older Euclid data.  </a:t>
            </a:r>
          </a:p>
          <a:p>
            <a:pPr lvl="1"/>
            <a:r>
              <a:rPr lang="en-GB" dirty="0"/>
              <a:t>Estimates currently anticipate ~1.5k core years and 100TB of intermediate (shared) file storage from 2022-2024.</a:t>
            </a:r>
          </a:p>
          <a:p>
            <a:pPr lvl="1"/>
            <a:r>
              <a:rPr lang="en-GB" dirty="0"/>
              <a:t>Data tape estimates are currently very fuzzy while we await the mission SLA’s to be finalized, but they should be on the order of  growing 100TB a year per year from 2020 onwards</a:t>
            </a:r>
          </a:p>
          <a:p>
            <a:r>
              <a:rPr lang="en-GB" dirty="0"/>
              <a:t>Science Working Group – The weak lensing SWG anticipates a similar need for simulations in 2020 as in 2019 (1.5k core years).  But then the SWG expects to ramp up significantly on launch year and beyond, running a suite of simulations for verifying mission science requirements and data analysis</a:t>
            </a:r>
          </a:p>
          <a:p>
            <a:pPr lvl="1"/>
            <a:r>
              <a:rPr lang="en-GB" dirty="0"/>
              <a:t>2021 - 4k core years, 100TB of intermediate (shared) file storage</a:t>
            </a:r>
          </a:p>
          <a:p>
            <a:pPr lvl="1"/>
            <a:r>
              <a:rPr lang="en-GB" dirty="0"/>
              <a:t>2022 – 5k core years 200TB of intermediate (shared) file storage</a:t>
            </a:r>
          </a:p>
          <a:p>
            <a:pPr lvl="1"/>
            <a:r>
              <a:rPr lang="en-GB" dirty="0"/>
              <a:t>2023 – 5k core years 200TB of intermediate (shared) file storage</a:t>
            </a:r>
          </a:p>
        </p:txBody>
      </p:sp>
      <p:sp>
        <p:nvSpPr>
          <p:cNvPr id="4" name="Date Placeholder 3">
            <a:extLst>
              <a:ext uri="{FF2B5EF4-FFF2-40B4-BE49-F238E27FC236}">
                <a16:creationId xmlns:a16="http://schemas.microsoft.com/office/drawing/2014/main" id="{FC0CAE70-40DB-42CB-9690-526898D102AC}"/>
              </a:ext>
            </a:extLst>
          </p:cNvPr>
          <p:cNvSpPr>
            <a:spLocks noGrp="1"/>
          </p:cNvSpPr>
          <p:nvPr>
            <p:ph type="dt" sz="half" idx="10"/>
          </p:nvPr>
        </p:nvSpPr>
        <p:spPr/>
        <p:txBody>
          <a:bodyPr/>
          <a:lstStyle/>
          <a:p>
            <a:r>
              <a:rPr lang="en-US"/>
              <a:t>15/03/2018</a:t>
            </a:r>
            <a:endParaRPr lang="fr-FR" dirty="0"/>
          </a:p>
        </p:txBody>
      </p:sp>
      <p:sp>
        <p:nvSpPr>
          <p:cNvPr id="5" name="Footer Placeholder 4">
            <a:extLst>
              <a:ext uri="{FF2B5EF4-FFF2-40B4-BE49-F238E27FC236}">
                <a16:creationId xmlns:a16="http://schemas.microsoft.com/office/drawing/2014/main" id="{80A68611-66A0-445E-AB69-1512B6BA2FCF}"/>
              </a:ext>
            </a:extLst>
          </p:cNvPr>
          <p:cNvSpPr>
            <a:spLocks noGrp="1"/>
          </p:cNvSpPr>
          <p:nvPr>
            <p:ph type="ftr" sz="quarter" idx="12"/>
          </p:nvPr>
        </p:nvSpPr>
        <p:spPr/>
        <p:txBody>
          <a:bodyPr/>
          <a:lstStyle/>
          <a:p>
            <a:r>
              <a:rPr lang="en-US"/>
              <a:t>TK0 Collaboration Meeting, Mar 2018</a:t>
            </a:r>
            <a:endParaRPr lang="fr-FR" dirty="0"/>
          </a:p>
        </p:txBody>
      </p:sp>
    </p:spTree>
    <p:extLst>
      <p:ext uri="{BB962C8B-B14F-4D97-AF65-F5344CB8AC3E}">
        <p14:creationId xmlns:p14="http://schemas.microsoft.com/office/powerpoint/2010/main" val="36797764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968</Words>
  <Application>Microsoft Office PowerPoint</Application>
  <PresentationFormat>On-screen Show (4:3)</PresentationFormat>
  <Paragraphs>51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Thème Office</vt:lpstr>
      <vt:lpstr>Euclid UK on IRIS</vt:lpstr>
      <vt:lpstr>Euclid Summary</vt:lpstr>
      <vt:lpstr>Euclid UK on IRIS in 2019</vt:lpstr>
      <vt:lpstr>Euclid UK on IRIS 2020…</vt:lpstr>
    </vt:vector>
  </TitlesOfParts>
  <Company>CNES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dabinc</dc:creator>
  <cp:lastModifiedBy>mark</cp:lastModifiedBy>
  <cp:revision>647</cp:revision>
  <dcterms:created xsi:type="dcterms:W3CDTF">2013-03-06T13:00:36Z</dcterms:created>
  <dcterms:modified xsi:type="dcterms:W3CDTF">2019-01-22T15:51:14Z</dcterms:modified>
</cp:coreProperties>
</file>