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8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120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B0E67-88AF-4FB7-8C2E-004DAC8DAC6E}" type="datetimeFigureOut">
              <a:rPr lang="en-GB" smtClean="0"/>
              <a:t>22/01/2019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E7C9A-CE12-4017-8531-7135D2DFA5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0820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B0E67-88AF-4FB7-8C2E-004DAC8DAC6E}" type="datetimeFigureOut">
              <a:rPr lang="en-GB" smtClean="0"/>
              <a:t>22/01/2019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E7C9A-CE12-4017-8531-7135D2DFA5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2238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B0E67-88AF-4FB7-8C2E-004DAC8DAC6E}" type="datetimeFigureOut">
              <a:rPr lang="en-GB" smtClean="0"/>
              <a:t>22/01/2019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E7C9A-CE12-4017-8531-7135D2DFA5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7071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B0E67-88AF-4FB7-8C2E-004DAC8DAC6E}" type="datetimeFigureOut">
              <a:rPr lang="en-GB" smtClean="0"/>
              <a:t>22/01/2019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E7C9A-CE12-4017-8531-7135D2DFA5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9051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B0E67-88AF-4FB7-8C2E-004DAC8DAC6E}" type="datetimeFigureOut">
              <a:rPr lang="en-GB" smtClean="0"/>
              <a:t>22/01/2019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E7C9A-CE12-4017-8531-7135D2DFA5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9515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B0E67-88AF-4FB7-8C2E-004DAC8DAC6E}" type="datetimeFigureOut">
              <a:rPr lang="en-GB" smtClean="0"/>
              <a:t>22/01/2019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E7C9A-CE12-4017-8531-7135D2DFA5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4207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B0E67-88AF-4FB7-8C2E-004DAC8DAC6E}" type="datetimeFigureOut">
              <a:rPr lang="en-GB" smtClean="0"/>
              <a:t>22/01/2019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E7C9A-CE12-4017-8531-7135D2DFA5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5990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B0E67-88AF-4FB7-8C2E-004DAC8DAC6E}" type="datetimeFigureOut">
              <a:rPr lang="en-GB" smtClean="0"/>
              <a:t>22/01/2019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E7C9A-CE12-4017-8531-7135D2DFA5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802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B0E67-88AF-4FB7-8C2E-004DAC8DAC6E}" type="datetimeFigureOut">
              <a:rPr lang="en-GB" smtClean="0"/>
              <a:t>22/01/2019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E7C9A-CE12-4017-8531-7135D2DFA5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9058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B0E67-88AF-4FB7-8C2E-004DAC8DAC6E}" type="datetimeFigureOut">
              <a:rPr lang="en-GB" smtClean="0"/>
              <a:t>22/01/2019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E7C9A-CE12-4017-8531-7135D2DFA5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3760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B0E67-88AF-4FB7-8C2E-004DAC8DAC6E}" type="datetimeFigureOut">
              <a:rPr lang="en-GB" smtClean="0"/>
              <a:t>22/01/2019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E7C9A-CE12-4017-8531-7135D2DFA5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6751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B0E67-88AF-4FB7-8C2E-004DAC8DAC6E}" type="datetimeFigureOut">
              <a:rPr lang="en-GB" smtClean="0"/>
              <a:t>22/01/2019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2E7C9A-CE12-4017-8531-7135D2DFA5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193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LSST:UK Plans for IRIS in 2019, and beyond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LSST:UK Consortium begins Phase B of preparations in April 2019</a:t>
            </a:r>
          </a:p>
          <a:p>
            <a:pPr lvl="1"/>
            <a:r>
              <a:rPr lang="en-GB" dirty="0"/>
              <a:t>Gearing up for telescope Commissioning in 2020—2022</a:t>
            </a:r>
          </a:p>
          <a:p>
            <a:r>
              <a:rPr lang="en-GB" dirty="0"/>
              <a:t>Four projects, in 2019, require IRIS-scale infrastructure to progress</a:t>
            </a:r>
          </a:p>
          <a:p>
            <a:pPr lvl="1"/>
            <a:r>
              <a:rPr lang="en-GB" dirty="0" err="1"/>
              <a:t>Jupyter</a:t>
            </a:r>
            <a:r>
              <a:rPr lang="en-GB" dirty="0"/>
              <a:t> Notebook Service for analysis of feed from LSST precursor</a:t>
            </a:r>
          </a:p>
          <a:p>
            <a:pPr lvl="1"/>
            <a:r>
              <a:rPr lang="en-GB" dirty="0"/>
              <a:t>Contribution to DESC Data Challenges 2 and 3</a:t>
            </a:r>
          </a:p>
          <a:p>
            <a:pPr lvl="1"/>
            <a:r>
              <a:rPr lang="en-GB" dirty="0"/>
              <a:t>LSST:UK DEV experiment, optimising sky-subtraction for LSB sources</a:t>
            </a:r>
          </a:p>
          <a:p>
            <a:pPr lvl="1"/>
            <a:r>
              <a:rPr lang="en-GB" dirty="0"/>
              <a:t>LSST:UK DEV experiment, LSST and near-IR data fusion</a:t>
            </a:r>
          </a:p>
        </p:txBody>
      </p:sp>
    </p:spTree>
    <p:extLst>
      <p:ext uri="{BB962C8B-B14F-4D97-AF65-F5344CB8AC3E}">
        <p14:creationId xmlns:p14="http://schemas.microsoft.com/office/powerpoint/2010/main" val="622555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Jupyter</a:t>
            </a:r>
            <a:r>
              <a:rPr lang="en-GB" dirty="0"/>
              <a:t> Notebook Service for </a:t>
            </a:r>
            <a:r>
              <a:rPr lang="en-GB" dirty="0" err="1"/>
              <a:t>Lasair</a:t>
            </a:r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428014" cy="4351338"/>
          </a:xfrm>
        </p:spPr>
        <p:txBody>
          <a:bodyPr/>
          <a:lstStyle/>
          <a:p>
            <a:r>
              <a:rPr lang="en-GB" dirty="0"/>
              <a:t>LSST:UK receiving feed from ZTF</a:t>
            </a:r>
          </a:p>
          <a:p>
            <a:pPr lvl="1"/>
            <a:r>
              <a:rPr lang="en-GB" dirty="0"/>
              <a:t>Precursor for LSST Transients</a:t>
            </a:r>
          </a:p>
          <a:p>
            <a:r>
              <a:rPr lang="en-GB" dirty="0"/>
              <a:t>Nightly alert stream ingested, filtered and cross-matched, to identify interesting new phenomena</a:t>
            </a:r>
          </a:p>
          <a:p>
            <a:r>
              <a:rPr lang="en-GB" dirty="0"/>
              <a:t>User interface via web forms/ Jupiter Notebook service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0292B074-E50C-FB4C-94D3-A06FA610B20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492841" y="1512411"/>
            <a:ext cx="3860959" cy="497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184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Jupyter</a:t>
            </a:r>
            <a:r>
              <a:rPr lang="en-GB" dirty="0"/>
              <a:t> Notebook Service for </a:t>
            </a:r>
            <a:r>
              <a:rPr lang="en-GB" dirty="0" err="1"/>
              <a:t>Lasair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Technology Preview running on test-bed system at ROE</a:t>
            </a:r>
          </a:p>
          <a:p>
            <a:r>
              <a:rPr lang="en-GB" dirty="0"/>
              <a:t>In 2019H1, move to IRIS hosting and open up to wider user base</a:t>
            </a:r>
          </a:p>
          <a:p>
            <a:r>
              <a:rPr lang="en-GB" dirty="0"/>
              <a:t>OpenStack/ Kubernetes for auto-configured/ scalable service instances</a:t>
            </a:r>
          </a:p>
          <a:p>
            <a:r>
              <a:rPr lang="en-GB" dirty="0"/>
              <a:t>Open questions</a:t>
            </a:r>
          </a:p>
          <a:p>
            <a:pPr lvl="1"/>
            <a:r>
              <a:rPr lang="en-GB" dirty="0" err="1"/>
              <a:t>AuthN</a:t>
            </a:r>
            <a:r>
              <a:rPr lang="en-GB" dirty="0"/>
              <a:t> / </a:t>
            </a:r>
            <a:r>
              <a:rPr lang="en-GB" dirty="0" err="1"/>
              <a:t>AuthZ</a:t>
            </a:r>
            <a:endParaRPr lang="en-GB" dirty="0"/>
          </a:p>
          <a:p>
            <a:pPr lvl="1"/>
            <a:r>
              <a:rPr lang="en-GB" dirty="0"/>
              <a:t>Working storage for users</a:t>
            </a:r>
          </a:p>
        </p:txBody>
      </p:sp>
      <p:pic>
        <p:nvPicPr>
          <p:cNvPr id="5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688698"/>
            <a:ext cx="5181600" cy="262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273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DESC Data Challenges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Dark Energy Science Collaboration (DESC) conducting ambitious, end-to-end simulation of how LSST will see the Universe</a:t>
            </a:r>
          </a:p>
          <a:p>
            <a:pPr lvl="1"/>
            <a:r>
              <a:rPr lang="en-GB" dirty="0"/>
              <a:t>Scaling up over series of Data Challenges</a:t>
            </a:r>
          </a:p>
          <a:p>
            <a:r>
              <a:rPr lang="en-GB" dirty="0"/>
              <a:t>Telescope simulator (</a:t>
            </a:r>
            <a:r>
              <a:rPr lang="en-GB" dirty="0" err="1"/>
              <a:t>ImSim</a:t>
            </a:r>
            <a:r>
              <a:rPr lang="en-GB" dirty="0"/>
              <a:t>) generates images survey</a:t>
            </a:r>
          </a:p>
          <a:p>
            <a:pPr lvl="1"/>
            <a:r>
              <a:rPr lang="en-GB" dirty="0"/>
              <a:t>Based on observing schedule </a:t>
            </a:r>
          </a:p>
          <a:p>
            <a:pPr lvl="1"/>
            <a:r>
              <a:rPr lang="en-GB" dirty="0"/>
              <a:t>And sky map seeded with synthetic, interesting sources</a:t>
            </a:r>
          </a:p>
          <a:p>
            <a:r>
              <a:rPr lang="en-GB" dirty="0"/>
              <a:t>Image generation estimated to require 70M core hours for DC2</a:t>
            </a:r>
          </a:p>
          <a:p>
            <a:pPr lvl="1"/>
            <a:r>
              <a:rPr lang="en-GB" dirty="0"/>
              <a:t>DC3 requirements to be finalised, though will be at least as expensive</a:t>
            </a:r>
          </a:p>
          <a:p>
            <a:r>
              <a:rPr lang="en-GB" dirty="0"/>
              <a:t>High-throughput workflow of O(10</a:t>
            </a:r>
            <a:r>
              <a:rPr lang="en-GB" baseline="30000" dirty="0"/>
              <a:t>5</a:t>
            </a:r>
            <a:r>
              <a:rPr lang="en-GB" dirty="0"/>
              <a:t>) independent jobs</a:t>
            </a:r>
          </a:p>
          <a:p>
            <a:pPr lvl="1"/>
            <a:r>
              <a:rPr lang="en-GB" dirty="0"/>
              <a:t>Modest input (shared instance catalogue)</a:t>
            </a:r>
          </a:p>
          <a:p>
            <a:pPr lvl="1"/>
            <a:r>
              <a:rPr lang="en-GB" dirty="0"/>
              <a:t>Complete set of output images (FITS) occupies ~300TB</a:t>
            </a:r>
          </a:p>
        </p:txBody>
      </p:sp>
    </p:spTree>
    <p:extLst>
      <p:ext uri="{BB962C8B-B14F-4D97-AF65-F5344CB8AC3E}">
        <p14:creationId xmlns:p14="http://schemas.microsoft.com/office/powerpoint/2010/main" val="1994738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DESC Data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Simulations undertaken in US national labs (NERSC Cori and ANL Theta) and in UK (IRIS)</a:t>
            </a:r>
          </a:p>
          <a:p>
            <a:pPr lvl="1"/>
            <a:r>
              <a:rPr lang="en-GB" dirty="0"/>
              <a:t>Early progress to orchestrate campaigns using </a:t>
            </a:r>
            <a:r>
              <a:rPr lang="en-GB" dirty="0" err="1"/>
              <a:t>Parsl</a:t>
            </a:r>
            <a:endParaRPr lang="en-GB" dirty="0"/>
          </a:p>
          <a:p>
            <a:r>
              <a:rPr lang="en-GB" dirty="0"/>
              <a:t>Open question about most appropriate IRIS interface</a:t>
            </a:r>
          </a:p>
          <a:p>
            <a:pPr lvl="1"/>
            <a:r>
              <a:rPr lang="en-GB" dirty="0"/>
              <a:t>Either: build on previous DC2 runs using GridPP, but with </a:t>
            </a:r>
            <a:r>
              <a:rPr lang="en-GB" dirty="0" err="1"/>
              <a:t>DiRAC</a:t>
            </a:r>
            <a:r>
              <a:rPr lang="en-GB" dirty="0"/>
              <a:t> client</a:t>
            </a:r>
          </a:p>
          <a:p>
            <a:pPr lvl="1"/>
            <a:r>
              <a:rPr lang="en-GB" dirty="0"/>
              <a:t>Or: follow Euclid approach, using SLURM-as-a-service</a:t>
            </a:r>
          </a:p>
          <a:p>
            <a:r>
              <a:rPr lang="en-GB" dirty="0"/>
              <a:t>Output images transferred to IN2P3 (France) for processing</a:t>
            </a:r>
          </a:p>
          <a:p>
            <a:pPr lvl="1"/>
            <a:r>
              <a:rPr lang="en-GB" dirty="0"/>
              <a:t>To clean images and generate astronomy catalogues</a:t>
            </a:r>
          </a:p>
          <a:p>
            <a:r>
              <a:rPr lang="en-GB" dirty="0"/>
              <a:t>LSST:UK wishes to copy astronomy catalogues (from IN2P3) to IRIS High-performance Database Service in Edinburgh</a:t>
            </a:r>
          </a:p>
        </p:txBody>
      </p:sp>
    </p:spTree>
    <p:extLst>
      <p:ext uri="{BB962C8B-B14F-4D97-AF65-F5344CB8AC3E}">
        <p14:creationId xmlns:p14="http://schemas.microsoft.com/office/powerpoint/2010/main" val="3341791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Optimising sky-subtraction for LSB 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LSST provide unprecedented view of low-surface-brightness (LSB) sources, ‘invisible’ in previous surveys</a:t>
            </a:r>
          </a:p>
          <a:p>
            <a:r>
              <a:rPr lang="en-GB" dirty="0"/>
              <a:t>UK leadership/ significant interest in LSB for galaxy-evolution studies</a:t>
            </a:r>
          </a:p>
          <a:p>
            <a:r>
              <a:rPr lang="en-GB" dirty="0"/>
              <a:t>Default LSST pipelines likely to corrupt LSB sources</a:t>
            </a:r>
          </a:p>
          <a:p>
            <a:pPr lvl="1"/>
            <a:r>
              <a:rPr lang="en-GB" dirty="0"/>
              <a:t>LSST:UK must refine alternative processing to avoid this</a:t>
            </a:r>
          </a:p>
          <a:p>
            <a:r>
              <a:rPr lang="en-GB" dirty="0"/>
              <a:t>Work undertaken on mock data (from pre-cursor surveys)</a:t>
            </a:r>
          </a:p>
          <a:p>
            <a:pPr lvl="1"/>
            <a:r>
              <a:rPr lang="en-GB" dirty="0"/>
              <a:t>Building up to validation during LSST Commissioning phase</a:t>
            </a:r>
          </a:p>
          <a:p>
            <a:r>
              <a:rPr lang="en-GB" dirty="0"/>
              <a:t>Series of HTC-like experiments to calibrate process</a:t>
            </a:r>
          </a:p>
          <a:p>
            <a:pPr lvl="1"/>
            <a:r>
              <a:rPr lang="en-GB" dirty="0"/>
              <a:t>Each experiment is O(10</a:t>
            </a:r>
            <a:r>
              <a:rPr lang="en-GB" baseline="30000" dirty="0"/>
              <a:t>4</a:t>
            </a:r>
            <a:r>
              <a:rPr lang="en-GB" dirty="0"/>
              <a:t>) core hours, w/ modest parallelism (10s cores)</a:t>
            </a:r>
          </a:p>
          <a:p>
            <a:r>
              <a:rPr lang="en-GB" dirty="0"/>
              <a:t>Candidate for SLURM-as-a-service interface?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1180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LSST and near-IR data fusion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Adapt LSST pipeline workflow to support dual-photometry pipeline</a:t>
            </a:r>
          </a:p>
          <a:p>
            <a:pPr lvl="1"/>
            <a:r>
              <a:rPr lang="en-GB" dirty="0"/>
              <a:t>Joint processing of LSST sources w/ those from infra-red surveys (Euclid)</a:t>
            </a:r>
          </a:p>
          <a:p>
            <a:r>
              <a:rPr lang="en-GB" dirty="0"/>
              <a:t>Develop workflow and software, ready to generate multi-wavelength optical-infrared astronomy catalogues in LSST era</a:t>
            </a:r>
          </a:p>
          <a:p>
            <a:r>
              <a:rPr lang="en-GB" dirty="0"/>
              <a:t>Series of HTC-like experiments to calibrate process</a:t>
            </a:r>
          </a:p>
          <a:p>
            <a:pPr lvl="1"/>
            <a:r>
              <a:rPr lang="en-GB" dirty="0"/>
              <a:t>Each experiment is O(10</a:t>
            </a:r>
            <a:r>
              <a:rPr lang="en-GB" baseline="30000" dirty="0"/>
              <a:t>4</a:t>
            </a:r>
            <a:r>
              <a:rPr lang="en-GB" dirty="0"/>
              <a:t>) core hours, w/ modest parallelism (multi-core)</a:t>
            </a:r>
          </a:p>
          <a:p>
            <a:r>
              <a:rPr lang="en-GB" dirty="0"/>
              <a:t>Candidate for SLURM-as-a-service interface?</a:t>
            </a:r>
          </a:p>
          <a:p>
            <a:r>
              <a:rPr lang="en-GB" dirty="0"/>
              <a:t>Output catalogues and image sets (300TB) will have scientific value, so will be hosted (on IRIS storage?) for downstream analysis</a:t>
            </a:r>
          </a:p>
          <a:p>
            <a:endParaRPr lang="en-GB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7920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553</Words>
  <Application>Microsoft Office PowerPoint</Application>
  <PresentationFormat>Widescreen</PresentationFormat>
  <Paragraphs>58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LSST:UK Plans for IRIS in 2019, and beyond</vt:lpstr>
      <vt:lpstr>Jupyter Notebook Service for Lasair</vt:lpstr>
      <vt:lpstr>Jupyter Notebook Service for Lasair</vt:lpstr>
      <vt:lpstr>DESC Data Challenges</vt:lpstr>
      <vt:lpstr>DESC Data Challenges</vt:lpstr>
      <vt:lpstr>Optimising sky-subtraction for LSB sources</vt:lpstr>
      <vt:lpstr>LSST and near-IR data fusion</vt:lpstr>
    </vt:vector>
  </TitlesOfParts>
  <Company>University of Edinburgh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BECKETT George</dc:creator>
  <cp:lastModifiedBy>mark</cp:lastModifiedBy>
  <cp:revision>8</cp:revision>
  <dcterms:created xsi:type="dcterms:W3CDTF">2019-01-21T15:43:44Z</dcterms:created>
  <dcterms:modified xsi:type="dcterms:W3CDTF">2019-01-22T09:25:20Z</dcterms:modified>
</cp:coreProperties>
</file>