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15"/>
  </p:notesMasterIdLst>
  <p:handoutMasterIdLst>
    <p:handoutMasterId r:id="rId16"/>
  </p:handoutMasterIdLst>
  <p:sldIdLst>
    <p:sldId id="638" r:id="rId5"/>
    <p:sldId id="787" r:id="rId6"/>
    <p:sldId id="747" r:id="rId7"/>
    <p:sldId id="724" r:id="rId8"/>
    <p:sldId id="789" r:id="rId9"/>
    <p:sldId id="788" r:id="rId10"/>
    <p:sldId id="760" r:id="rId11"/>
    <p:sldId id="763" r:id="rId12"/>
    <p:sldId id="784" r:id="rId13"/>
    <p:sldId id="786" r:id="rId14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9900"/>
    <a:srgbClr val="CC3300"/>
    <a:srgbClr val="FF3300"/>
    <a:srgbClr val="000066"/>
    <a:srgbClr val="000099"/>
    <a:srgbClr val="FF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56" autoAdjust="0"/>
    <p:restoredTop sz="89030" autoAdjust="0"/>
  </p:normalViewPr>
  <p:slideViewPr>
    <p:cSldViewPr>
      <p:cViewPr varScale="1">
        <p:scale>
          <a:sx n="78" d="100"/>
          <a:sy n="78" d="100"/>
        </p:scale>
        <p:origin x="6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7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396" y="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5258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7" tIns="46599" rIns="93197" bIns="46599" numCol="1" anchor="t" anchorCtr="0" compatLnSpc="1">
            <a:prstTxWarp prst="textNoShape">
              <a:avLst/>
            </a:prstTxWarp>
          </a:bodyPr>
          <a:lstStyle>
            <a:lvl1pPr defTabSz="932579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385" y="0"/>
            <a:ext cx="3075258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7" tIns="46599" rIns="93197" bIns="46599" numCol="1" anchor="t" anchorCtr="0" compatLnSpc="1">
            <a:prstTxWarp prst="textNoShape">
              <a:avLst/>
            </a:prstTxWarp>
          </a:bodyPr>
          <a:lstStyle>
            <a:lvl1pPr algn="r" defTabSz="932579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243"/>
            <a:ext cx="3075258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7" tIns="46599" rIns="93197" bIns="46599" numCol="1" anchor="b" anchorCtr="0" compatLnSpc="1">
            <a:prstTxWarp prst="textNoShape">
              <a:avLst/>
            </a:prstTxWarp>
          </a:bodyPr>
          <a:lstStyle>
            <a:lvl1pPr defTabSz="932579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385" y="9721243"/>
            <a:ext cx="3075258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7" tIns="46599" rIns="93197" bIns="46599" numCol="1" anchor="b" anchorCtr="0" compatLnSpc="1">
            <a:prstTxWarp prst="textNoShape">
              <a:avLst/>
            </a:prstTxWarp>
          </a:bodyPr>
          <a:lstStyle>
            <a:lvl1pPr algn="r" defTabSz="932579">
              <a:defRPr sz="1200"/>
            </a:lvl1pPr>
          </a:lstStyle>
          <a:p>
            <a:pPr>
              <a:defRPr/>
            </a:pPr>
            <a:fld id="{7196D954-DAA0-440F-87AA-5D03289D14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02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5258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t" anchorCtr="0" compatLnSpc="1">
            <a:prstTxWarp prst="textNoShape">
              <a:avLst/>
            </a:prstTxWarp>
          </a:bodyPr>
          <a:lstStyle>
            <a:lvl1pPr defTabSz="990248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85" y="0"/>
            <a:ext cx="3075258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t" anchorCtr="0" compatLnSpc="1">
            <a:prstTxWarp prst="textNoShape">
              <a:avLst/>
            </a:prstTxWarp>
          </a:bodyPr>
          <a:lstStyle>
            <a:lvl1pPr algn="r" defTabSz="990248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31838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243"/>
            <a:ext cx="3075258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b" anchorCtr="0" compatLnSpc="1">
            <a:prstTxWarp prst="textNoShape">
              <a:avLst/>
            </a:prstTxWarp>
          </a:bodyPr>
          <a:lstStyle>
            <a:lvl1pPr defTabSz="990248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85" y="9721243"/>
            <a:ext cx="3075258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1" tIns="49516" rIns="99031" bIns="49516" numCol="1" anchor="b" anchorCtr="0" compatLnSpc="1">
            <a:prstTxWarp prst="textNoShape">
              <a:avLst/>
            </a:prstTxWarp>
          </a:bodyPr>
          <a:lstStyle>
            <a:lvl1pPr algn="r" defTabSz="990248">
              <a:defRPr sz="1300"/>
            </a:lvl1pPr>
          </a:lstStyle>
          <a:p>
            <a:pPr>
              <a:defRPr/>
            </a:pPr>
            <a:fld id="{71D05073-2F84-418A-B9F9-E11D470D17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981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7B1268-A970-4C4A-AA28-293D93093980}" type="slidenum">
              <a:rPr lang="en-GB" altLang="en-US">
                <a:solidFill>
                  <a:prstClr val="black"/>
                </a:solidFill>
              </a:rPr>
              <a:pPr/>
              <a:t>1</a:t>
            </a:fld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500" dirty="0"/>
              <a:t>The Future depends on what we do in the present (Mahatma Gandhi)</a:t>
            </a:r>
          </a:p>
          <a:p>
            <a:endParaRPr lang="en-GB" sz="1500" dirty="0"/>
          </a:p>
          <a:p>
            <a:r>
              <a:rPr lang="en-GB" sz="1500" dirty="0"/>
              <a:t>-        a brief precis of the function and scope of the group (1-2 slides)</a:t>
            </a:r>
          </a:p>
          <a:p>
            <a:r>
              <a:rPr lang="en-GB" sz="1500" dirty="0"/>
              <a:t>-        the broad history of the group, key achievements over the lifetime of Diamond (1-2 slides)</a:t>
            </a:r>
          </a:p>
          <a:p>
            <a:r>
              <a:rPr lang="en-GB" sz="1500" dirty="0"/>
              <a:t>-        a short focus on the past 12 months – key achievements and challenges (2 slides)</a:t>
            </a:r>
          </a:p>
          <a:p>
            <a:r>
              <a:rPr lang="en-GB" sz="1500" dirty="0"/>
              <a:t>-        a short focus on the next 12 months – key milestones and aspirations (2-3 slides)</a:t>
            </a:r>
          </a:p>
          <a:p>
            <a:r>
              <a:rPr lang="en-GB" sz="1500" dirty="0"/>
              <a:t>-        conclusion (1 slide)</a:t>
            </a:r>
          </a:p>
          <a:p>
            <a:endParaRPr lang="en-GB" sz="15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59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5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10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94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967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99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70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10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33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476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310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4575"/>
            <a:ext cx="8763000" cy="32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39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2pPr>
      <a:lvl3pPr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3pPr>
      <a:lvl4pPr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4pPr>
      <a:lvl5pPr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www.decowunder-tapeten.de/out/pictures/generated/product/1/665_665_75/Fototapete0300-7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23"/>
          <a:stretch/>
        </p:blipFill>
        <p:spPr bwMode="auto">
          <a:xfrm>
            <a:off x="0" y="0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620688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Diamond and IRIS</a:t>
            </a:r>
          </a:p>
          <a:p>
            <a:pPr algn="ctr"/>
            <a:endParaRPr lang="en-GB" sz="6000" b="1" dirty="0"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GB" sz="3200" b="1" dirty="0" smtClean="0"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GB" sz="3200" b="1" dirty="0"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GB" sz="3200" b="1" dirty="0" smtClean="0"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GB" sz="3200" b="1" dirty="0"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GB" sz="3200" b="1" dirty="0" smtClean="0"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en-GB" sz="3200" b="1" dirty="0"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GB" sz="2800" b="1" smtClean="0">
                <a:solidFill>
                  <a:schemeClr val="bg1">
                    <a:lumMod val="9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 Rounded MT Bold" panose="020F0704030504030204" pitchFamily="34" charset="0"/>
              </a:rPr>
              <a:t>andrew.j.richards@diamond.ac.uk</a:t>
            </a:r>
            <a:r>
              <a:rPr lang="en-GB" sz="2800" b="1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 Rounded MT Bold" panose="020F0704030504030204" pitchFamily="34" charset="0"/>
              </a:rPr>
              <a:t/>
            </a:r>
            <a:br>
              <a:rPr lang="en-GB" sz="2800" b="1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 Rounded MT Bold" panose="020F0704030504030204" pitchFamily="34" charset="0"/>
              </a:rPr>
            </a:br>
            <a:endParaRPr lang="en-GB" sz="2800" b="1" dirty="0">
              <a:solidFill>
                <a:schemeClr val="bg1">
                  <a:lumMod val="9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 Rounded MT Bold" panose="020F070403050403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174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Work to do:</a:t>
            </a:r>
            <a:b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Diamond </a:t>
            </a:r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Requirements from IRIS</a:t>
            </a:r>
            <a:endParaRPr lang="en-GB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latin typeface="+mj-lt"/>
              </a:rPr>
              <a:t>Address ease </a:t>
            </a:r>
            <a:r>
              <a:rPr lang="en-GB" dirty="0" smtClean="0">
                <a:latin typeface="+mj-lt"/>
              </a:rPr>
              <a:t>of access</a:t>
            </a: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AAI: Ability to use Diamond issued credentials OR a users own institute given credentials</a:t>
            </a:r>
          </a:p>
          <a:p>
            <a:pPr lvl="1"/>
            <a:r>
              <a:rPr lang="en-GB" dirty="0" smtClean="0">
                <a:latin typeface="+mj-lt"/>
              </a:rPr>
              <a:t>Have requirements that go beyond the UK, supporting ‘other’ users via mechanisms such as Umbrella ID</a:t>
            </a:r>
          </a:p>
          <a:p>
            <a:pPr lvl="1"/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Standard </a:t>
            </a:r>
            <a:r>
              <a:rPr lang="en-GB" dirty="0">
                <a:latin typeface="+mj-lt"/>
              </a:rPr>
              <a:t>d</a:t>
            </a:r>
            <a:r>
              <a:rPr lang="en-GB" dirty="0" smtClean="0">
                <a:latin typeface="+mj-lt"/>
              </a:rPr>
              <a:t>ata transfer mechanisms</a:t>
            </a:r>
          </a:p>
          <a:p>
            <a:pPr lvl="1"/>
            <a:r>
              <a:rPr lang="en-GB" dirty="0" smtClean="0">
                <a:latin typeface="+mj-lt"/>
              </a:rPr>
              <a:t>Globus Online end points</a:t>
            </a:r>
          </a:p>
          <a:p>
            <a:pPr lvl="1"/>
            <a:r>
              <a:rPr lang="en-GB" dirty="0" smtClean="0">
                <a:latin typeface="+mj-lt"/>
              </a:rPr>
              <a:t>S3</a:t>
            </a:r>
          </a:p>
          <a:p>
            <a:endParaRPr lang="en-GB" dirty="0" smtClean="0">
              <a:latin typeface="+mj-lt"/>
            </a:endParaRPr>
          </a:p>
          <a:p>
            <a:pPr lvl="1"/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339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</a:t>
            </a:r>
            <a:r>
              <a:rPr lang="en-GB" dirty="0"/>
              <a:t>has been achieved?</a:t>
            </a:r>
          </a:p>
          <a:p>
            <a:r>
              <a:rPr lang="en-GB" dirty="0" smtClean="0"/>
              <a:t>What </a:t>
            </a:r>
            <a:r>
              <a:rPr lang="en-GB" dirty="0"/>
              <a:t>is going well?</a:t>
            </a:r>
          </a:p>
          <a:p>
            <a:r>
              <a:rPr lang="en-GB" dirty="0" smtClean="0"/>
              <a:t>What </a:t>
            </a:r>
            <a:r>
              <a:rPr lang="en-GB" dirty="0"/>
              <a:t>is going less well?</a:t>
            </a:r>
          </a:p>
          <a:p>
            <a:r>
              <a:rPr lang="en-GB" dirty="0" smtClean="0"/>
              <a:t>What </a:t>
            </a:r>
            <a:r>
              <a:rPr lang="en-GB" dirty="0"/>
              <a:t>is expected in 2019</a:t>
            </a:r>
          </a:p>
          <a:p>
            <a:r>
              <a:rPr lang="en-GB" dirty="0" smtClean="0"/>
              <a:t>What </a:t>
            </a:r>
            <a:r>
              <a:rPr lang="en-GB" dirty="0"/>
              <a:t>activities do we already have underway that might help?</a:t>
            </a:r>
          </a:p>
          <a:p>
            <a:r>
              <a:rPr lang="en-GB" dirty="0" smtClean="0"/>
              <a:t>What </a:t>
            </a:r>
            <a:r>
              <a:rPr lang="en-GB" dirty="0"/>
              <a:t>more do we need to do?</a:t>
            </a:r>
          </a:p>
        </p:txBody>
      </p:sp>
    </p:spTree>
    <p:extLst>
      <p:ext uri="{BB962C8B-B14F-4D97-AF65-F5344CB8AC3E}">
        <p14:creationId xmlns:p14="http://schemas.microsoft.com/office/powerpoint/2010/main" val="360103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 smtClean="0"/>
              <a:t>Bakground</a:t>
            </a:r>
            <a:r>
              <a:rPr lang="en-GB" sz="3600" dirty="0" smtClean="0"/>
              <a:t>: Data </a:t>
            </a:r>
            <a:r>
              <a:rPr lang="en-GB" sz="3600" dirty="0"/>
              <a:t>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62500" lnSpcReduction="20000"/>
          </a:bodyPr>
          <a:lstStyle/>
          <a:p>
            <a:r>
              <a:rPr lang="en-GB" dirty="0">
                <a:latin typeface="+mj-lt"/>
              </a:rPr>
              <a:t>24/6 Operation, ~5000 hours </a:t>
            </a:r>
            <a:r>
              <a:rPr lang="en-GB" dirty="0" err="1">
                <a:latin typeface="+mj-lt"/>
              </a:rPr>
              <a:t>beamtime</a:t>
            </a:r>
            <a:r>
              <a:rPr lang="en-GB" dirty="0">
                <a:latin typeface="+mj-lt"/>
              </a:rPr>
              <a:t> per </a:t>
            </a:r>
            <a:r>
              <a:rPr lang="en-GB" dirty="0" smtClean="0">
                <a:latin typeface="+mj-lt"/>
              </a:rPr>
              <a:t>year</a:t>
            </a:r>
          </a:p>
          <a:p>
            <a:r>
              <a:rPr lang="en-GB" dirty="0" smtClean="0">
                <a:latin typeface="+mj-lt"/>
              </a:rPr>
              <a:t>~9000 visits per year</a:t>
            </a: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~</a:t>
            </a:r>
            <a:r>
              <a:rPr lang="en-GB" dirty="0" smtClean="0">
                <a:latin typeface="+mj-lt"/>
              </a:rPr>
              <a:t>30+ </a:t>
            </a:r>
            <a:r>
              <a:rPr lang="en-GB" dirty="0">
                <a:latin typeface="+mj-lt"/>
              </a:rPr>
              <a:t>Operational Beamlines</a:t>
            </a:r>
          </a:p>
          <a:p>
            <a:r>
              <a:rPr lang="en-GB" dirty="0">
                <a:latin typeface="+mj-lt"/>
              </a:rPr>
              <a:t>~</a:t>
            </a:r>
            <a:r>
              <a:rPr lang="en-GB" dirty="0" smtClean="0">
                <a:latin typeface="+mj-lt"/>
              </a:rPr>
              <a:t>6+ </a:t>
            </a:r>
            <a:r>
              <a:rPr lang="en-GB" dirty="0">
                <a:latin typeface="+mj-lt"/>
              </a:rPr>
              <a:t>Operational </a:t>
            </a:r>
            <a:r>
              <a:rPr lang="en-GB" dirty="0" smtClean="0">
                <a:latin typeface="+mj-lt"/>
              </a:rPr>
              <a:t>EM</a:t>
            </a:r>
          </a:p>
          <a:p>
            <a:r>
              <a:rPr lang="en-GB" dirty="0" smtClean="0">
                <a:latin typeface="+mj-lt"/>
              </a:rPr>
              <a:t>+ data from external sources e.g. EU-XFEL</a:t>
            </a: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Producing up to ~60TB per day</a:t>
            </a:r>
          </a:p>
          <a:p>
            <a:pPr lvl="1"/>
            <a:r>
              <a:rPr lang="en-GB" dirty="0" smtClean="0">
                <a:latin typeface="+mj-lt"/>
              </a:rPr>
              <a:t>September 2018 – Archived </a:t>
            </a:r>
            <a:r>
              <a:rPr lang="en-GB" dirty="0" smtClean="0">
                <a:latin typeface="+mj-lt"/>
              </a:rPr>
              <a:t>693TB</a:t>
            </a:r>
          </a:p>
          <a:p>
            <a:r>
              <a:rPr lang="en-GB" dirty="0" smtClean="0">
                <a:latin typeface="+mj-lt"/>
              </a:rPr>
              <a:t>Currently 17PB in archive, 6PB last year</a:t>
            </a:r>
            <a:endParaRPr lang="en-GB" dirty="0" smtClean="0">
              <a:latin typeface="+mj-lt"/>
            </a:endParaRP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Planning for Diamond – II underway (2025</a:t>
            </a:r>
            <a:r>
              <a:rPr lang="en-GB" dirty="0" smtClean="0">
                <a:latin typeface="+mj-lt"/>
              </a:rPr>
              <a:t>)</a:t>
            </a:r>
          </a:p>
          <a:p>
            <a:pPr lvl="1"/>
            <a:r>
              <a:rPr lang="en-GB" dirty="0" smtClean="0">
                <a:latin typeface="+mj-lt"/>
              </a:rPr>
              <a:t>Will increase flux and coherence</a:t>
            </a:r>
          </a:p>
          <a:p>
            <a:pPr lvl="1"/>
            <a:endParaRPr lang="en-GB" dirty="0" smtClean="0">
              <a:latin typeface="+mj-lt"/>
            </a:endParaRPr>
          </a:p>
          <a:p>
            <a:pPr marL="457200" lvl="1" indent="0">
              <a:buNone/>
            </a:pPr>
            <a:r>
              <a:rPr lang="en-GB" dirty="0" smtClean="0">
                <a:latin typeface="+mj-lt"/>
              </a:rPr>
              <a:t>= Higher throughput, new detectors, higher data rates.</a:t>
            </a:r>
          </a:p>
          <a:p>
            <a:pPr marL="457200" lvl="1" indent="0">
              <a:buNone/>
            </a:pPr>
            <a:r>
              <a:rPr lang="en-GB" dirty="0">
                <a:latin typeface="+mj-lt"/>
              </a:rPr>
              <a:t>	</a:t>
            </a:r>
            <a:endParaRPr lang="en-GB" dirty="0"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3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Data Flow</a:t>
            </a:r>
          </a:p>
        </p:txBody>
      </p:sp>
      <p:pic>
        <p:nvPicPr>
          <p:cNvPr id="8" name="Content Placeholder 7" descr="Detector Data Flow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7859" y="1060450"/>
            <a:ext cx="7768281" cy="4876800"/>
          </a:xfrm>
        </p:spPr>
      </p:pic>
      <p:sp>
        <p:nvSpPr>
          <p:cNvPr id="3" name="Right Arrow 2"/>
          <p:cNvSpPr/>
          <p:nvPr/>
        </p:nvSpPr>
        <p:spPr>
          <a:xfrm rot="18225659">
            <a:off x="4741957" y="3315585"/>
            <a:ext cx="2540406" cy="20736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41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Achieved: Cloud </a:t>
            </a:r>
            <a:r>
              <a:rPr lang="en-GB" sz="3600" dirty="0" smtClean="0"/>
              <a:t>Project Aims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 smtClean="0">
                <a:latin typeface="+mj-lt"/>
              </a:rPr>
              <a:t>To explore the usage of ‘cloud’ technologies for the processing of scientific, experimental, data at Diamond. Define three use cases for exploratory, proof of concept project.</a:t>
            </a:r>
          </a:p>
          <a:p>
            <a:endParaRPr lang="en-GB" sz="2800" dirty="0" smtClean="0">
              <a:latin typeface="+mj-lt"/>
            </a:endParaRPr>
          </a:p>
          <a:p>
            <a:pPr marL="0" indent="0">
              <a:buNone/>
            </a:pPr>
            <a:r>
              <a:rPr lang="en-GB" sz="3100" b="1" dirty="0" smtClean="0">
                <a:latin typeface="+mj-lt"/>
              </a:rPr>
              <a:t>Use Cases:</a:t>
            </a:r>
          </a:p>
          <a:p>
            <a:endParaRPr lang="en-GB" sz="28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+mj-lt"/>
              </a:rPr>
              <a:t>UC1 – Cloud Bursting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+mj-lt"/>
              </a:rPr>
              <a:t>UC2 – Post processing in the Cloud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+mj-lt"/>
              </a:rPr>
              <a:t>UC3</a:t>
            </a:r>
            <a:r>
              <a:rPr lang="en-GB" sz="2800" i="1" dirty="0" smtClean="0">
                <a:latin typeface="+mj-lt"/>
              </a:rPr>
              <a:t> – </a:t>
            </a:r>
            <a:r>
              <a:rPr lang="en-GB" sz="2800" dirty="0" smtClean="0">
                <a:latin typeface="+mj-lt"/>
              </a:rPr>
              <a:t>Archiving data to the Cloud / Cloud based Data Repository</a:t>
            </a:r>
            <a:r>
              <a:rPr lang="en-GB" sz="2800" i="1" dirty="0" smtClean="0">
                <a:latin typeface="+mj-lt"/>
              </a:rPr>
              <a:t>* - Open Data Agenda</a:t>
            </a:r>
            <a:endParaRPr lang="en-GB" sz="2800" i="1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GB" sz="2800" i="1" dirty="0" smtClean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5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Ongoing Development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Recruited dedicated Cloud lead person</a:t>
            </a:r>
          </a:p>
          <a:p>
            <a:pPr lvl="1"/>
            <a:r>
              <a:rPr lang="en-GB" dirty="0" smtClean="0"/>
              <a:t>Chris Reynolds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Developing Cloud Strategy Working Group</a:t>
            </a:r>
          </a:p>
          <a:p>
            <a:endParaRPr lang="en-GB" dirty="0"/>
          </a:p>
          <a:p>
            <a:r>
              <a:rPr lang="en-GB" dirty="0" smtClean="0"/>
              <a:t>Existing projects using ‘Cloud’</a:t>
            </a:r>
          </a:p>
          <a:p>
            <a:pPr lvl="1"/>
            <a:r>
              <a:rPr lang="en-GB" dirty="0" err="1" smtClean="0"/>
              <a:t>XChem</a:t>
            </a:r>
            <a:r>
              <a:rPr lang="en-GB" dirty="0" smtClean="0"/>
              <a:t> Workflow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Ongoing trial engagements with IRIS, Google, AWS, Azure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60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Current </a:t>
            </a:r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Challenges</a:t>
            </a:r>
            <a:b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Work in Progress</a:t>
            </a:r>
            <a:endParaRPr lang="en-GB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latin typeface="+mj-lt"/>
              </a:rPr>
              <a:t>Current infrastructure is </a:t>
            </a:r>
            <a:r>
              <a:rPr lang="en-GB" sz="2800" i="1" dirty="0" smtClean="0">
                <a:latin typeface="+mj-lt"/>
              </a:rPr>
              <a:t>monolithic</a:t>
            </a:r>
            <a:r>
              <a:rPr lang="en-GB" sz="2800" dirty="0" smtClean="0">
                <a:latin typeface="+mj-lt"/>
              </a:rPr>
              <a:t>.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‘One system’ for data acquisition, analysis and increasingly post-visit analysis, restaging of data.</a:t>
            </a:r>
          </a:p>
          <a:p>
            <a:pPr lvl="1"/>
            <a:r>
              <a:rPr lang="en-GB" sz="2400" dirty="0" smtClean="0">
                <a:latin typeface="+mj-lt"/>
              </a:rPr>
              <a:t>Competing requirements for all of Diamond’s </a:t>
            </a:r>
            <a:r>
              <a:rPr lang="en-GB" sz="2400" dirty="0" smtClean="0">
                <a:latin typeface="+mj-lt"/>
              </a:rPr>
              <a:t>activities</a:t>
            </a:r>
          </a:p>
          <a:p>
            <a:pPr marL="457200" lvl="1" indent="0">
              <a:buNone/>
            </a:pPr>
            <a:endParaRPr lang="en-GB" sz="2400" dirty="0" smtClean="0">
              <a:latin typeface="+mj-lt"/>
            </a:endParaRPr>
          </a:p>
          <a:p>
            <a:r>
              <a:rPr lang="en-GB" sz="2800" dirty="0">
                <a:latin typeface="+mj-lt"/>
              </a:rPr>
              <a:t>Start of separation between online and offline processing</a:t>
            </a:r>
          </a:p>
          <a:p>
            <a:endParaRPr lang="en-GB" dirty="0" smtClean="0"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667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Aharoni" panose="02010803020104030203" pitchFamily="2" charset="-79"/>
                <a:cs typeface="Aharoni" panose="02010803020104030203" pitchFamily="2" charset="-79"/>
              </a:rPr>
              <a:t>‘Big’ Data Lifecycle challenges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112568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latin typeface="+mj-lt"/>
                <a:cs typeface="Aharoni" panose="02010803020104030203" pitchFamily="2" charset="-79"/>
              </a:rPr>
              <a:t>How much do you mean by </a:t>
            </a:r>
            <a:r>
              <a:rPr lang="en-GB" b="1" dirty="0">
                <a:latin typeface="+mj-lt"/>
                <a:cs typeface="Aharoni" panose="02010803020104030203" pitchFamily="2" charset="-79"/>
              </a:rPr>
              <a:t>BIG</a:t>
            </a:r>
            <a:r>
              <a:rPr lang="en-GB" dirty="0" smtClean="0">
                <a:latin typeface="+mj-lt"/>
                <a:cs typeface="Aharoni" panose="02010803020104030203" pitchFamily="2" charset="-79"/>
              </a:rPr>
              <a:t>?</a:t>
            </a:r>
          </a:p>
          <a:p>
            <a:endParaRPr lang="en-GB" dirty="0">
              <a:latin typeface="+mj-lt"/>
              <a:cs typeface="Aharoni" panose="02010803020104030203" pitchFamily="2" charset="-79"/>
            </a:endParaRPr>
          </a:p>
          <a:p>
            <a:r>
              <a:rPr lang="en-GB" dirty="0">
                <a:latin typeface="+mj-lt"/>
                <a:cs typeface="Aharoni" panose="02010803020104030203" pitchFamily="2" charset="-79"/>
              </a:rPr>
              <a:t>How ‘</a:t>
            </a:r>
            <a:r>
              <a:rPr lang="en-GB" b="1" dirty="0">
                <a:latin typeface="+mj-lt"/>
                <a:cs typeface="Aharoni" panose="02010803020104030203" pitchFamily="2" charset="-79"/>
              </a:rPr>
              <a:t>FAST</a:t>
            </a:r>
            <a:r>
              <a:rPr lang="en-GB" dirty="0">
                <a:latin typeface="+mj-lt"/>
                <a:cs typeface="Aharoni" panose="02010803020104030203" pitchFamily="2" charset="-79"/>
              </a:rPr>
              <a:t>’ do you need to analyse the data</a:t>
            </a:r>
            <a:r>
              <a:rPr lang="en-GB" dirty="0" smtClean="0">
                <a:latin typeface="+mj-lt"/>
                <a:cs typeface="Aharoni" panose="02010803020104030203" pitchFamily="2" charset="-79"/>
              </a:rPr>
              <a:t>?</a:t>
            </a:r>
          </a:p>
          <a:p>
            <a:endParaRPr lang="en-GB" dirty="0">
              <a:latin typeface="+mj-lt"/>
              <a:cs typeface="Aharoni" panose="02010803020104030203" pitchFamily="2" charset="-79"/>
            </a:endParaRPr>
          </a:p>
          <a:p>
            <a:r>
              <a:rPr lang="en-GB" dirty="0">
                <a:latin typeface="+mj-lt"/>
                <a:cs typeface="Aharoni" panose="02010803020104030203" pitchFamily="2" charset="-79"/>
              </a:rPr>
              <a:t>What data can be </a:t>
            </a:r>
            <a:r>
              <a:rPr lang="en-GB" b="1" dirty="0">
                <a:latin typeface="+mj-lt"/>
                <a:cs typeface="Aharoni" panose="02010803020104030203" pitchFamily="2" charset="-79"/>
              </a:rPr>
              <a:t>THROWN AWAY</a:t>
            </a:r>
            <a:r>
              <a:rPr lang="en-GB" dirty="0">
                <a:latin typeface="+mj-lt"/>
                <a:cs typeface="Aharoni" panose="02010803020104030203" pitchFamily="2" charset="-79"/>
              </a:rPr>
              <a:t>?</a:t>
            </a:r>
          </a:p>
          <a:p>
            <a:pPr lvl="1"/>
            <a:r>
              <a:rPr lang="en-GB" dirty="0">
                <a:latin typeface="+mj-lt"/>
                <a:cs typeface="Aharoni" panose="02010803020104030203" pitchFamily="2" charset="-79"/>
              </a:rPr>
              <a:t>(and at what stage</a:t>
            </a:r>
            <a:r>
              <a:rPr lang="en-GB" dirty="0" smtClean="0">
                <a:latin typeface="+mj-lt"/>
                <a:cs typeface="Aharoni" panose="02010803020104030203" pitchFamily="2" charset="-79"/>
              </a:rPr>
              <a:t>?)</a:t>
            </a:r>
          </a:p>
          <a:p>
            <a:pPr lvl="1"/>
            <a:endParaRPr lang="en-GB" dirty="0">
              <a:latin typeface="+mj-lt"/>
              <a:cs typeface="Aharoni" panose="02010803020104030203" pitchFamily="2" charset="-79"/>
            </a:endParaRPr>
          </a:p>
          <a:p>
            <a:r>
              <a:rPr lang="en-GB" dirty="0">
                <a:latin typeface="+mj-lt"/>
                <a:cs typeface="Aharoni" panose="02010803020104030203" pitchFamily="2" charset="-79"/>
              </a:rPr>
              <a:t>How </a:t>
            </a:r>
            <a:r>
              <a:rPr lang="en-GB" b="1" dirty="0">
                <a:latin typeface="+mj-lt"/>
                <a:cs typeface="Aharoni" panose="02010803020104030203" pitchFamily="2" charset="-79"/>
              </a:rPr>
              <a:t>LONG</a:t>
            </a:r>
            <a:r>
              <a:rPr lang="en-GB" dirty="0">
                <a:latin typeface="+mj-lt"/>
                <a:cs typeface="Aharoni" panose="02010803020104030203" pitchFamily="2" charset="-79"/>
              </a:rPr>
              <a:t> do you need to keep the data</a:t>
            </a:r>
            <a:r>
              <a:rPr lang="en-GB" dirty="0" smtClean="0">
                <a:latin typeface="+mj-lt"/>
                <a:cs typeface="Aharoni" panose="02010803020104030203" pitchFamily="2" charset="-79"/>
              </a:rPr>
              <a:t>?</a:t>
            </a:r>
          </a:p>
          <a:p>
            <a:endParaRPr lang="en-GB" dirty="0" smtClean="0">
              <a:latin typeface="+mj-lt"/>
              <a:cs typeface="Aharoni" panose="02010803020104030203" pitchFamily="2" charset="-79"/>
            </a:endParaRPr>
          </a:p>
          <a:p>
            <a:r>
              <a:rPr lang="en-GB" b="1" dirty="0" smtClean="0">
                <a:latin typeface="+mj-lt"/>
                <a:cs typeface="Aharoni" panose="02010803020104030203" pitchFamily="2" charset="-79"/>
              </a:rPr>
              <a:t>Open Access </a:t>
            </a:r>
            <a:r>
              <a:rPr lang="en-GB" dirty="0" smtClean="0">
                <a:latin typeface="+mj-lt"/>
                <a:cs typeface="Aharoni" panose="02010803020104030203" pitchFamily="2" charset="-79"/>
              </a:rPr>
              <a:t>?</a:t>
            </a:r>
          </a:p>
          <a:p>
            <a:endParaRPr lang="en-GB" dirty="0">
              <a:latin typeface="+mj-lt"/>
              <a:cs typeface="Aharoni" panose="02010803020104030203" pitchFamily="2" charset="-79"/>
            </a:endParaRPr>
          </a:p>
          <a:p>
            <a:r>
              <a:rPr lang="en-GB" dirty="0">
                <a:latin typeface="+mj-lt"/>
                <a:cs typeface="Aharoni" panose="02010803020104030203" pitchFamily="2" charset="-79"/>
              </a:rPr>
              <a:t>And </a:t>
            </a:r>
            <a:r>
              <a:rPr lang="en-GB" b="1" dirty="0">
                <a:latin typeface="+mj-lt"/>
                <a:cs typeface="Aharoni" panose="02010803020104030203" pitchFamily="2" charset="-79"/>
              </a:rPr>
              <a:t>WHERE</a:t>
            </a:r>
            <a:r>
              <a:rPr lang="en-GB" dirty="0">
                <a:latin typeface="+mj-lt"/>
                <a:cs typeface="Aharoni" panose="02010803020104030203" pitchFamily="2" charset="-79"/>
              </a:rPr>
              <a:t>? Where do you want to transfer the data to/from? </a:t>
            </a:r>
          </a:p>
          <a:p>
            <a:endParaRPr lang="en-GB" dirty="0">
              <a:latin typeface="+mj-lt"/>
              <a:cs typeface="Aharoni" panose="02010803020104030203" pitchFamily="2" charset="-79"/>
            </a:endParaRPr>
          </a:p>
          <a:p>
            <a:r>
              <a:rPr lang="en-GB" dirty="0">
                <a:latin typeface="+mj-lt"/>
                <a:cs typeface="Aharoni" panose="02010803020104030203" pitchFamily="2" charset="-79"/>
              </a:rPr>
              <a:t>And </a:t>
            </a:r>
            <a:r>
              <a:rPr lang="en-GB" b="1" dirty="0">
                <a:latin typeface="+mj-lt"/>
                <a:cs typeface="Aharoni" panose="02010803020104030203" pitchFamily="2" charset="-79"/>
              </a:rPr>
              <a:t>WHERE</a:t>
            </a:r>
            <a:r>
              <a:rPr lang="en-GB" dirty="0">
                <a:latin typeface="+mj-lt"/>
                <a:cs typeface="Aharoni" panose="02010803020104030203" pitchFamily="2" charset="-79"/>
              </a:rPr>
              <a:t> do we best do </a:t>
            </a:r>
            <a:r>
              <a:rPr lang="en-GB" b="1" dirty="0">
                <a:latin typeface="+mj-lt"/>
                <a:cs typeface="Aharoni" panose="02010803020104030203" pitchFamily="2" charset="-79"/>
              </a:rPr>
              <a:t>Post-Processing</a:t>
            </a:r>
            <a:r>
              <a:rPr lang="en-GB" dirty="0">
                <a:latin typeface="+mj-lt"/>
                <a:cs typeface="Aharoni" panose="02010803020104030203" pitchFamily="2" charset="-79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989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2019 Development Plans</a:t>
            </a:r>
            <a:endParaRPr lang="en-GB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Offline / Post Processing </a:t>
            </a:r>
            <a:r>
              <a:rPr lang="en-GB" dirty="0" smtClean="0">
                <a:latin typeface="+mj-lt"/>
              </a:rPr>
              <a:t>– enabling users to process data sets beyond the std. 40 day period ‘</a:t>
            </a:r>
            <a:r>
              <a:rPr lang="en-GB" b="1" dirty="0" smtClean="0">
                <a:latin typeface="+mj-lt"/>
              </a:rPr>
              <a:t>easily’</a:t>
            </a:r>
          </a:p>
          <a:p>
            <a:pPr lvl="1"/>
            <a:r>
              <a:rPr lang="en-GB" dirty="0" smtClean="0">
                <a:latin typeface="+mj-lt"/>
              </a:rPr>
              <a:t>Need to transfer data from DLS to service (driven by DLS, DLS requirement to move offsite certain types of data processing)</a:t>
            </a:r>
          </a:p>
          <a:p>
            <a:pPr lvl="1"/>
            <a:r>
              <a:rPr lang="en-GB" dirty="0" smtClean="0">
                <a:latin typeface="+mj-lt"/>
              </a:rPr>
              <a:t>Defined amount of remote storage requirement</a:t>
            </a:r>
          </a:p>
          <a:p>
            <a:pPr lvl="1"/>
            <a:r>
              <a:rPr lang="en-GB" dirty="0" smtClean="0">
                <a:latin typeface="+mj-lt"/>
              </a:rPr>
              <a:t>Defined / will accommodate defined amount of remote compute resource</a:t>
            </a:r>
          </a:p>
          <a:p>
            <a:pPr lvl="1"/>
            <a:r>
              <a:rPr lang="en-GB" dirty="0" smtClean="0">
                <a:latin typeface="+mj-lt"/>
              </a:rPr>
              <a:t>Need to install the ‘Diamond Software stack’ – via Docker/singularity preference</a:t>
            </a:r>
          </a:p>
          <a:p>
            <a:pPr marL="457200" lvl="1" indent="0">
              <a:buNone/>
            </a:pPr>
            <a:endParaRPr lang="en-GB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Burst computing </a:t>
            </a:r>
            <a:r>
              <a:rPr lang="en-GB" dirty="0" smtClean="0">
                <a:latin typeface="+mj-lt"/>
              </a:rPr>
              <a:t>– ‘top-up’ backend infrastructure for Diamond</a:t>
            </a:r>
          </a:p>
          <a:p>
            <a:pPr lvl="1"/>
            <a:r>
              <a:rPr lang="en-GB" dirty="0" smtClean="0">
                <a:latin typeface="+mj-lt"/>
              </a:rPr>
              <a:t>Transparent to end users</a:t>
            </a:r>
          </a:p>
          <a:p>
            <a:pPr lvl="1"/>
            <a:r>
              <a:rPr lang="en-GB" dirty="0" smtClean="0">
                <a:latin typeface="+mj-lt"/>
              </a:rPr>
              <a:t>Only works for defined, relatively small (depends on target site) datasets.</a:t>
            </a:r>
          </a:p>
          <a:p>
            <a:pPr lvl="1"/>
            <a:r>
              <a:rPr lang="en-GB" dirty="0" smtClean="0">
                <a:latin typeface="+mj-lt"/>
              </a:rPr>
              <a:t>Time – dependant analysis</a:t>
            </a:r>
          </a:p>
          <a:p>
            <a:endParaRPr lang="en-GB" b="1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Hosting</a:t>
            </a:r>
            <a:r>
              <a:rPr lang="en-GB" dirty="0" smtClean="0">
                <a:latin typeface="+mj-lt"/>
              </a:rPr>
              <a:t> analysis services based around </a:t>
            </a:r>
            <a:r>
              <a:rPr lang="en-GB" b="1" dirty="0" err="1" smtClean="0">
                <a:latin typeface="+mj-lt"/>
              </a:rPr>
              <a:t>Jupyter</a:t>
            </a:r>
            <a:r>
              <a:rPr lang="en-GB" b="1" dirty="0" smtClean="0">
                <a:latin typeface="+mj-lt"/>
              </a:rPr>
              <a:t> Hub </a:t>
            </a:r>
            <a:r>
              <a:rPr lang="en-GB" dirty="0" smtClean="0">
                <a:latin typeface="+mj-lt"/>
              </a:rPr>
              <a:t>notebooks – user driven/user customisable</a:t>
            </a:r>
          </a:p>
          <a:p>
            <a:pPr lvl="1"/>
            <a:r>
              <a:rPr lang="en-GB" dirty="0" smtClean="0">
                <a:latin typeface="+mj-lt"/>
              </a:rPr>
              <a:t>Need to transfer data from DLS to service (on-demand user driven service?)</a:t>
            </a:r>
          </a:p>
          <a:p>
            <a:pPr lvl="1"/>
            <a:r>
              <a:rPr lang="en-GB" dirty="0" smtClean="0">
                <a:latin typeface="+mj-lt"/>
              </a:rPr>
              <a:t>Scalable infrastructure need</a:t>
            </a:r>
          </a:p>
          <a:p>
            <a:pPr lvl="1"/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305600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-BoldMT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Author0 xmlns="77B100AA-0171-460F-AADD-CBE3128DD753">Sarah Fell</Author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00B17771010F46AADDCBE3128DD753" ma:contentTypeVersion="0" ma:contentTypeDescription="Create a new document." ma:contentTypeScope="" ma:versionID="12fa91ff39694084a77a4100e68def18">
  <xsd:schema xmlns:xsd="http://www.w3.org/2001/XMLSchema" xmlns:p="http://schemas.microsoft.com/office/2006/metadata/properties" xmlns:ns2="77B100AA-0171-460F-AADD-CBE3128DD753" targetNamespace="http://schemas.microsoft.com/office/2006/metadata/properties" ma:root="true" ma:fieldsID="3096fc5289772df6097e58921dd28ac5" ns2:_="">
    <xsd:import namespace="77B100AA-0171-460F-AADD-CBE3128DD753"/>
    <xsd:element name="properties">
      <xsd:complexType>
        <xsd:sequence>
          <xsd:element name="documentManagement">
            <xsd:complexType>
              <xsd:all>
                <xsd:element ref="ns2:Author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7B100AA-0171-460F-AADD-CBE3128DD753" elementFormDefault="qualified">
    <xsd:import namespace="http://schemas.microsoft.com/office/2006/documentManagement/types"/>
    <xsd:element name="Author0" ma:index="8" ma:displayName="Author" ma:internalName="Author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CFFE3C2-6430-4D21-BA92-2050474948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05B5E4-FAB1-432C-BDF6-717677EE641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7B100AA-0171-460F-AADD-CBE3128DD753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30B7A8F-31DB-4593-B30E-4D64432776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B100AA-0171-460F-AADD-CBE3128DD7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13936</TotalTime>
  <Words>548</Words>
  <Application>Microsoft Office PowerPoint</Application>
  <PresentationFormat>On-screen Show (4:3)</PresentationFormat>
  <Paragraphs>105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Aharoni</vt:lpstr>
      <vt:lpstr>Arial</vt:lpstr>
      <vt:lpstr>Arial Rounded MT Bold</vt:lpstr>
      <vt:lpstr>Arial-BoldMT</vt:lpstr>
      <vt:lpstr>Times</vt:lpstr>
      <vt:lpstr>Blank Presentation</vt:lpstr>
      <vt:lpstr>PowerPoint Presentation</vt:lpstr>
      <vt:lpstr>PowerPoint Presentation</vt:lpstr>
      <vt:lpstr>Bakground: Data Flows</vt:lpstr>
      <vt:lpstr>Data Flow</vt:lpstr>
      <vt:lpstr>Achieved: Cloud Project Aims</vt:lpstr>
      <vt:lpstr>Ongoing Development</vt:lpstr>
      <vt:lpstr>Current Challenges Work in Progress</vt:lpstr>
      <vt:lpstr>‘Big’ Data Lifecycle challenges</vt:lpstr>
      <vt:lpstr>2019 Development Plans</vt:lpstr>
      <vt:lpstr>Work to do: Diamond Requirements from IRIS</vt:lpstr>
    </vt:vector>
  </TitlesOfParts>
  <Company>DLS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Diamond Light Source Ltd</dc:title>
  <dc:creator>Authorised User</dc:creator>
  <cp:lastModifiedBy>Richards, J, Andrew (DLSLtd,RAL,LSCI)</cp:lastModifiedBy>
  <cp:revision>479</cp:revision>
  <dcterms:created xsi:type="dcterms:W3CDTF">2004-11-15T14:55:08Z</dcterms:created>
  <dcterms:modified xsi:type="dcterms:W3CDTF">2019-01-23T11:30:41Z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0x010100AA00B17771010F46AADDCBE3128DD753</vt:lpwstr>
  </property>
</Properties>
</file>