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18"/>
  </p:normalViewPr>
  <p:slideViewPr>
    <p:cSldViewPr snapToGrid="0" snapToObjects="1">
      <p:cViewPr varScale="1">
        <p:scale>
          <a:sx n="85" d="100"/>
          <a:sy n="85" d="100"/>
        </p:scale>
        <p:origin x="192" y="344"/>
      </p:cViewPr>
      <p:guideLst/>
    </p:cSldViewPr>
  </p:slideViewPr>
  <p:notesTextViewPr>
    <p:cViewPr>
      <p:scale>
        <a:sx n="1" d="1"/>
        <a:sy n="1" d="1"/>
      </p:scale>
      <p:origin x="0" y="-77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10F3F-515D-BC4A-99CD-ABAB6E621136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F558E-4AF3-9D4D-A92E-B343309AD4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818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Maybe too technical for this level - the point about certificates is</a:t>
            </a:r>
            <a:br>
              <a:rPr lang="en-GB" dirty="0"/>
            </a:b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it's a token translation, translating people's existing identities into</a:t>
            </a:r>
            <a:br>
              <a:rPr lang="en-GB" dirty="0"/>
            </a:b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certificate they can download or it can be held in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MyProxy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</a:t>
            </a:r>
            <a:br>
              <a:rPr lang="en-GB" dirty="0"/>
            </a:b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accessed by the infrastructure there.  Within EOSC Hub, which will run</a:t>
            </a:r>
            <a:br>
              <a:rPr lang="en-GB" dirty="0"/>
            </a:b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RCauth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credential conversion CA, I am examining importing the</a:t>
            </a:r>
            <a:br>
              <a:rPr lang="en-GB" dirty="0"/>
            </a:b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Pathfinder CA as an alternative to TCS (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Terena</a:t>
            </a:r>
            <a:r>
              <a:rPr lang="en-GB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Certificate Service),</a:t>
            </a:r>
            <a:br>
              <a:rPr lang="en-GB"/>
            </a:br>
            <a:r>
              <a:rPr lang="en-GB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would (a) make use of Pathfinder and (b) provide a more</a:t>
            </a:r>
            <a:br>
              <a:rPr lang="en-GB"/>
            </a:br>
            <a:r>
              <a:rPr lang="en-GB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user-friendly alternative than the UK e-Science CA.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F558E-4AF3-9D4D-A92E-B343309AD44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8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D232-4B0A-F54C-A855-05E3DEBB7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5D098F-0607-A447-BF18-53F5ACE58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63DAB-52A5-7B4C-8433-CC948D3D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E9A87-CA6E-D740-A008-925EBCA36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AC0BA-2748-4F4C-8BB1-F25B123E8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79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0A40-8941-A843-9DA0-2F87C3149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EF50E-7A1A-5249-9C7D-8934DF039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7C35A-470E-3742-B1C7-5D384373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DFFA4-637D-0E48-BF8B-22890F3C9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E154F-2E6C-744F-8737-5D70F021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12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C61C3-0FE7-AB49-91E2-5F6443ED5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BEDCD-3CAB-AD46-9488-783406521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1B4AE-ED8F-F74D-9199-6C0DA88F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34B1D-D356-FB4F-83C3-CA7FA9B4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DD5BF-E4DA-5844-A76D-2E8163BE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B6526-9A59-0540-8AFF-3B135F3DF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74BE3-3561-6F41-BEC2-AE4FADF93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487F0-6A25-5747-BE5B-D1489C64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23BF-DF62-7149-876C-7A5E7C33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9BF97-3388-4E49-8D91-ED54450E6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2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F5ABC-AEC5-8845-A45A-A7322CCE9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83315-FC94-594C-B447-B5C63283C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55A9F-3798-EB43-BD8D-5972B971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A1047-2FBB-0741-9026-F2FE3E6D0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CE439-5A96-FA4D-A4B6-C3046385A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30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95EC0-D8AE-A24C-9220-CCE22C5C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B46CA-D91F-2944-9522-CE42706B1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06AC1-42B6-6E40-9DEA-029AC290E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497E7-C739-B248-8747-737CAFD0F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73FB7-8D11-114B-9641-FE45652D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88700-6733-1241-8019-EC4C907E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5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5546D-4563-6046-A9D9-F38FAE81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FDD4A-C170-3148-9738-62E4C856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BD89B-C94B-7A4B-A3E5-F192750B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5749C-5B67-FA40-92BD-5F6213859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1EF29-CC68-9B43-AC27-133670AF3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774BD2-8DB0-604A-B783-2099FAED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2D856B-30BB-D84D-9D55-81038FF8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CE1116-FDDB-5042-A6E5-FC8B13FD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1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5DD59-C77E-7A45-9CD1-91BE3884C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BE3152-628B-654A-875A-2F0ED838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89343-73A0-E14F-B3EE-DC958CD8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32E31-CE21-A348-881A-2BDCF26B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6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1723D-F65F-674C-B190-A133909F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D8F07-876F-5E45-AC45-7A73B98A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DD0C3-EA9D-9743-9F1E-440DD2FA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61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A0D-C52D-4742-9FB2-6800436AB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3F65B-66C0-5B4C-999B-815F45264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43245-E12D-E44F-87BC-F291BFA26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77253-9BF1-A847-973C-D708EDA2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27634-3D6B-6546-82EF-DB0D5D1C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89B8F-9FC7-2A4F-98C5-5E2681FE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ADDD-9887-8D41-9EDC-94AA8B248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083438-5CDB-DD42-AED9-15BE233F9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54F8F-5719-6946-83C0-E4AFCB7FE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F49EE-7714-9E42-AAE3-61706BA2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B9F3C-2020-614E-AF13-6ED3E223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FFB6A-19A5-B640-89F9-B0DCD36C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5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B74561-ECD6-2E46-9DB7-780616717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4768D-BD3F-3347-B0E4-5DBB76E54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13BC6-D963-1849-BB47-95B94DA15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34117-13FD-3541-A5F2-DB1FE9F1DC51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0963D-A788-6141-8FAC-1DCE07CF7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08A10-F906-1A4C-B76E-40B21E335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E827-7232-6C4D-A5D5-8B8FF5D7F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9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587955/contributions/3012583/attachments/1685421/2709996/CHEP-2018-Beyond-X.509-AC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84F2-143B-0A4D-ACE3-D2943E85B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IRIS Identity Proxy </a:t>
            </a:r>
            <a:br>
              <a:rPr lang="en-GB" dirty="0"/>
            </a:br>
            <a:r>
              <a:rPr lang="en-GB" dirty="0"/>
              <a:t>Digital Asset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0DF0-83EC-AD4C-87F6-5CA256A28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Collier</a:t>
            </a:r>
          </a:p>
          <a:p>
            <a:r>
              <a:rPr lang="en-GB" dirty="0"/>
              <a:t>STFC Scientific Computing Department</a:t>
            </a:r>
          </a:p>
          <a:p>
            <a:r>
              <a:rPr lang="en-GB" dirty="0"/>
              <a:t>IRIS TWG F2F UCL, 23</a:t>
            </a:r>
            <a:r>
              <a:rPr lang="en-GB" baseline="30000" dirty="0"/>
              <a:t>rd</a:t>
            </a:r>
            <a:r>
              <a:rPr lang="en-GB" dirty="0"/>
              <a:t> January 2019</a:t>
            </a:r>
          </a:p>
        </p:txBody>
      </p:sp>
    </p:spTree>
    <p:extLst>
      <p:ext uri="{BB962C8B-B14F-4D97-AF65-F5344CB8AC3E}">
        <p14:creationId xmlns:p14="http://schemas.microsoft.com/office/powerpoint/2010/main" val="397895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7AE28-1CE3-0C4D-A732-569A57FF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1736-DD71-2946-873A-6F539AA74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Provide a consistent authentication and authorisation infrastructure for accessing IRIS resources</a:t>
            </a:r>
          </a:p>
          <a:p>
            <a:r>
              <a:rPr lang="en-GB" dirty="0"/>
              <a:t>Standards based</a:t>
            </a:r>
          </a:p>
          <a:p>
            <a:pPr lvl="1"/>
            <a:r>
              <a:rPr lang="en-GB" dirty="0"/>
              <a:t>Drawing on AARC project blueprints</a:t>
            </a:r>
          </a:p>
          <a:p>
            <a:pPr lvl="1"/>
            <a:r>
              <a:rPr lang="en-GB" dirty="0"/>
              <a:t>Technologies in use across industry (OATH, etc.)</a:t>
            </a:r>
          </a:p>
          <a:p>
            <a:r>
              <a:rPr lang="en-GB" dirty="0"/>
              <a:t>Avoiding perceived problems with user exposure to X509</a:t>
            </a:r>
          </a:p>
          <a:p>
            <a:r>
              <a:rPr lang="en-GB" dirty="0"/>
              <a:t>By providing consistent access across IRIS clouds, grid, HPC &amp; storage we:</a:t>
            </a:r>
          </a:p>
          <a:p>
            <a:pPr lvl="1"/>
            <a:r>
              <a:rPr lang="en-GB" dirty="0"/>
              <a:t>improve user experience</a:t>
            </a:r>
          </a:p>
          <a:p>
            <a:pPr lvl="1"/>
            <a:r>
              <a:rPr lang="en-GB" dirty="0"/>
              <a:t>facilitate potential workflows moving from one resource to another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253907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F5B72-4111-F248-AC13-28AC4CE3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on best experience across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830A2-2C30-2D4D-87AC-6D3F5CA8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Industry standard token based AAI components</a:t>
            </a:r>
          </a:p>
          <a:p>
            <a:r>
              <a:rPr lang="en-GB" dirty="0"/>
              <a:t>AARC blueprints</a:t>
            </a:r>
          </a:p>
          <a:p>
            <a:r>
              <a:rPr lang="en-GB" dirty="0"/>
              <a:t>Good discussion of current evolution in WLCG here:</a:t>
            </a:r>
          </a:p>
          <a:p>
            <a:endParaRPr lang="en-GB" dirty="0"/>
          </a:p>
          <a:p>
            <a:pPr lvl="1"/>
            <a:r>
              <a:rPr lang="en-GB" dirty="0">
                <a:hlinkClick r:id="rId2"/>
              </a:rPr>
              <a:t>https://indico.cern.ch/event/587955/contributions/3012583/attachments/1685421/2709996/CHEP-2018-Beyond-X.509-AC.pdf</a:t>
            </a:r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64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011F-15BD-CC4C-B993-FE502A6C4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414" y="365125"/>
            <a:ext cx="7745334" cy="1325563"/>
          </a:xfrm>
        </p:spPr>
        <p:txBody>
          <a:bodyPr/>
          <a:lstStyle/>
          <a:p>
            <a:r>
              <a:rPr lang="en-GB" dirty="0"/>
              <a:t>INDIGO IAM - A central VO- scoped service that </a:t>
            </a:r>
            <a:endParaRPr lang="en-GB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DCB27-6052-944B-88EE-C2503555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83" y="2141537"/>
            <a:ext cx="5241559" cy="435133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supports </a:t>
            </a:r>
            <a:r>
              <a:rPr lang="en-GB" b="1" dirty="0"/>
              <a:t>multiple authentication mechanisms </a:t>
            </a:r>
            <a:endParaRPr lang="en-GB" dirty="0"/>
          </a:p>
          <a:p>
            <a:r>
              <a:rPr lang="en-GB" dirty="0"/>
              <a:t>provides users with a </a:t>
            </a:r>
            <a:r>
              <a:rPr lang="en-GB" b="1" dirty="0"/>
              <a:t>persistent, VO-scoped </a:t>
            </a:r>
            <a:r>
              <a:rPr lang="en-GB" dirty="0"/>
              <a:t>identifier </a:t>
            </a:r>
          </a:p>
          <a:p>
            <a:r>
              <a:rPr lang="en-GB" dirty="0"/>
              <a:t>exposes </a:t>
            </a:r>
            <a:r>
              <a:rPr lang="en-GB" b="1" dirty="0"/>
              <a:t>identity information</a:t>
            </a:r>
            <a:r>
              <a:rPr lang="en-GB" dirty="0"/>
              <a:t>, </a:t>
            </a:r>
            <a:r>
              <a:rPr lang="en-GB" b="1" dirty="0"/>
              <a:t>attributes </a:t>
            </a:r>
            <a:r>
              <a:rPr lang="en-GB" dirty="0"/>
              <a:t>and </a:t>
            </a:r>
            <a:r>
              <a:rPr lang="en-GB" b="1" dirty="0"/>
              <a:t>capabilities </a:t>
            </a:r>
            <a:r>
              <a:rPr lang="en-GB" dirty="0"/>
              <a:t>to services via </a:t>
            </a:r>
            <a:r>
              <a:rPr lang="en-GB" b="1" dirty="0"/>
              <a:t>JWT </a:t>
            </a:r>
            <a:r>
              <a:rPr lang="en-GB" dirty="0"/>
              <a:t>tokens and standard </a:t>
            </a:r>
            <a:r>
              <a:rPr lang="en-GB" b="1" dirty="0"/>
              <a:t>OAuth &amp; OpenID Connect </a:t>
            </a:r>
            <a:r>
              <a:rPr lang="en-GB" dirty="0"/>
              <a:t>protocols </a:t>
            </a:r>
          </a:p>
          <a:p>
            <a:r>
              <a:rPr lang="en-GB" dirty="0"/>
              <a:t>can integrate existing </a:t>
            </a:r>
            <a:r>
              <a:rPr lang="en-GB" b="1" dirty="0"/>
              <a:t>VOMS</a:t>
            </a:r>
            <a:r>
              <a:rPr lang="en-GB" dirty="0"/>
              <a:t>-aware services </a:t>
            </a:r>
          </a:p>
          <a:p>
            <a:r>
              <a:rPr lang="en-GB" dirty="0"/>
              <a:t>supports </a:t>
            </a:r>
            <a:r>
              <a:rPr lang="en-GB" b="1" dirty="0"/>
              <a:t>Web </a:t>
            </a:r>
            <a:r>
              <a:rPr lang="en-GB" dirty="0"/>
              <a:t>and </a:t>
            </a:r>
            <a:r>
              <a:rPr lang="en-GB" b="1" dirty="0"/>
              <a:t>non-Web access</a:t>
            </a:r>
            <a:r>
              <a:rPr lang="en-GB" dirty="0"/>
              <a:t>, </a:t>
            </a:r>
            <a:r>
              <a:rPr lang="en-GB" b="1" dirty="0"/>
              <a:t>delegation </a:t>
            </a:r>
            <a:r>
              <a:rPr lang="en-GB" dirty="0"/>
              <a:t>and </a:t>
            </a:r>
            <a:r>
              <a:rPr lang="en-GB" b="1" dirty="0"/>
              <a:t>token renewal </a:t>
            </a:r>
            <a:endParaRPr lang="en-GB" dirty="0">
              <a:effectLst/>
            </a:endParaRPr>
          </a:p>
        </p:txBody>
      </p:sp>
      <p:pic>
        <p:nvPicPr>
          <p:cNvPr id="1025" name="Picture 1" descr="page6image66071520">
            <a:extLst>
              <a:ext uri="{FF2B5EF4-FFF2-40B4-BE49-F238E27FC236}">
                <a16:creationId xmlns:a16="http://schemas.microsoft.com/office/drawing/2014/main" id="{7EE679CE-2621-6746-9AEB-B57DC30D5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973" y="884420"/>
            <a:ext cx="5429614" cy="536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78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1C81-F39D-0E49-B328-A46A4A54A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IRIS proxy service using INDIGO IAM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5913A-48F5-5140-922D-843E25E3D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12PM effort</a:t>
            </a:r>
          </a:p>
          <a:p>
            <a:r>
              <a:rPr lang="en-GB" dirty="0"/>
              <a:t>Work begun on 1</a:t>
            </a:r>
            <a:r>
              <a:rPr lang="en-GB" baseline="30000" dirty="0"/>
              <a:t>st</a:t>
            </a:r>
            <a:r>
              <a:rPr lang="en-GB" dirty="0"/>
              <a:t> January</a:t>
            </a:r>
          </a:p>
          <a:p>
            <a:r>
              <a:rPr lang="en-GB" dirty="0"/>
              <a:t>Building on test deployments of INDIGO IAM at RAL</a:t>
            </a:r>
          </a:p>
          <a:p>
            <a:r>
              <a:rPr lang="en-GB" dirty="0"/>
              <a:t>First phase</a:t>
            </a:r>
          </a:p>
          <a:p>
            <a:pPr lvl="1"/>
            <a:r>
              <a:rPr lang="en-GB" dirty="0"/>
              <a:t>Deploying INDIGO IAM 1.0</a:t>
            </a:r>
          </a:p>
          <a:p>
            <a:pPr lvl="1"/>
            <a:r>
              <a:rPr lang="en-GB" dirty="0"/>
              <a:t>By 31</a:t>
            </a:r>
            <a:r>
              <a:rPr lang="en-GB" baseline="30000" dirty="0"/>
              <a:t>st</a:t>
            </a:r>
            <a:r>
              <a:rPr lang="en-GB" dirty="0"/>
              <a:t> March will provide </a:t>
            </a:r>
            <a:r>
              <a:rPr lang="en-GB" dirty="0" err="1"/>
              <a:t>edugain</a:t>
            </a:r>
            <a:r>
              <a:rPr lang="en-GB" dirty="0"/>
              <a:t> access for external users of SCD Cloud, potentially also to Tier 1 batch farm and ECHO datastore</a:t>
            </a:r>
          </a:p>
          <a:p>
            <a:pPr lvl="1"/>
            <a:r>
              <a:rPr lang="en-GB" dirty="0"/>
              <a:t>Group management by SCD staff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647D-C768-9E41-8696-3F5A7A96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IRIS Proxy phase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C78A5-4AE9-B043-A036-F12E77D2D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Extend to support access to other IRIS resources</a:t>
            </a:r>
          </a:p>
          <a:p>
            <a:pPr lvl="1"/>
            <a:r>
              <a:rPr lang="en-GB" dirty="0"/>
              <a:t>Cloud and grid will be straightforward</a:t>
            </a:r>
          </a:p>
          <a:p>
            <a:pPr lvl="1"/>
            <a:r>
              <a:rPr lang="en-GB" dirty="0"/>
              <a:t>HPC may require modest development</a:t>
            </a:r>
          </a:p>
          <a:p>
            <a:r>
              <a:rPr lang="en-GB" dirty="0"/>
              <a:t>Integrate INDIGO IAM 2.0</a:t>
            </a:r>
          </a:p>
          <a:p>
            <a:pPr lvl="1"/>
            <a:r>
              <a:rPr lang="en-GB" dirty="0"/>
              <a:t>Built around </a:t>
            </a:r>
            <a:r>
              <a:rPr lang="en-GB" dirty="0" err="1"/>
              <a:t>keycloak</a:t>
            </a:r>
            <a:endParaRPr lang="en-GB" dirty="0"/>
          </a:p>
          <a:p>
            <a:pPr lvl="1"/>
            <a:r>
              <a:rPr lang="en-GB" dirty="0"/>
              <a:t>Multi-tenancy</a:t>
            </a:r>
          </a:p>
          <a:p>
            <a:pPr lvl="2"/>
            <a:r>
              <a:rPr lang="en-GB" dirty="0"/>
              <a:t>Group management can be delegated to communities where appropriate</a:t>
            </a:r>
          </a:p>
          <a:p>
            <a:r>
              <a:rPr lang="en-GB" dirty="0"/>
              <a:t>Possible:</a:t>
            </a:r>
          </a:p>
          <a:p>
            <a:pPr lvl="1"/>
            <a:r>
              <a:rPr lang="en-GB" dirty="0"/>
              <a:t>Assent integration</a:t>
            </a:r>
          </a:p>
          <a:p>
            <a:pPr lvl="1"/>
            <a:r>
              <a:rPr lang="en-GB" dirty="0"/>
              <a:t>Make use of Pathfinder outcomes</a:t>
            </a:r>
          </a:p>
          <a:p>
            <a:r>
              <a:rPr lang="en-GB" dirty="0"/>
              <a:t>Other TBD based on AAI WG guidance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909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313</Words>
  <Application>Microsoft Macintosh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IRIS Identity Proxy  Digital Asset activity</vt:lpstr>
      <vt:lpstr>Purpose</vt:lpstr>
      <vt:lpstr>Drawing on best experience across community</vt:lpstr>
      <vt:lpstr>INDIGO IAM - A central VO- scoped service that </vt:lpstr>
      <vt:lpstr>Building IRIS proxy service using INDIGO IAM</vt:lpstr>
      <vt:lpstr>IRIS Proxy phase two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Identity Proxy  Digital Asset activity</dc:title>
  <dc:creator>Ian Collier</dc:creator>
  <cp:lastModifiedBy>Ian Collier</cp:lastModifiedBy>
  <cp:revision>6</cp:revision>
  <dcterms:created xsi:type="dcterms:W3CDTF">2019-01-23T08:21:13Z</dcterms:created>
  <dcterms:modified xsi:type="dcterms:W3CDTF">2019-01-23T10:25:48Z</dcterms:modified>
</cp:coreProperties>
</file>