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84" r:id="rId6"/>
  </p:sldMasterIdLst>
  <p:notesMasterIdLst>
    <p:notesMasterId r:id="rId15"/>
  </p:notesMasterIdLst>
  <p:sldIdLst>
    <p:sldId id="405" r:id="rId7"/>
    <p:sldId id="406" r:id="rId8"/>
    <p:sldId id="411" r:id="rId9"/>
    <p:sldId id="412" r:id="rId10"/>
    <p:sldId id="413" r:id="rId11"/>
    <p:sldId id="407" r:id="rId12"/>
    <p:sldId id="414" r:id="rId13"/>
    <p:sldId id="416" r:id="rId14"/>
  </p:sldIdLst>
  <p:sldSz cx="9144000" cy="5143500" type="screen16x9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006600"/>
    <a:srgbClr val="E1E1FF"/>
    <a:srgbClr val="D0E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6609" autoAdjust="0"/>
  </p:normalViewPr>
  <p:slideViewPr>
    <p:cSldViewPr>
      <p:cViewPr varScale="1">
        <p:scale>
          <a:sx n="93" d="100"/>
          <a:sy n="93" d="100"/>
        </p:scale>
        <p:origin x="53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84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137C2BD0-2F09-4711-9094-33CE62ECFD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97819"/>
            <a:ext cx="9144000" cy="1102519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EF186-F7D3-46A5-AA14-20553C58C1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42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4093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3813582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638564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0091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053956"/>
            <a:ext cx="5486400" cy="425054"/>
          </a:xfrm>
        </p:spPr>
        <p:txBody>
          <a:bodyPr anchor="b"/>
          <a:lstStyle>
            <a:lvl1pPr algn="l"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2594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479010"/>
            <a:ext cx="5486400" cy="603647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273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14500"/>
            <a:ext cx="9144000" cy="85725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74D50-5CA9-4083-9600-3C5E7DBFEB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7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E842-53E9-47B4-A6F3-95B054766F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41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1480"/>
            <a:ext cx="9144000" cy="1102519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7549"/>
            <a:ext cx="6400800" cy="131445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7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68004"/>
            <a:ext cx="7772400" cy="2850366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0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089536"/>
            <a:ext cx="7848872" cy="1021556"/>
          </a:xfrm>
        </p:spPr>
        <p:txBody>
          <a:bodyPr anchor="t"/>
          <a:lstStyle>
            <a:lvl1pPr algn="l">
              <a:defRPr sz="4400" b="1" cap="none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964396"/>
            <a:ext cx="7772400" cy="1125140"/>
          </a:xfrm>
        </p:spPr>
        <p:txBody>
          <a:bodyPr anchor="b"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323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68004"/>
            <a:ext cx="3810000" cy="338615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8004"/>
            <a:ext cx="3810000" cy="285036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08489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9144000" cy="85725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13588"/>
            <a:ext cx="4040188" cy="47982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2299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4041775" cy="2387213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8468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859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5132388"/>
            <a:ext cx="19046826" cy="1069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71450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946400"/>
            <a:ext cx="77724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7A8720-246A-4240-A072-DCD885FB4E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6" r:id="rId1"/>
    <p:sldLayoutId id="2147484617" r:id="rId2"/>
    <p:sldLayoutId id="2147484618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3767138"/>
            <a:ext cx="2376011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49238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68400"/>
            <a:ext cx="7772400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BE7919DC-6B87-4B7B-9316-A3EA57CC67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9" r:id="rId1"/>
    <p:sldLayoutId id="2147484620" r:id="rId2"/>
    <p:sldLayoutId id="2147484621" r:id="rId3"/>
    <p:sldLayoutId id="2147484622" r:id="rId4"/>
    <p:sldLayoutId id="2147484623" r:id="rId5"/>
    <p:sldLayoutId id="2147484624" r:id="rId6"/>
    <p:sldLayoutId id="2147484625" r:id="rId7"/>
    <p:sldLayoutId id="2147484626" r:id="rId8"/>
    <p:sldLayoutId id="2147484627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0" y="1598613"/>
            <a:ext cx="9144000" cy="1101725"/>
          </a:xfrm>
        </p:spPr>
        <p:txBody>
          <a:bodyPr/>
          <a:lstStyle/>
          <a:p>
            <a:pPr eaLnBrk="1" hangingPunct="1"/>
            <a:r>
              <a:rPr lang="en-GB" altLang="en-US" noProof="0" dirty="0" smtClean="0">
                <a:solidFill>
                  <a:srgbClr val="3C8C93"/>
                </a:solidFill>
                <a:latin typeface="Calibri" pitchFamily="34" charset="0"/>
              </a:rPr>
              <a:t>IRIS Digital Assets: Service Management Platform</a:t>
            </a:r>
            <a:endParaRPr lang="en-GB" altLang="en-US" noProof="0" dirty="0" smtClean="0">
              <a:solidFill>
                <a:srgbClr val="3C8C93"/>
              </a:solidFill>
              <a:latin typeface="Calibri" pitchFamily="34" charset="0"/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noProof="0" dirty="0" smtClean="0">
                <a:latin typeface="Calibri" pitchFamily="34" charset="0"/>
              </a:rPr>
              <a:t>Adrian Coveney (UKRI STFC)</a:t>
            </a:r>
          </a:p>
          <a:p>
            <a:pPr eaLnBrk="1" hangingPunct="1"/>
            <a:r>
              <a:rPr lang="en-GB" altLang="en-US" noProof="0" dirty="0" smtClean="0">
                <a:latin typeface="Calibri" pitchFamily="34" charset="0"/>
              </a:rPr>
              <a:t>2019-01-23</a:t>
            </a:r>
          </a:p>
          <a:p>
            <a:pPr eaLnBrk="1" hangingPunct="1"/>
            <a:r>
              <a:rPr lang="en-GB" altLang="en-US" noProof="0" dirty="0" smtClean="0">
                <a:latin typeface="Calibri" pitchFamily="34" charset="0"/>
              </a:rPr>
              <a:t>IRIS TWG Meeting, UCL</a:t>
            </a:r>
            <a:endParaRPr lang="en-GB" altLang="en-US" noProof="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noProof="0" dirty="0" smtClean="0">
                <a:solidFill>
                  <a:srgbClr val="3C8C93"/>
                </a:solidFill>
              </a:rPr>
              <a:t>Outline</a:t>
            </a:r>
            <a:endParaRPr lang="en-GB" altLang="en-US" noProof="0" dirty="0" smtClean="0">
              <a:solidFill>
                <a:srgbClr val="3C8C93"/>
              </a:solidFill>
            </a:endParaRPr>
          </a:p>
        </p:txBody>
      </p:sp>
      <p:sp>
        <p:nvSpPr>
          <p:cNvPr id="13315" name="Content Placeholder 12"/>
          <p:cNvSpPr>
            <a:spLocks noGrp="1"/>
          </p:cNvSpPr>
          <p:nvPr>
            <p:ph idx="1"/>
          </p:nvPr>
        </p:nvSpPr>
        <p:spPr>
          <a:xfrm>
            <a:off x="685800" y="1168400"/>
            <a:ext cx="7772400" cy="28495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altLang="en-US" noProof="0" dirty="0" smtClean="0"/>
              <a:t>Overview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en-US" noProof="0" dirty="0" smtClean="0"/>
              <a:t>Relevance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en-US" noProof="0" dirty="0" smtClean="0"/>
              <a:t>Work so far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en-US" noProof="0" dirty="0" smtClean="0"/>
              <a:t>Remaining work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en-US" noProof="0" dirty="0" smtClean="0"/>
              <a:t>Future and linked activities</a:t>
            </a:r>
          </a:p>
          <a:p>
            <a:pPr marL="457200" indent="-457200">
              <a:buFont typeface="+mj-lt"/>
              <a:buAutoNum type="arabicPeriod"/>
            </a:pPr>
            <a:endParaRPr lang="en-GB" altLang="en-US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noProof="0" dirty="0" smtClean="0">
                <a:solidFill>
                  <a:srgbClr val="3C8C93"/>
                </a:solidFill>
              </a:rPr>
              <a:t>Overview</a:t>
            </a:r>
            <a:endParaRPr lang="en-GB" altLang="en-US" noProof="0" dirty="0" smtClean="0">
              <a:solidFill>
                <a:srgbClr val="3C8C93"/>
              </a:solidFill>
            </a:endParaRPr>
          </a:p>
        </p:txBody>
      </p:sp>
      <p:sp>
        <p:nvSpPr>
          <p:cNvPr id="13315" name="Content Placeholder 12"/>
          <p:cNvSpPr>
            <a:spLocks noGrp="1"/>
          </p:cNvSpPr>
          <p:nvPr>
            <p:ph idx="1"/>
          </p:nvPr>
        </p:nvSpPr>
        <p:spPr>
          <a:xfrm>
            <a:off x="685800" y="1168400"/>
            <a:ext cx="7772400" cy="2849563"/>
          </a:xfrm>
        </p:spPr>
        <p:txBody>
          <a:bodyPr/>
          <a:lstStyle/>
          <a:p>
            <a:r>
              <a:rPr lang="en-GB" altLang="en-US" noProof="0" dirty="0" smtClean="0"/>
              <a:t>An </a:t>
            </a:r>
            <a:r>
              <a:rPr lang="en-GB" altLang="en-US" noProof="0" dirty="0"/>
              <a:t>open source modular distributed </a:t>
            </a:r>
            <a:r>
              <a:rPr lang="en-GB" altLang="en-US" noProof="0" dirty="0" smtClean="0"/>
              <a:t>e-infrastructure </a:t>
            </a:r>
            <a:r>
              <a:rPr lang="en-GB" altLang="en-US" noProof="0" dirty="0"/>
              <a:t>s</a:t>
            </a:r>
            <a:r>
              <a:rPr lang="en-GB" altLang="en-US" noProof="0" dirty="0" smtClean="0"/>
              <a:t>ervice </a:t>
            </a:r>
            <a:r>
              <a:rPr lang="en-GB" altLang="en-US" noProof="0" dirty="0"/>
              <a:t>management platform</a:t>
            </a:r>
          </a:p>
          <a:p>
            <a:r>
              <a:rPr lang="en-GB" altLang="en-US" noProof="0" dirty="0" smtClean="0"/>
              <a:t>Accounting</a:t>
            </a:r>
            <a:r>
              <a:rPr lang="en-GB" altLang="en-US" noProof="0" dirty="0"/>
              <a:t>, visualisation dashboards, automated </a:t>
            </a:r>
            <a:r>
              <a:rPr lang="en-GB" altLang="en-US" noProof="0" dirty="0" smtClean="0"/>
              <a:t>reporting</a:t>
            </a:r>
          </a:p>
          <a:p>
            <a:pPr lvl="1"/>
            <a:r>
              <a:rPr lang="en-GB" altLang="en-US" noProof="0" dirty="0" smtClean="0"/>
              <a:t>High </a:t>
            </a:r>
            <a:r>
              <a:rPr lang="en-GB" altLang="en-US" noProof="0" dirty="0"/>
              <a:t>level </a:t>
            </a:r>
            <a:r>
              <a:rPr lang="en-GB" altLang="en-US" noProof="0" dirty="0" smtClean="0"/>
              <a:t>graphical </a:t>
            </a:r>
            <a:r>
              <a:rPr lang="en-GB" altLang="en-US" noProof="0" dirty="0"/>
              <a:t>overviews of relevant service information, allow </a:t>
            </a:r>
            <a:r>
              <a:rPr lang="en-GB" altLang="en-US" noProof="0" dirty="0" smtClean="0"/>
              <a:t>drill </a:t>
            </a:r>
            <a:r>
              <a:rPr lang="en-GB" altLang="en-US" noProof="0" dirty="0"/>
              <a:t>down and usage queries</a:t>
            </a:r>
            <a:r>
              <a:rPr lang="en-GB" altLang="en-US" noProof="0" dirty="0" smtClean="0"/>
              <a:t>.</a:t>
            </a:r>
          </a:p>
          <a:p>
            <a:pPr lvl="1"/>
            <a:r>
              <a:rPr lang="en-GB" altLang="en-US" noProof="0" dirty="0" smtClean="0"/>
              <a:t>To include </a:t>
            </a:r>
            <a:r>
              <a:rPr lang="en-GB" altLang="en-US" noProof="0" dirty="0"/>
              <a:t>traditional HPC resources, GridPP IRIS workloads and OpenStack cloud resources.</a:t>
            </a:r>
            <a:endParaRPr lang="en-GB" alt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5787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noProof="0" dirty="0" smtClean="0">
                <a:solidFill>
                  <a:srgbClr val="3C8C93"/>
                </a:solidFill>
              </a:rPr>
              <a:t>Relevance</a:t>
            </a:r>
            <a:endParaRPr lang="en-GB" altLang="en-US" noProof="0" dirty="0" smtClean="0">
              <a:solidFill>
                <a:srgbClr val="3C8C93"/>
              </a:solidFill>
            </a:endParaRPr>
          </a:p>
        </p:txBody>
      </p:sp>
      <p:sp>
        <p:nvSpPr>
          <p:cNvPr id="13315" name="Content Placeholder 12"/>
          <p:cNvSpPr>
            <a:spLocks noGrp="1"/>
          </p:cNvSpPr>
          <p:nvPr>
            <p:ph idx="1"/>
          </p:nvPr>
        </p:nvSpPr>
        <p:spPr>
          <a:xfrm>
            <a:off x="685800" y="1168400"/>
            <a:ext cx="7772400" cy="2849563"/>
          </a:xfrm>
        </p:spPr>
        <p:txBody>
          <a:bodyPr/>
          <a:lstStyle/>
          <a:p>
            <a:r>
              <a:rPr lang="en-GB" altLang="en-US" noProof="0" dirty="0" smtClean="0"/>
              <a:t>A distributed UK National e-infrastructure needs a method to track the usage of the resources it provides in order to quantify and optimise the return on this large investment.</a:t>
            </a:r>
          </a:p>
          <a:p>
            <a:r>
              <a:rPr lang="en-GB" altLang="en-US" noProof="0" dirty="0" smtClean="0"/>
              <a:t>This project will create new open source, modular API driven digital assets, built on components and architectures from current software projects such as APEL and </a:t>
            </a:r>
            <a:r>
              <a:rPr lang="en-GB" altLang="en-US" noProof="0" dirty="0" err="1" smtClean="0"/>
              <a:t>XDMoD</a:t>
            </a:r>
            <a:r>
              <a:rPr lang="en-GB" altLang="en-US" noProof="0" dirty="0" smtClean="0"/>
              <a:t>.</a:t>
            </a:r>
            <a:endParaRPr lang="en-GB" alt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5787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noProof="0" dirty="0" smtClean="0">
                <a:solidFill>
                  <a:srgbClr val="3C8C93"/>
                </a:solidFill>
              </a:rPr>
              <a:t>Work so far</a:t>
            </a:r>
            <a:endParaRPr lang="en-GB" altLang="en-US" noProof="0" dirty="0" smtClean="0">
              <a:solidFill>
                <a:srgbClr val="3C8C93"/>
              </a:solidFill>
            </a:endParaRPr>
          </a:p>
        </p:txBody>
      </p:sp>
      <p:sp>
        <p:nvSpPr>
          <p:cNvPr id="13315" name="Content Placeholder 12"/>
          <p:cNvSpPr>
            <a:spLocks noGrp="1"/>
          </p:cNvSpPr>
          <p:nvPr>
            <p:ph idx="1"/>
          </p:nvPr>
        </p:nvSpPr>
        <p:spPr>
          <a:xfrm>
            <a:off x="685800" y="1168400"/>
            <a:ext cx="7772400" cy="2849563"/>
          </a:xfrm>
        </p:spPr>
        <p:txBody>
          <a:bodyPr/>
          <a:lstStyle/>
          <a:p>
            <a:r>
              <a:rPr lang="en-GB" altLang="en-US" noProof="0" dirty="0" smtClean="0"/>
              <a:t>Cambridge</a:t>
            </a:r>
          </a:p>
          <a:p>
            <a:pPr lvl="1"/>
            <a:r>
              <a:rPr lang="en-GB" altLang="en-US" noProof="0" dirty="0" smtClean="0"/>
              <a:t>Implemented </a:t>
            </a:r>
            <a:r>
              <a:rPr lang="en-GB" altLang="en-US" noProof="0" dirty="0" err="1" smtClean="0"/>
              <a:t>XDMoD</a:t>
            </a:r>
            <a:r>
              <a:rPr lang="en-GB" altLang="en-US" noProof="0" dirty="0" smtClean="0"/>
              <a:t> collecting current data across all bare-metal resources and imported historical data</a:t>
            </a:r>
          </a:p>
          <a:p>
            <a:pPr lvl="1"/>
            <a:r>
              <a:rPr lang="en-GB" altLang="en-US" noProof="0" dirty="0" smtClean="0"/>
              <a:t>Investigating building Grafana on top of </a:t>
            </a:r>
            <a:r>
              <a:rPr lang="en-GB" altLang="en-US" noProof="0" dirty="0" err="1" smtClean="0"/>
              <a:t>Monasca</a:t>
            </a:r>
            <a:endParaRPr lang="en-GB" altLang="en-US" noProof="0" dirty="0" smtClean="0"/>
          </a:p>
          <a:p>
            <a:r>
              <a:rPr lang="en-GB" altLang="en-US" noProof="0" dirty="0" smtClean="0"/>
              <a:t>RAL</a:t>
            </a:r>
          </a:p>
          <a:p>
            <a:pPr lvl="1"/>
            <a:r>
              <a:rPr lang="en-GB" altLang="en-US" noProof="0" dirty="0" smtClean="0"/>
              <a:t>Investigating using Grafana on top of existing MySQL accounting repository</a:t>
            </a:r>
            <a:endParaRPr lang="en-GB" alt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5787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noProof="0" dirty="0" smtClean="0">
                <a:solidFill>
                  <a:srgbClr val="3C8C93"/>
                </a:solidFill>
              </a:rPr>
              <a:t>Remaining work</a:t>
            </a:r>
            <a:endParaRPr lang="en-GB" altLang="en-US" noProof="0" dirty="0" smtClean="0">
              <a:solidFill>
                <a:srgbClr val="3C8C93"/>
              </a:solidFill>
            </a:endParaRP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>
          <a:xfrm>
            <a:off x="685800" y="1168400"/>
            <a:ext cx="7772400" cy="2849563"/>
          </a:xfrm>
        </p:spPr>
        <p:txBody>
          <a:bodyPr/>
          <a:lstStyle/>
          <a:p>
            <a:r>
              <a:rPr lang="en-GB" altLang="en-US" noProof="0" dirty="0" smtClean="0"/>
              <a:t>Collect some data on IRIS usage of OpenStack and batch resources into a dedicated UK APEL instance.</a:t>
            </a:r>
          </a:p>
          <a:p>
            <a:r>
              <a:rPr lang="en-GB" altLang="en-US" noProof="0" dirty="0" smtClean="0"/>
              <a:t>Visualise </a:t>
            </a:r>
            <a:r>
              <a:rPr lang="en-GB" altLang="en-US" noProof="0" dirty="0" smtClean="0"/>
              <a:t>this data alongside the data from Cambridge for feedback to inform the next development cycle</a:t>
            </a:r>
            <a:r>
              <a:rPr lang="en-GB" altLang="en-US" noProof="0" dirty="0" smtClean="0"/>
              <a:t>.</a:t>
            </a:r>
          </a:p>
          <a:p>
            <a:r>
              <a:rPr lang="en-GB" altLang="en-US" dirty="0"/>
              <a:t>Choice of benchmarking – for now </a:t>
            </a:r>
            <a:r>
              <a:rPr lang="en-GB" altLang="en-US" dirty="0" err="1"/>
              <a:t>wallclock</a:t>
            </a:r>
            <a:r>
              <a:rPr lang="en-GB" altLang="en-US" dirty="0"/>
              <a:t> time can be used, but good to be able to normalise</a:t>
            </a:r>
          </a:p>
          <a:p>
            <a:endParaRPr lang="en-GB" altLang="en-US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noProof="0" dirty="0" smtClean="0">
                <a:solidFill>
                  <a:srgbClr val="3C8C93"/>
                </a:solidFill>
              </a:rPr>
              <a:t>Future and linked activities</a:t>
            </a:r>
            <a:endParaRPr lang="en-GB" altLang="en-US" noProof="0" dirty="0" smtClean="0">
              <a:solidFill>
                <a:srgbClr val="3C8C93"/>
              </a:solidFill>
            </a:endParaRPr>
          </a:p>
        </p:txBody>
      </p:sp>
      <p:sp>
        <p:nvSpPr>
          <p:cNvPr id="13315" name="Content Placeholder 12"/>
          <p:cNvSpPr>
            <a:spLocks noGrp="1"/>
          </p:cNvSpPr>
          <p:nvPr>
            <p:ph idx="1"/>
          </p:nvPr>
        </p:nvSpPr>
        <p:spPr>
          <a:xfrm>
            <a:off x="685800" y="1168400"/>
            <a:ext cx="7772400" cy="2849563"/>
          </a:xfrm>
        </p:spPr>
        <p:txBody>
          <a:bodyPr/>
          <a:lstStyle/>
          <a:p>
            <a:r>
              <a:rPr lang="en-GB" altLang="en-US" noProof="0" dirty="0" smtClean="0"/>
              <a:t>Service management functions</a:t>
            </a:r>
          </a:p>
          <a:p>
            <a:pPr lvl="1"/>
            <a:r>
              <a:rPr lang="en-GB" altLang="en-US" noProof="0" dirty="0" smtClean="0"/>
              <a:t>Resource allocation and resource management</a:t>
            </a:r>
          </a:p>
          <a:p>
            <a:pPr lvl="1"/>
            <a:r>
              <a:rPr lang="en-GB" altLang="en-US" noProof="0" dirty="0" smtClean="0"/>
              <a:t>Credential management, password propagation, research community proxy functionality</a:t>
            </a:r>
          </a:p>
          <a:p>
            <a:endParaRPr lang="en-GB" altLang="en-US" noProof="0" dirty="0" smtClean="0"/>
          </a:p>
          <a:p>
            <a:r>
              <a:rPr lang="en-GB" altLang="en-US" noProof="0" dirty="0" smtClean="0"/>
              <a:t>APEL Accounting work for WLCG</a:t>
            </a:r>
            <a:endParaRPr lang="en-GB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5787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552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FC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ABF215B8A3384E874FC40A3B0B2302" ma:contentTypeVersion="4" ma:contentTypeDescription="Create a new document." ma:contentTypeScope="" ma:versionID="098309142ee90672dd325a1bf5abdf8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759411a1d50091fc5acb248322c8e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2BA4417-EAE4-4F10-9DE0-06D03A995C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8EA5A1-49DC-4BF7-9FC5-8EF4622FB9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60A4A3-C5A6-4A0A-937A-5BCFBD0EF23D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11E002E2-AD7F-4111-A522-C86702A5B40F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http://schemas.microsoft.com/sharepoint/v3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STFC_PowerPoint_template</Template>
  <TotalTime>548</TotalTime>
  <Words>256</Words>
  <Application>Microsoft Office PowerPoint</Application>
  <PresentationFormat>On-screen Show (16:9)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Lucida Grande</vt:lpstr>
      <vt:lpstr>ヒラギノ角ゴ Pro W3</vt:lpstr>
      <vt:lpstr>STFC_PowerPoint_template</vt:lpstr>
      <vt:lpstr>1_Blank Presentation</vt:lpstr>
      <vt:lpstr>IRIS Digital Assets: Service Management Platform</vt:lpstr>
      <vt:lpstr>Outline</vt:lpstr>
      <vt:lpstr>Overview</vt:lpstr>
      <vt:lpstr>Relevance</vt:lpstr>
      <vt:lpstr>Work so far</vt:lpstr>
      <vt:lpstr>Remaining work</vt:lpstr>
      <vt:lpstr>Future and linked activities</vt:lpstr>
      <vt:lpstr>PowerPoint Presentation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Coveney, Adrian (STFC,RAL,SC)</cp:lastModifiedBy>
  <cp:revision>39</cp:revision>
  <dcterms:created xsi:type="dcterms:W3CDTF">2012-07-12T11:46:55Z</dcterms:created>
  <dcterms:modified xsi:type="dcterms:W3CDTF">2019-01-23T10:31:41Z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display_urn:schemas-microsoft-com:office:office#Editor">
    <vt:lpwstr>Summers, Karen (STFC,RAL,OBR)</vt:lpwstr>
  </property>
  <property fmtid="{D5CDD505-2E9C-101B-9397-08002B2CF9AE}" pid="4" name="xd_Signature">
    <vt:lpwstr/>
  </property>
  <property fmtid="{D5CDD505-2E9C-101B-9397-08002B2CF9AE}" pid="5" name="display_urn:schemas-microsoft-com:office:office#Author">
    <vt:lpwstr>Summers, Karen (STFC,RAL,OBR)</vt:lpwstr>
  </property>
  <property fmtid="{D5CDD505-2E9C-101B-9397-08002B2CF9AE}" pid="6" name="TemplateUrl">
    <vt:lpwstr/>
  </property>
  <property fmtid="{D5CDD505-2E9C-101B-9397-08002B2CF9AE}" pid="7" name="xd_ProgID">
    <vt:lpwstr/>
  </property>
  <property fmtid="{D5CDD505-2E9C-101B-9397-08002B2CF9AE}" pid="8" name="ContentTypeId">
    <vt:lpwstr>0x010100F731947B08D5984288BC8B16A979FF50</vt:lpwstr>
  </property>
</Properties>
</file>