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59" r:id="rId3"/>
    <p:sldId id="258" r:id="rId4"/>
    <p:sldId id="260" r:id="rId5"/>
    <p:sldId id="263" r:id="rId6"/>
    <p:sldId id="264" r:id="rId7"/>
    <p:sldId id="272" r:id="rId8"/>
    <p:sldId id="262" r:id="rId9"/>
    <p:sldId id="266" r:id="rId10"/>
    <p:sldId id="267" r:id="rId11"/>
    <p:sldId id="269" r:id="rId12"/>
    <p:sldId id="270" r:id="rId13"/>
    <p:sldId id="271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3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lier, Ian (STFC,RAL,SC)" userId="09a51033-127c-4fa1-ac6f-31f5c553530f" providerId="ADAL" clId="{5E16CCD8-238D-9C46-8375-C1142A2058DB}"/>
    <pc:docChg chg="modSld">
      <pc:chgData name="Collier, Ian (STFC,RAL,SC)" userId="09a51033-127c-4fa1-ac6f-31f5c553530f" providerId="ADAL" clId="{5E16CCD8-238D-9C46-8375-C1142A2058DB}" dt="2019-04-02T08:07:56.876" v="40" actId="20577"/>
      <pc:docMkLst>
        <pc:docMk/>
      </pc:docMkLst>
      <pc:sldChg chg="modSp">
        <pc:chgData name="Collier, Ian (STFC,RAL,SC)" userId="09a51033-127c-4fa1-ac6f-31f5c553530f" providerId="ADAL" clId="{5E16CCD8-238D-9C46-8375-C1142A2058DB}" dt="2019-04-02T08:07:56.876" v="40" actId="20577"/>
        <pc:sldMkLst>
          <pc:docMk/>
          <pc:sldMk cId="2711288858" sldId="261"/>
        </pc:sldMkLst>
        <pc:spChg chg="mod">
          <ac:chgData name="Collier, Ian (STFC,RAL,SC)" userId="09a51033-127c-4fa1-ac6f-31f5c553530f" providerId="ADAL" clId="{5E16CCD8-238D-9C46-8375-C1142A2058DB}" dt="2019-04-02T08:07:56.876" v="40" actId="20577"/>
          <ac:spMkLst>
            <pc:docMk/>
            <pc:sldMk cId="2711288858" sldId="261"/>
            <ac:spMk id="3" creationId="{96280DF0-83EC-AD4C-87F6-5CA256A28002}"/>
          </ac:spMkLst>
        </pc:spChg>
      </pc:sldChg>
    </pc:docChg>
  </pc:docChgLst>
  <pc:docChgLst>
    <pc:chgData name="Jensen, Jens (STFC,RAL,SC)" userId="S::jens.jensen@stfc.ac.uk::47e2c20c-488e-4271-b299-997028f88ce9" providerId="AD" clId="Web-{3786CAC4-D544-C470-537F-93FB7B7F34C7}"/>
    <pc:docChg chg="modSld">
      <pc:chgData name="Jensen, Jens (STFC,RAL,SC)" userId="S::jens.jensen@stfc.ac.uk::47e2c20c-488e-4271-b299-997028f88ce9" providerId="AD" clId="Web-{3786CAC4-D544-C470-537F-93FB7B7F34C7}" dt="2019-04-03T09:28:51.183" v="17" actId="20577"/>
      <pc:docMkLst>
        <pc:docMk/>
      </pc:docMkLst>
      <pc:sldChg chg="modSp">
        <pc:chgData name="Jensen, Jens (STFC,RAL,SC)" userId="S::jens.jensen@stfc.ac.uk::47e2c20c-488e-4271-b299-997028f88ce9" providerId="AD" clId="Web-{3786CAC4-D544-C470-537F-93FB7B7F34C7}" dt="2019-04-03T09:28:51.183" v="16" actId="20577"/>
        <pc:sldMkLst>
          <pc:docMk/>
          <pc:sldMk cId="3907680863" sldId="265"/>
        </pc:sldMkLst>
        <pc:spChg chg="mod">
          <ac:chgData name="Jensen, Jens (STFC,RAL,SC)" userId="S::jens.jensen@stfc.ac.uk::47e2c20c-488e-4271-b299-997028f88ce9" providerId="AD" clId="Web-{3786CAC4-D544-C470-537F-93FB7B7F34C7}" dt="2019-04-03T09:28:51.183" v="16" actId="20577"/>
          <ac:spMkLst>
            <pc:docMk/>
            <pc:sldMk cId="3907680863" sldId="265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6F688-45FF-8B42-A48E-020B713EB7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730E89-990C-5B49-8083-8AB3654F1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4F1AB-D7A5-E447-8103-D4AE1B4DC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6D183-A1B3-5B40-AD33-677119BD1432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0DD21E-69A8-6D4E-A69A-4C7AFA779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13233-5108-644E-9BE6-8A4E6F2E4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C072-1820-1B40-8A85-F530C8A86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724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D9C24-9C98-2740-96B2-7D683DFF0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D04915-664C-2C42-9AA3-C3364C0F61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4FC6E-E704-FF4E-854E-F89BA219C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6D183-A1B3-5B40-AD33-677119BD1432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C6612E-9593-B34E-A1E9-ACA217CF0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288637-C93B-6246-AEEC-D3715422B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C072-1820-1B40-8A85-F530C8A86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738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6A9C60-9AB8-CF4D-9E8B-34A7BEF77B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036236-E432-2A41-9A85-96BF11B8A6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B0BA0-2A44-7B4F-B97C-00676CF13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6D183-A1B3-5B40-AD33-677119BD1432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5DAD7-6440-BC45-85E6-99826F117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55F068-8584-624D-9763-11D14E1A1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C072-1820-1B40-8A85-F530C8A86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448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F4514-289A-6B4C-A2D1-EC56D7AE1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2C584-A653-5D46-936A-2F74B410D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6DBC9-6FFE-B149-9975-F647F572C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6D183-A1B3-5B40-AD33-677119BD1432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7156E-ADBF-E847-98D1-B4BB1214B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2C90F-7487-FB4A-96EA-2063C319D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C072-1820-1B40-8A85-F530C8A86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789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C8CE0-6AF2-574D-9A3C-C8A476D84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BE93D4-EF3B-1B4A-932B-6D88D844C7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447D0-4D1C-6044-8C77-F92D4B267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6D183-A1B3-5B40-AD33-677119BD1432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52BEF-D2B9-AD4D-905C-174FA7314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002F1-1831-A848-A264-01123267C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C072-1820-1B40-8A85-F530C8A86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8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EDD12-A735-2643-834F-45C712FC7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84B79-F4CB-B74C-A724-4FEA3A1824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B774B3-F137-874C-89CD-0D66464DCD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0689AB-F2BC-004E-B049-090ADDFA0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6D183-A1B3-5B40-AD33-677119BD1432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A9A73C-723B-5644-96D2-E3E9E548F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C2B530-0F2A-3E45-B668-DED48127D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C072-1820-1B40-8A85-F530C8A86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459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9FC6B-6E3F-504E-949F-A54980992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D335F1-107B-C747-84CC-A30E4D8B5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98882-A812-5E49-8F8B-6F16194732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511EF4-7464-D442-866B-D1699ADF17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816BD6-FB55-B64E-8FCC-BAE96171B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9B173B-DFA8-5248-A09A-174883FE4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6D183-A1B3-5B40-AD33-677119BD1432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0BC615-418B-0D44-8A2A-C64047E68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837BF6-81DB-1746-992E-6B5FE1863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C072-1820-1B40-8A85-F530C8A86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105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5376D-B9FA-5A4C-A799-4F940F949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CE8C89-039A-9E45-838F-B326E2AFE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6D183-A1B3-5B40-AD33-677119BD1432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4AA423-6765-FE42-9088-44FA9D50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A51AD9-2D7A-8F48-AED5-3BA5CC14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C072-1820-1B40-8A85-F530C8A86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880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DC191F-090D-A640-BE8A-6A2D0D7BA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6D183-A1B3-5B40-AD33-677119BD1432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C84EFC-ED88-4241-B897-A337BF64C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DC43B1-0796-1C43-A2EB-5B290F768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C072-1820-1B40-8A85-F530C8A86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56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8284A-7694-5C47-815B-C15200DDE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90144-473A-F841-8D7B-0EC6AC024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531F7D-1A6F-5D4E-B8C0-3E9036B943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53217F-0DB0-7A45-9B6E-D72F90291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6D183-A1B3-5B40-AD33-677119BD1432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EAE46C-DBB9-5841-B724-84E628CAA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F091B9-719D-C842-88AD-CD8578EFA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C072-1820-1B40-8A85-F530C8A86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988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C5208-C299-BF40-A7CE-B86718243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28FDE2-3E65-4F40-BA9B-870B8D1507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9B40DD-6824-5248-889F-453ABF8506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6890D-4BBA-2641-A4E8-0C6C4F8B5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6D183-A1B3-5B40-AD33-677119BD1432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ECE05D-B507-9348-BE0F-143E69622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9C4648-9F11-9A40-985A-0E6E7EC9F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C072-1820-1B40-8A85-F530C8A86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86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075A54-BA44-8246-91F2-7189EA4D3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7F8DAC-8098-A54A-99EF-F18504CA4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1E779-1092-3D40-BB21-173703BA53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6D183-A1B3-5B40-AD33-677119BD1432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3DE6D1-A09F-1240-A5F4-2BB687C3BB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1E3EA-6791-D74B-AE39-67EBD98231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8C072-1820-1B40-8A85-F530C8A86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76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684F2-143B-0A4D-ACE3-D2943E85B8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IRIS Identity Proxy </a:t>
            </a:r>
            <a:br>
              <a:rPr lang="en-GB" dirty="0"/>
            </a:br>
            <a:r>
              <a:rPr lang="en-GB" dirty="0"/>
              <a:t>Digital Asset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280DF0-83EC-AD4C-87F6-5CA256A280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Ian Collier</a:t>
            </a:r>
            <a:r>
              <a:rPr lang="en-GB" dirty="0"/>
              <a:t>,</a:t>
            </a:r>
            <a:r>
              <a:rPr lang="en-GB"/>
              <a:t> </a:t>
            </a:r>
            <a:r>
              <a:rPr lang="en-GB" dirty="0"/>
              <a:t>Tom Dack, Jens </a:t>
            </a:r>
            <a:r>
              <a:rPr lang="en-GB"/>
              <a:t>Jensen</a:t>
            </a:r>
            <a:endParaRPr lang="en-GB" dirty="0"/>
          </a:p>
          <a:p>
            <a:r>
              <a:rPr lang="en-GB" dirty="0"/>
              <a:t>STFC Scientific Computing Department</a:t>
            </a:r>
          </a:p>
          <a:p>
            <a:r>
              <a:rPr lang="en-GB" dirty="0"/>
              <a:t>IRIS F2F, April 2019</a:t>
            </a:r>
          </a:p>
        </p:txBody>
      </p:sp>
    </p:spTree>
    <p:extLst>
      <p:ext uri="{BB962C8B-B14F-4D97-AF65-F5344CB8AC3E}">
        <p14:creationId xmlns:p14="http://schemas.microsoft.com/office/powerpoint/2010/main" val="271128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Credential Conversion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X.509 certificates</a:t>
            </a:r>
          </a:p>
          <a:p>
            <a:pPr lvl="1"/>
            <a:r>
              <a:rPr lang="en-GB" dirty="0" err="1"/>
              <a:t>RCauth</a:t>
            </a:r>
            <a:r>
              <a:rPr lang="en-GB" dirty="0"/>
              <a:t> will be available for DOGWOOD level</a:t>
            </a:r>
          </a:p>
          <a:p>
            <a:pPr lvl="1"/>
            <a:r>
              <a:rPr lang="en-GB" dirty="0"/>
              <a:t>Use Pathfinder or </a:t>
            </a:r>
            <a:r>
              <a:rPr lang="en-GB" dirty="0" err="1"/>
              <a:t>CILogon</a:t>
            </a:r>
            <a:r>
              <a:rPr lang="en-GB" dirty="0"/>
              <a:t> for higher levels</a:t>
            </a:r>
          </a:p>
          <a:p>
            <a:pPr lvl="1"/>
            <a:r>
              <a:rPr lang="en-GB" dirty="0"/>
              <a:t>No need for UK e-Science CA for pers. </a:t>
            </a:r>
            <a:r>
              <a:rPr lang="en-GB" dirty="0" smtClean="0"/>
              <a:t>Certs</a:t>
            </a:r>
          </a:p>
          <a:p>
            <a:r>
              <a:rPr lang="en-GB" dirty="0" smtClean="0"/>
              <a:t>OIDC &lt;-&gt; SAML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211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Command Line</a:t>
            </a:r>
          </a:p>
        </p:txBody>
      </p:sp>
      <p:sp>
        <p:nvSpPr>
          <p:cNvPr id="4" name="Oval 3"/>
          <p:cNvSpPr/>
          <p:nvPr/>
        </p:nvSpPr>
        <p:spPr>
          <a:xfrm>
            <a:off x="1524000" y="3276600"/>
            <a:ext cx="2032000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err="1"/>
              <a:t>IdP</a:t>
            </a:r>
            <a:endParaRPr lang="en-GB" sz="5400" dirty="0"/>
          </a:p>
        </p:txBody>
      </p:sp>
      <p:sp>
        <p:nvSpPr>
          <p:cNvPr id="5" name="Oval 4"/>
          <p:cNvSpPr/>
          <p:nvPr/>
        </p:nvSpPr>
        <p:spPr>
          <a:xfrm>
            <a:off x="5080000" y="3276600"/>
            <a:ext cx="2032000" cy="15240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/>
              <a:t>IAM</a:t>
            </a:r>
          </a:p>
        </p:txBody>
      </p:sp>
      <p:sp>
        <p:nvSpPr>
          <p:cNvPr id="6" name="Oval 5"/>
          <p:cNvSpPr/>
          <p:nvPr/>
        </p:nvSpPr>
        <p:spPr>
          <a:xfrm>
            <a:off x="8839200" y="3276600"/>
            <a:ext cx="2032000" cy="15240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err="1"/>
              <a:t>ssh</a:t>
            </a:r>
            <a:endParaRPr lang="en-GB" sz="3600" dirty="0"/>
          </a:p>
        </p:txBody>
      </p:sp>
      <p:sp>
        <p:nvSpPr>
          <p:cNvPr id="7" name="U-Turn Arrow 6"/>
          <p:cNvSpPr/>
          <p:nvPr/>
        </p:nvSpPr>
        <p:spPr>
          <a:xfrm flipV="1">
            <a:off x="2540000" y="4953000"/>
            <a:ext cx="7315200" cy="1066800"/>
          </a:xfrm>
          <a:prstGeom prst="utur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3738728" y="3863454"/>
            <a:ext cx="1320800" cy="4572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080000" y="1295400"/>
            <a:ext cx="2032000" cy="1524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/>
              <a:t>acct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7315200" y="3863454"/>
            <a:ext cx="1320800" cy="4572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2040000">
            <a:off x="7899400" y="3429000"/>
            <a:ext cx="152400" cy="1219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ent Arrow 11"/>
          <p:cNvSpPr/>
          <p:nvPr/>
        </p:nvSpPr>
        <p:spPr>
          <a:xfrm flipH="1">
            <a:off x="7457915" y="1524000"/>
            <a:ext cx="2702085" cy="1524000"/>
          </a:xfrm>
          <a:prstGeom prst="bentArrow">
            <a:avLst>
              <a:gd name="adj1" fmla="val 25000"/>
              <a:gd name="adj2" fmla="val 27686"/>
              <a:gd name="adj3" fmla="val 24105"/>
              <a:gd name="adj4" fmla="val 4285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422400" y="1268104"/>
            <a:ext cx="2032000" cy="15240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err="1"/>
              <a:t>attrs</a:t>
            </a:r>
            <a:endParaRPr lang="en-GB" sz="3600" dirty="0"/>
          </a:p>
        </p:txBody>
      </p:sp>
      <p:sp>
        <p:nvSpPr>
          <p:cNvPr id="14" name="Right Arrow 13"/>
          <p:cNvSpPr/>
          <p:nvPr/>
        </p:nvSpPr>
        <p:spPr>
          <a:xfrm rot="2466075">
            <a:off x="3569303" y="2722445"/>
            <a:ext cx="1198728" cy="6096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37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Command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Assent</a:t>
            </a:r>
          </a:p>
          <a:p>
            <a:pPr lvl="1"/>
            <a:r>
              <a:rPr lang="en-GB" dirty="0"/>
              <a:t>Need to preserve identity/</a:t>
            </a:r>
            <a:r>
              <a:rPr lang="en-GB" dirty="0" err="1"/>
              <a:t>attrs</a:t>
            </a:r>
            <a:r>
              <a:rPr lang="en-GB" dirty="0"/>
              <a:t>/perms</a:t>
            </a:r>
          </a:p>
          <a:p>
            <a:r>
              <a:rPr lang="en-GB" dirty="0"/>
              <a:t>IAM login with browser</a:t>
            </a:r>
          </a:p>
          <a:p>
            <a:pPr lvl="1"/>
            <a:r>
              <a:rPr lang="en-GB" dirty="0"/>
              <a:t>Then download delegated certificate into GSI proxy location</a:t>
            </a:r>
          </a:p>
          <a:p>
            <a:pPr lvl="1"/>
            <a:r>
              <a:rPr lang="en-GB" dirty="0"/>
              <a:t>Or OAuth2 access token (not </a:t>
            </a:r>
            <a:r>
              <a:rPr lang="en-GB" dirty="0" err="1"/>
              <a:t>ssh</a:t>
            </a:r>
            <a:r>
              <a:rPr lang="en-GB" dirty="0"/>
              <a:t> though)</a:t>
            </a:r>
          </a:p>
          <a:p>
            <a:pPr lvl="1"/>
            <a:r>
              <a:rPr lang="en-GB" dirty="0"/>
              <a:t>Upload </a:t>
            </a:r>
            <a:r>
              <a:rPr lang="en-GB" dirty="0" err="1"/>
              <a:t>ssh</a:t>
            </a:r>
            <a:r>
              <a:rPr lang="en-GB" dirty="0"/>
              <a:t> key to account (à </a:t>
            </a:r>
            <a:r>
              <a:rPr lang="en-GB"/>
              <a:t>la IaaS cloud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8864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Risks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All universities have UKAMF </a:t>
            </a:r>
            <a:r>
              <a:rPr lang="en-GB" dirty="0" err="1"/>
              <a:t>IdPs</a:t>
            </a:r>
            <a:endParaRPr lang="en-GB" dirty="0"/>
          </a:p>
          <a:p>
            <a:pPr lvl="1"/>
            <a:r>
              <a:rPr lang="en-GB" dirty="0"/>
              <a:t>Only a dozen publish R&amp;S and/or SIRTFI</a:t>
            </a:r>
          </a:p>
          <a:p>
            <a:pPr lvl="1"/>
            <a:r>
              <a:rPr lang="en-GB" dirty="0"/>
              <a:t>No one(?) provides RAF (yet?)</a:t>
            </a:r>
          </a:p>
          <a:p>
            <a:r>
              <a:rPr lang="en-GB" dirty="0"/>
              <a:t>Not all have Assent </a:t>
            </a:r>
            <a:r>
              <a:rPr lang="en-GB" dirty="0" err="1"/>
              <a:t>IdPs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476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activities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AARC Pilots</a:t>
            </a:r>
          </a:p>
          <a:p>
            <a:r>
              <a:rPr lang="en-GB" dirty="0" smtClean="0"/>
              <a:t>JISC </a:t>
            </a:r>
            <a:r>
              <a:rPr lang="en-GB" dirty="0"/>
              <a:t>Assent</a:t>
            </a:r>
          </a:p>
          <a:p>
            <a:pPr lvl="1"/>
            <a:r>
              <a:rPr lang="en-GB" dirty="0"/>
              <a:t>CLI</a:t>
            </a:r>
          </a:p>
          <a:p>
            <a:r>
              <a:rPr lang="en-US" dirty="0" smtClean="0"/>
              <a:t>OIDCRE </a:t>
            </a:r>
            <a:r>
              <a:rPr lang="en-US" dirty="0"/>
              <a:t>– OIDC for research and education</a:t>
            </a:r>
          </a:p>
          <a:p>
            <a:pPr lvl="1"/>
            <a:r>
              <a:rPr lang="en-US" dirty="0"/>
              <a:t>Improve building federations with OIDC</a:t>
            </a:r>
          </a:p>
          <a:p>
            <a:r>
              <a:rPr lang="en-US" dirty="0">
                <a:cs typeface="Calibri"/>
              </a:rPr>
              <a:t>REFEDS</a:t>
            </a:r>
          </a:p>
          <a:p>
            <a:pPr lvl="1"/>
            <a:r>
              <a:rPr lang="en-US" dirty="0">
                <a:cs typeface="Calibri"/>
              </a:rPr>
              <a:t>REFEDS Assurance Framework</a:t>
            </a:r>
          </a:p>
        </p:txBody>
      </p:sp>
    </p:spTree>
    <p:extLst>
      <p:ext uri="{BB962C8B-B14F-4D97-AF65-F5344CB8AC3E}">
        <p14:creationId xmlns:p14="http://schemas.microsoft.com/office/powerpoint/2010/main" val="390768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7AE28-1CE3-0C4D-A732-569A57FFC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Reminder -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1736-DD71-2946-873A-6F539AA74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Deploy a token based authentication and authorisation proxy providing consistent secure access to IRIS resources</a:t>
            </a:r>
          </a:p>
          <a:p>
            <a:r>
              <a:rPr lang="en-GB" dirty="0"/>
              <a:t>Standards based</a:t>
            </a:r>
          </a:p>
          <a:p>
            <a:pPr lvl="1"/>
            <a:r>
              <a:rPr lang="en-GB" dirty="0"/>
              <a:t>Drawing on AARC project blueprints</a:t>
            </a:r>
          </a:p>
          <a:p>
            <a:pPr lvl="1"/>
            <a:r>
              <a:rPr lang="en-GB" dirty="0"/>
              <a:t>Technologies in use across industry (OATH, etc.)</a:t>
            </a:r>
          </a:p>
          <a:p>
            <a:r>
              <a:rPr lang="en-GB" dirty="0"/>
              <a:t>Avoiding perceived problems with user exposure to X509</a:t>
            </a:r>
          </a:p>
          <a:p>
            <a:r>
              <a:rPr lang="en-GB" dirty="0"/>
              <a:t>By providing consistent access across IRIS clouds, grid, HPC &amp; storage we:</a:t>
            </a:r>
          </a:p>
          <a:p>
            <a:pPr lvl="1"/>
            <a:r>
              <a:rPr lang="en-GB" dirty="0"/>
              <a:t>improve user experience</a:t>
            </a:r>
          </a:p>
          <a:p>
            <a:pPr lvl="1"/>
            <a:r>
              <a:rPr lang="en-GB" dirty="0"/>
              <a:t>facilitate potential workflows moving from one resource to another as appropriate</a:t>
            </a:r>
          </a:p>
        </p:txBody>
      </p:sp>
    </p:spTree>
    <p:extLst>
      <p:ext uri="{BB962C8B-B14F-4D97-AF65-F5344CB8AC3E}">
        <p14:creationId xmlns:p14="http://schemas.microsoft.com/office/powerpoint/2010/main" val="55972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1C81-F39D-0E49-B328-A46A4A54A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Building IRIS proxy service using INDIGO IAM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5913A-48F5-5140-922D-843E25E3D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/>
              <a:t>* Slight delay to schedule due to staff injury *</a:t>
            </a:r>
          </a:p>
          <a:p>
            <a:endParaRPr lang="en-GB" dirty="0"/>
          </a:p>
          <a:p>
            <a:r>
              <a:rPr lang="en-GB" dirty="0"/>
              <a:t>12PM effort</a:t>
            </a:r>
          </a:p>
          <a:p>
            <a:r>
              <a:rPr lang="en-GB" dirty="0"/>
              <a:t>Work begun on 1</a:t>
            </a:r>
            <a:r>
              <a:rPr lang="en-GB" baseline="30000" dirty="0"/>
              <a:t>st</a:t>
            </a:r>
            <a:r>
              <a:rPr lang="en-GB" dirty="0"/>
              <a:t> January</a:t>
            </a:r>
          </a:p>
          <a:p>
            <a:r>
              <a:rPr lang="en-GB" dirty="0"/>
              <a:t>Building on test deployments of INDIGO IAM at RAL</a:t>
            </a:r>
          </a:p>
          <a:p>
            <a:r>
              <a:rPr lang="en-GB" dirty="0"/>
              <a:t>First phase</a:t>
            </a:r>
          </a:p>
          <a:p>
            <a:pPr lvl="1"/>
            <a:r>
              <a:rPr lang="en-GB" dirty="0"/>
              <a:t>Deploying INDIGO IAM 1.0 – in place</a:t>
            </a:r>
          </a:p>
          <a:p>
            <a:pPr lvl="1"/>
            <a:r>
              <a:rPr lang="en-GB" dirty="0"/>
              <a:t>By mid-April will provide </a:t>
            </a:r>
            <a:r>
              <a:rPr lang="en-GB" dirty="0" err="1"/>
              <a:t>edugain</a:t>
            </a:r>
            <a:r>
              <a:rPr lang="en-GB" dirty="0"/>
              <a:t> access for external users of SCD Cloud, and ECHO datastore via Dynafed</a:t>
            </a:r>
          </a:p>
          <a:p>
            <a:pPr marL="457200" lvl="1" indent="0">
              <a:buNone/>
            </a:pPr>
            <a:r>
              <a:rPr lang="en-GB" dirty="0"/>
              <a:t>	</a:t>
            </a:r>
          </a:p>
          <a:p>
            <a:pPr lvl="1"/>
            <a:r>
              <a:rPr lang="en-GB" dirty="0"/>
              <a:t>Group management by SCD staff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89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1647D-C768-9E41-8696-3F5A7A96B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IRIS Proxy phase two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C78A5-4AE9-B043-A036-F12E77D2D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Extend to support access to other IRIS resources</a:t>
            </a:r>
          </a:p>
          <a:p>
            <a:pPr lvl="1"/>
            <a:r>
              <a:rPr lang="en-GB" dirty="0"/>
              <a:t>Cloud and grid will be straightforward</a:t>
            </a:r>
          </a:p>
          <a:p>
            <a:pPr lvl="1"/>
            <a:r>
              <a:rPr lang="en-GB" dirty="0"/>
              <a:t>HPC may require modest development</a:t>
            </a:r>
          </a:p>
          <a:p>
            <a:r>
              <a:rPr lang="en-GB" dirty="0"/>
              <a:t>Integrate INDIGO IAM 2.0</a:t>
            </a:r>
          </a:p>
          <a:p>
            <a:pPr lvl="1"/>
            <a:r>
              <a:rPr lang="en-GB" dirty="0"/>
              <a:t>Built around </a:t>
            </a:r>
            <a:r>
              <a:rPr lang="en-GB" dirty="0" err="1"/>
              <a:t>keycloak</a:t>
            </a:r>
            <a:endParaRPr lang="en-GB" dirty="0"/>
          </a:p>
          <a:p>
            <a:pPr lvl="1"/>
            <a:r>
              <a:rPr lang="en-GB" dirty="0"/>
              <a:t>Multi-tenancy</a:t>
            </a:r>
          </a:p>
          <a:p>
            <a:pPr lvl="2"/>
            <a:r>
              <a:rPr lang="en-GB" dirty="0"/>
              <a:t>Group management can be delegated to communities where appropriate</a:t>
            </a:r>
          </a:p>
          <a:p>
            <a:r>
              <a:rPr lang="en-GB" dirty="0"/>
              <a:t>Possible:</a:t>
            </a:r>
          </a:p>
          <a:p>
            <a:pPr lvl="1"/>
            <a:r>
              <a:rPr lang="en-GB" dirty="0"/>
              <a:t>Assent integration</a:t>
            </a:r>
          </a:p>
          <a:p>
            <a:pPr lvl="1"/>
            <a:r>
              <a:rPr lang="en-GB" dirty="0"/>
              <a:t>Make use of Pathfinder outcomes</a:t>
            </a:r>
          </a:p>
          <a:p>
            <a:r>
              <a:rPr lang="en-GB" dirty="0"/>
              <a:t>Other TBD based on AAI WG guidance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637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761" y="365125"/>
            <a:ext cx="617517" cy="6190054"/>
          </a:xfrm>
        </p:spPr>
        <p:txBody>
          <a:bodyPr vert="vert270">
            <a:normAutofit fontScale="90000"/>
          </a:bodyPr>
          <a:lstStyle/>
          <a:p>
            <a:r>
              <a:rPr lang="en-US" dirty="0" err="1"/>
              <a:t>AARChitecture</a:t>
            </a:r>
            <a:r>
              <a:rPr lang="en-US" dirty="0"/>
              <a:t> evolutions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7287" y="80962"/>
            <a:ext cx="9877425" cy="669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47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813" y="365125"/>
            <a:ext cx="4814455" cy="1325563"/>
          </a:xfrm>
        </p:spPr>
        <p:txBody>
          <a:bodyPr/>
          <a:lstStyle/>
          <a:p>
            <a:r>
              <a:rPr lang="en-US" dirty="0"/>
              <a:t>“Community-first”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proxied</a:t>
            </a:r>
            <a:r>
              <a:rPr lang="en-US" dirty="0"/>
              <a:t>) AAI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1313" y="542615"/>
            <a:ext cx="6953250" cy="60102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90649" y="3253839"/>
            <a:ext cx="42066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Managed community access to community</a:t>
            </a:r>
          </a:p>
          <a:p>
            <a:r>
              <a:rPr lang="en-US" i="1" dirty="0"/>
              <a:t>specific</a:t>
            </a:r>
            <a:r>
              <a:rPr lang="en-US" dirty="0"/>
              <a:t> services and to </a:t>
            </a:r>
            <a:r>
              <a:rPr lang="en-US" i="1" dirty="0"/>
              <a:t>generic </a:t>
            </a:r>
            <a:r>
              <a:rPr lang="en-US" dirty="0"/>
              <a:t>services</a:t>
            </a:r>
            <a:endParaRPr lang="en-GB" i="1" dirty="0"/>
          </a:p>
        </p:txBody>
      </p:sp>
      <p:sp>
        <p:nvSpPr>
          <p:cNvPr id="6" name="TextBox 5"/>
          <p:cNvSpPr txBox="1"/>
          <p:nvPr/>
        </p:nvSpPr>
        <p:spPr>
          <a:xfrm>
            <a:off x="814405" y="2518766"/>
            <a:ext cx="4480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2019 Final Update to Blueprint </a:t>
            </a:r>
            <a:r>
              <a:rPr lang="en-US" dirty="0" err="1"/>
              <a:t>AARChitecture</a:t>
            </a:r>
            <a:endParaRPr lang="en-GB" dirty="0"/>
          </a:p>
        </p:txBody>
      </p:sp>
      <p:sp>
        <p:nvSpPr>
          <p:cNvPr id="3" name="Rectangular Callout 2"/>
          <p:cNvSpPr/>
          <p:nvPr/>
        </p:nvSpPr>
        <p:spPr>
          <a:xfrm>
            <a:off x="3835400" y="1955800"/>
            <a:ext cx="2590800" cy="1092200"/>
          </a:xfrm>
          <a:prstGeom prst="wedgeRectCallout">
            <a:avLst>
              <a:gd name="adj1" fmla="val 172794"/>
              <a:gd name="adj2" fmla="val -956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Long Tail Support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846354" y="5382062"/>
            <a:ext cx="58038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Guidance on using social media IDs</a:t>
            </a:r>
          </a:p>
          <a:p>
            <a:r>
              <a:rPr lang="en-GB" dirty="0" smtClean="0"/>
              <a:t>- reputation, step up, peer to peer, “compensatory controls”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5282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Token-based </a:t>
            </a:r>
            <a:r>
              <a:rPr lang="en-GB" dirty="0" err="1" smtClean="0"/>
              <a:t>Auz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5067300" y="1690688"/>
            <a:ext cx="1587500" cy="850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/>
              <a:t>AUC</a:t>
            </a:r>
            <a:endParaRPr lang="en-GB" sz="3600" dirty="0"/>
          </a:p>
        </p:txBody>
      </p:sp>
      <p:sp>
        <p:nvSpPr>
          <p:cNvPr id="5" name="Rectangle 4"/>
          <p:cNvSpPr/>
          <p:nvPr/>
        </p:nvSpPr>
        <p:spPr>
          <a:xfrm>
            <a:off x="4826000" y="3073400"/>
            <a:ext cx="2146300" cy="1384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PROXY</a:t>
            </a:r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469900" y="2717800"/>
            <a:ext cx="2374900" cy="1047750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Authorisation Server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>
            <a:off x="2451100" y="2717800"/>
            <a:ext cx="2374900" cy="1047750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Authorisation Server</a:t>
            </a:r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7594600" y="2717800"/>
            <a:ext cx="2374900" cy="104775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Authorisation Server</a:t>
            </a:r>
            <a:endParaRPr lang="en-GB" dirty="0"/>
          </a:p>
        </p:txBody>
      </p:sp>
      <p:sp>
        <p:nvSpPr>
          <p:cNvPr id="9" name="Oval 8"/>
          <p:cNvSpPr/>
          <p:nvPr/>
        </p:nvSpPr>
        <p:spPr>
          <a:xfrm>
            <a:off x="6769100" y="4991100"/>
            <a:ext cx="2590800" cy="10541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Service</a:t>
            </a:r>
            <a:endParaRPr lang="en-GB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635000" y="4876800"/>
            <a:ext cx="52409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Validation models require: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Passing token to AS for validation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Or checking AS’s signature</a:t>
            </a:r>
            <a:endParaRPr lang="en-GB" sz="2400" dirty="0"/>
          </a:p>
        </p:txBody>
      </p:sp>
      <p:sp>
        <p:nvSpPr>
          <p:cNvPr id="11" name="Bent Arrow 10"/>
          <p:cNvSpPr/>
          <p:nvPr/>
        </p:nvSpPr>
        <p:spPr>
          <a:xfrm flipV="1">
            <a:off x="3638550" y="3765550"/>
            <a:ext cx="996950" cy="590550"/>
          </a:xfrm>
          <a:prstGeom prst="ben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Bent Arrow 11"/>
          <p:cNvSpPr/>
          <p:nvPr/>
        </p:nvSpPr>
        <p:spPr>
          <a:xfrm flipV="1">
            <a:off x="1543050" y="3829050"/>
            <a:ext cx="996950" cy="590550"/>
          </a:xfrm>
          <a:prstGeom prst="ben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Bent Arrow 12"/>
          <p:cNvSpPr/>
          <p:nvPr/>
        </p:nvSpPr>
        <p:spPr>
          <a:xfrm flipH="1" flipV="1">
            <a:off x="7785100" y="3829050"/>
            <a:ext cx="996950" cy="590550"/>
          </a:xfrm>
          <a:prstGeom prst="ben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Bent Arrow 13"/>
          <p:cNvSpPr/>
          <p:nvPr/>
        </p:nvSpPr>
        <p:spPr>
          <a:xfrm flipV="1">
            <a:off x="5826125" y="4886414"/>
            <a:ext cx="996950" cy="590550"/>
          </a:xfrm>
          <a:prstGeom prst="ben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81962" y="682158"/>
            <a:ext cx="43718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OAuth2 (</a:t>
            </a:r>
            <a:r>
              <a:rPr lang="en-GB" sz="2800" dirty="0" err="1" smtClean="0"/>
              <a:t>usu.opaque</a:t>
            </a:r>
            <a:r>
              <a:rPr lang="en-GB" sz="2800" dirty="0" smtClean="0"/>
              <a:t> tokens)</a:t>
            </a:r>
          </a:p>
          <a:p>
            <a:r>
              <a:rPr lang="en-GB" sz="2800" dirty="0" smtClean="0"/>
              <a:t>JWT (</a:t>
            </a:r>
            <a:r>
              <a:rPr lang="en-GB" sz="2800" dirty="0" err="1" smtClean="0"/>
              <a:t>incl</a:t>
            </a:r>
            <a:r>
              <a:rPr lang="en-GB" sz="2800" dirty="0" smtClean="0"/>
              <a:t> </a:t>
            </a:r>
            <a:r>
              <a:rPr lang="en-GB" sz="2800" dirty="0" err="1" smtClean="0"/>
              <a:t>scitokens</a:t>
            </a:r>
            <a:r>
              <a:rPr lang="en-GB" sz="2800" dirty="0" smtClean="0"/>
              <a:t>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2377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Best Practices for AA(A)I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Levels of assurance</a:t>
            </a:r>
          </a:p>
          <a:p>
            <a:pPr lvl="1"/>
            <a:r>
              <a:rPr lang="en-US" dirty="0"/>
              <a:t>REFEDS Assurance Framework (RAF)</a:t>
            </a:r>
          </a:p>
          <a:p>
            <a:pPr lvl="1"/>
            <a:r>
              <a:rPr lang="en-US" dirty="0"/>
              <a:t>Step up</a:t>
            </a:r>
          </a:p>
          <a:p>
            <a:pPr lvl="1"/>
            <a:r>
              <a:rPr lang="en-US" dirty="0"/>
              <a:t>Multifactor authentication</a:t>
            </a:r>
          </a:p>
          <a:p>
            <a:pPr lvl="1"/>
            <a:r>
              <a:rPr lang="en-US" dirty="0"/>
              <a:t>Account linking (e.g. ORG + ORCID or </a:t>
            </a:r>
            <a:r>
              <a:rPr lang="en-US" dirty="0" err="1"/>
              <a:t>ORG+Umbrella</a:t>
            </a:r>
            <a:r>
              <a:rPr lang="en-US" dirty="0"/>
              <a:t>)</a:t>
            </a:r>
          </a:p>
          <a:p>
            <a:r>
              <a:rPr lang="en-US" dirty="0"/>
              <a:t>Support for Community-driven AAI</a:t>
            </a:r>
          </a:p>
          <a:p>
            <a:pPr lvl="1"/>
            <a:r>
              <a:rPr lang="en-US" dirty="0"/>
              <a:t>Community-specific proxies (e.g. CLARIN, ELIXIR)</a:t>
            </a:r>
          </a:p>
          <a:p>
            <a:r>
              <a:rPr lang="en-US" dirty="0"/>
              <a:t>Support for affiliation through proxy</a:t>
            </a:r>
          </a:p>
          <a:p>
            <a:pPr lvl="1"/>
            <a:r>
              <a:rPr lang="en-US" dirty="0"/>
              <a:t>Proxy cannot re-assert </a:t>
            </a:r>
            <a:r>
              <a:rPr lang="en-US" dirty="0" err="1"/>
              <a:t>eduPersonScopedAffiliation</a:t>
            </a:r>
            <a:r>
              <a:rPr lang="en-US" dirty="0"/>
              <a:t> because resource scope check would fail</a:t>
            </a:r>
          </a:p>
          <a:p>
            <a:r>
              <a:rPr lang="en-US" dirty="0"/>
              <a:t>“Policy toolkit”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751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Compliance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IdP</a:t>
            </a:r>
            <a:r>
              <a:rPr lang="en-GB" dirty="0"/>
              <a:t> (orgs) (and SP orgs ) MUST comply with SIRTFI</a:t>
            </a:r>
          </a:p>
          <a:p>
            <a:pPr lvl="1"/>
            <a:r>
              <a:rPr lang="en-GB" dirty="0"/>
              <a:t>Security contacts</a:t>
            </a:r>
          </a:p>
          <a:p>
            <a:pPr lvl="1"/>
            <a:r>
              <a:rPr lang="en-GB" dirty="0"/>
              <a:t>Collaborate on resolving </a:t>
            </a:r>
            <a:r>
              <a:rPr lang="en-GB" dirty="0" smtClean="0"/>
              <a:t>security incidents</a:t>
            </a:r>
            <a:r>
              <a:rPr lang="en-GB" dirty="0"/>
              <a:t>, TLP</a:t>
            </a:r>
          </a:p>
          <a:p>
            <a:pPr lvl="1"/>
            <a:r>
              <a:rPr lang="en-GB" dirty="0"/>
              <a:t>Best practices, patching, etc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Traceability of user</a:t>
            </a:r>
          </a:p>
          <a:p>
            <a:pPr lvl="1"/>
            <a:r>
              <a:rPr lang="en-GB" dirty="0" smtClean="0"/>
              <a:t>Must have AUP which </a:t>
            </a:r>
            <a:r>
              <a:rPr lang="en-GB" smtClean="0"/>
              <a:t>users see/approve</a:t>
            </a:r>
            <a:endParaRPr lang="en-GB" dirty="0"/>
          </a:p>
          <a:p>
            <a:r>
              <a:rPr lang="en-GB" dirty="0"/>
              <a:t>IAM Proxy MUST comply with SNCTFI</a:t>
            </a:r>
          </a:p>
        </p:txBody>
      </p:sp>
    </p:spTree>
    <p:extLst>
      <p:ext uri="{BB962C8B-B14F-4D97-AF65-F5344CB8AC3E}">
        <p14:creationId xmlns:p14="http://schemas.microsoft.com/office/powerpoint/2010/main" val="323333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508</Words>
  <Application>Microsoft Office PowerPoint</Application>
  <PresentationFormat>Widescreen</PresentationFormat>
  <Paragraphs>107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IRIS Identity Proxy  Digital Asset</vt:lpstr>
      <vt:lpstr>Reminder - Purpose</vt:lpstr>
      <vt:lpstr>Building IRIS proxy service using INDIGO IAM</vt:lpstr>
      <vt:lpstr>IRIS Proxy phase two</vt:lpstr>
      <vt:lpstr>AARChitecture evolutions</vt:lpstr>
      <vt:lpstr>“Community-first” (proxied) AAI</vt:lpstr>
      <vt:lpstr>Token-based Auz</vt:lpstr>
      <vt:lpstr>Implementing Best Practices for AA(A)I</vt:lpstr>
      <vt:lpstr>Compliance</vt:lpstr>
      <vt:lpstr>Credential Conversion</vt:lpstr>
      <vt:lpstr>Command Line</vt:lpstr>
      <vt:lpstr>Command Line</vt:lpstr>
      <vt:lpstr>Risks</vt:lpstr>
      <vt:lpstr>Related activities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IRIS Identity Proxy  Digital Asset activity</dc:title>
  <dc:creator>Ian Collier</dc:creator>
  <cp:lastModifiedBy>Kewley, John (STFC,DL,SC)</cp:lastModifiedBy>
  <cp:revision>19</cp:revision>
  <dcterms:created xsi:type="dcterms:W3CDTF">2019-04-01T03:38:55Z</dcterms:created>
  <dcterms:modified xsi:type="dcterms:W3CDTF">2019-04-04T08:03:36Z</dcterms:modified>
</cp:coreProperties>
</file>