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8" r:id="rId2"/>
    <p:sldId id="318" r:id="rId3"/>
    <p:sldId id="319" r:id="rId4"/>
    <p:sldId id="321" r:id="rId5"/>
    <p:sldId id="322" r:id="rId6"/>
    <p:sldId id="325" r:id="rId7"/>
    <p:sldId id="324" r:id="rId8"/>
    <p:sldId id="323" r:id="rId9"/>
    <p:sldId id="320"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52" autoAdjust="0"/>
  </p:normalViewPr>
  <p:slideViewPr>
    <p:cSldViewPr>
      <p:cViewPr varScale="1">
        <p:scale>
          <a:sx n="123" d="100"/>
          <a:sy n="123" d="100"/>
        </p:scale>
        <p:origin x="130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956D7-6F65-4055-AB97-F17A01B63B11}" type="datetimeFigureOut">
              <a:rPr lang="en-GB" smtClean="0"/>
              <a:pPr/>
              <a:t>02/04/2019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A3A50-98E1-4061-A74D-9F4489858A4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6" name="Espace réservé du numéro de diapositive 5"/>
          <p:cNvSpPr>
            <a:spLocks noGrp="1"/>
          </p:cNvSpPr>
          <p:nvPr>
            <p:ph type="sldNum" sz="quarter" idx="12"/>
          </p:nvPr>
        </p:nvSpPr>
        <p:spPr/>
        <p:txBody>
          <a:bodyPr/>
          <a:lstStyle/>
          <a:p>
            <a:fld id="{3F00334C-27AC-4CE4-BD41-36876353C98D}" type="slidenum">
              <a:rPr lang="fr-FR" smtClean="0"/>
              <a:pPr/>
              <a:t>‹#›</a:t>
            </a:fld>
            <a:endParaRPr lang="fr-FR"/>
          </a:p>
        </p:txBody>
      </p:sp>
      <p:sp>
        <p:nvSpPr>
          <p:cNvPr id="7" name="Titre 10"/>
          <p:cNvSpPr txBox="1">
            <a:spLocks/>
          </p:cNvSpPr>
          <p:nvPr userDrawn="1"/>
        </p:nvSpPr>
        <p:spPr>
          <a:xfrm>
            <a:off x="-36512" y="0"/>
            <a:ext cx="9144000" cy="390525"/>
          </a:xfrm>
          <a:prstGeom prst="rect">
            <a:avLst/>
          </a:prstGeom>
          <a:solidFill>
            <a:schemeClr val="accent1">
              <a:lumMod val="75000"/>
            </a:schemeClr>
          </a:solidFill>
        </p:spPr>
        <p:txBody>
          <a:bodyPr anchor="ctr">
            <a:normAutofit/>
          </a:bodyPr>
          <a:lstStyle/>
          <a:p>
            <a:pPr algn="r">
              <a:lnSpc>
                <a:spcPct val="90000"/>
              </a:lnSpc>
              <a:defRPr/>
            </a:pPr>
            <a:r>
              <a:rPr lang="fr-FR" sz="1600" dirty="0">
                <a:solidFill>
                  <a:schemeClr val="bg1"/>
                </a:solidFill>
              </a:rPr>
              <a:t>EUCLID Consortium</a:t>
            </a:r>
          </a:p>
        </p:txBody>
      </p:sp>
      <p:sp>
        <p:nvSpPr>
          <p:cNvPr id="8" name="Espace réservé de la date 7"/>
          <p:cNvSpPr txBox="1">
            <a:spLocks/>
          </p:cNvSpPr>
          <p:nvPr userDrawn="1"/>
        </p:nvSpPr>
        <p:spPr>
          <a:xfrm>
            <a:off x="420688" y="6328966"/>
            <a:ext cx="21336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a:t>15/10/2014</a:t>
            </a:r>
          </a:p>
        </p:txBody>
      </p:sp>
      <p:sp>
        <p:nvSpPr>
          <p:cNvPr id="9" name="Espace réservé du pied de page 8"/>
          <p:cNvSpPr txBox="1">
            <a:spLocks/>
          </p:cNvSpPr>
          <p:nvPr userDrawn="1"/>
        </p:nvSpPr>
        <p:spPr>
          <a:xfrm>
            <a:off x="3087688" y="6351348"/>
            <a:ext cx="3212504"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System team meeting APC Paris  15</a:t>
            </a:r>
            <a:r>
              <a:rPr lang="en-US" baseline="30000" dirty="0"/>
              <a:t>th</a:t>
            </a:r>
            <a:r>
              <a:rPr lang="en-US" dirty="0"/>
              <a:t> October</a:t>
            </a:r>
            <a:endParaRPr lang="fr-FR" dirty="0"/>
          </a:p>
        </p:txBody>
      </p:sp>
      <p:pic>
        <p:nvPicPr>
          <p:cNvPr id="2050" name="Picture 2" descr="D:\Utilisateurs\dabinc\Pictures\Copie de EC_Logo_19_Colors on Transparent_Sigle.bm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49238" y="15478"/>
            <a:ext cx="3429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906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en-US"/>
              <a:t>03/04/2019</a:t>
            </a:r>
            <a:endParaRPr lang="fr-FR"/>
          </a:p>
        </p:txBody>
      </p:sp>
      <p:sp>
        <p:nvSpPr>
          <p:cNvPr id="5" name="Espace réservé du pied de page 4"/>
          <p:cNvSpPr>
            <a:spLocks noGrp="1"/>
          </p:cNvSpPr>
          <p:nvPr>
            <p:ph type="ftr" sz="quarter" idx="11"/>
          </p:nvPr>
        </p:nvSpPr>
        <p:spPr/>
        <p:txBody>
          <a:bodyPr/>
          <a:lstStyle/>
          <a:p>
            <a:r>
              <a:rPr lang="en-US"/>
              <a:t>IRIS F2F Meeting, Apr 2019</a:t>
            </a:r>
            <a:endParaRPr lang="fr-FR"/>
          </a:p>
        </p:txBody>
      </p:sp>
      <p:sp>
        <p:nvSpPr>
          <p:cNvPr id="6" name="Espace réservé du numéro de diapositive 5"/>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2092087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en-US"/>
              <a:t>03/04/2019</a:t>
            </a:r>
            <a:endParaRPr lang="fr-FR"/>
          </a:p>
        </p:txBody>
      </p:sp>
      <p:sp>
        <p:nvSpPr>
          <p:cNvPr id="5" name="Espace réservé du pied de page 4"/>
          <p:cNvSpPr>
            <a:spLocks noGrp="1"/>
          </p:cNvSpPr>
          <p:nvPr>
            <p:ph type="ftr" sz="quarter" idx="11"/>
          </p:nvPr>
        </p:nvSpPr>
        <p:spPr/>
        <p:txBody>
          <a:bodyPr/>
          <a:lstStyle/>
          <a:p>
            <a:r>
              <a:rPr lang="en-US"/>
              <a:t>IRIS F2F Meeting, Apr 2019</a:t>
            </a:r>
            <a:endParaRPr lang="fr-FR"/>
          </a:p>
        </p:txBody>
      </p:sp>
      <p:sp>
        <p:nvSpPr>
          <p:cNvPr id="6" name="Espace réservé du numéro de diapositive 5"/>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2481913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lvl="0"/>
            <a:endParaRPr lang="fr-FR" dirty="0"/>
          </a:p>
        </p:txBody>
      </p:sp>
      <p:sp>
        <p:nvSpPr>
          <p:cNvPr id="8" name="Titre 10"/>
          <p:cNvSpPr txBox="1">
            <a:spLocks/>
          </p:cNvSpPr>
          <p:nvPr userDrawn="1"/>
        </p:nvSpPr>
        <p:spPr>
          <a:xfrm>
            <a:off x="-36512" y="-27384"/>
            <a:ext cx="9144000" cy="390525"/>
          </a:xfrm>
          <a:prstGeom prst="rect">
            <a:avLst/>
          </a:prstGeom>
          <a:solidFill>
            <a:schemeClr val="accent1">
              <a:lumMod val="75000"/>
            </a:schemeClr>
          </a:solidFill>
        </p:spPr>
        <p:txBody>
          <a:bodyPr anchor="ctr">
            <a:normAutofit/>
          </a:bodyPr>
          <a:lstStyle/>
          <a:p>
            <a:pPr algn="r">
              <a:lnSpc>
                <a:spcPct val="90000"/>
              </a:lnSpc>
              <a:defRPr/>
            </a:pPr>
            <a:r>
              <a:rPr lang="fr-FR" sz="1600">
                <a:solidFill>
                  <a:schemeClr val="bg1"/>
                </a:solidFill>
              </a:rPr>
              <a:t>EUCLID Consortium</a:t>
            </a:r>
          </a:p>
        </p:txBody>
      </p:sp>
      <p:pic>
        <p:nvPicPr>
          <p:cNvPr id="3074" name="Picture 2" descr="D:\Utilisateurs\dabinc\Pictures\Copie de EC_Logo_19_Colors on Transparent_Sigle.bm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5750" y="-27384"/>
            <a:ext cx="469826" cy="417623"/>
          </a:xfrm>
          <a:prstGeom prst="rect">
            <a:avLst/>
          </a:prstGeom>
          <a:noFill/>
          <a:extLst>
            <a:ext uri="{909E8E84-426E-40DD-AFC4-6F175D3DCCD1}">
              <a14:hiddenFill xmlns:a14="http://schemas.microsoft.com/office/drawing/2010/main">
                <a:solidFill>
                  <a:srgbClr val="FFFFFF"/>
                </a:solidFill>
              </a14:hiddenFill>
            </a:ext>
          </a:extLst>
        </p:spPr>
      </p:pic>
      <p:sp>
        <p:nvSpPr>
          <p:cNvPr id="25" name="Date Placeholder 24"/>
          <p:cNvSpPr>
            <a:spLocks noGrp="1"/>
          </p:cNvSpPr>
          <p:nvPr>
            <p:ph type="dt" sz="half" idx="10"/>
          </p:nvPr>
        </p:nvSpPr>
        <p:spPr/>
        <p:txBody>
          <a:bodyPr/>
          <a:lstStyle/>
          <a:p>
            <a:r>
              <a:rPr lang="en-US"/>
              <a:t>03/04/2019</a:t>
            </a:r>
            <a:endParaRPr lang="fr-FR" dirty="0"/>
          </a:p>
        </p:txBody>
      </p:sp>
      <p:sp>
        <p:nvSpPr>
          <p:cNvPr id="26" name="Slide Number Placeholder 25"/>
          <p:cNvSpPr>
            <a:spLocks noGrp="1"/>
          </p:cNvSpPr>
          <p:nvPr>
            <p:ph type="sldNum" sz="quarter" idx="11"/>
          </p:nvPr>
        </p:nvSpPr>
        <p:spPr/>
        <p:txBody>
          <a:bodyPr/>
          <a:lstStyle/>
          <a:p>
            <a:fld id="{3F00334C-27AC-4CE4-BD41-36876353C98D}" type="slidenum">
              <a:rPr lang="fr-FR" smtClean="0"/>
              <a:pPr/>
              <a:t>‹#›</a:t>
            </a:fld>
            <a:endParaRPr lang="fr-FR"/>
          </a:p>
        </p:txBody>
      </p:sp>
      <p:sp>
        <p:nvSpPr>
          <p:cNvPr id="27" name="Footer Placeholder 26"/>
          <p:cNvSpPr>
            <a:spLocks noGrp="1"/>
          </p:cNvSpPr>
          <p:nvPr>
            <p:ph type="ftr" sz="quarter" idx="12"/>
          </p:nvPr>
        </p:nvSpPr>
        <p:spPr/>
        <p:txBody>
          <a:bodyPr/>
          <a:lstStyle/>
          <a:p>
            <a:r>
              <a:rPr lang="en-US"/>
              <a:t>IRIS F2F Meeting, Apr 2019</a:t>
            </a:r>
            <a:endParaRPr lang="fr-FR" dirty="0"/>
          </a:p>
        </p:txBody>
      </p:sp>
    </p:spTree>
    <p:extLst>
      <p:ext uri="{BB962C8B-B14F-4D97-AF65-F5344CB8AC3E}">
        <p14:creationId xmlns:p14="http://schemas.microsoft.com/office/powerpoint/2010/main" val="3910550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r>
              <a:rPr lang="en-US"/>
              <a:t>03/04/2019</a:t>
            </a:r>
            <a:endParaRPr lang="fr-FR"/>
          </a:p>
        </p:txBody>
      </p:sp>
      <p:sp>
        <p:nvSpPr>
          <p:cNvPr id="5" name="Espace réservé du pied de page 4"/>
          <p:cNvSpPr>
            <a:spLocks noGrp="1"/>
          </p:cNvSpPr>
          <p:nvPr>
            <p:ph type="ftr" sz="quarter" idx="11"/>
          </p:nvPr>
        </p:nvSpPr>
        <p:spPr/>
        <p:txBody>
          <a:bodyPr/>
          <a:lstStyle/>
          <a:p>
            <a:r>
              <a:rPr lang="en-US"/>
              <a:t>IRIS F2F Meeting, Apr 2019</a:t>
            </a:r>
            <a:endParaRPr lang="fr-FR"/>
          </a:p>
        </p:txBody>
      </p:sp>
      <p:sp>
        <p:nvSpPr>
          <p:cNvPr id="6" name="Espace réservé du numéro de diapositive 5"/>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186116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r>
              <a:rPr lang="en-US"/>
              <a:t>03/04/2019</a:t>
            </a:r>
            <a:endParaRPr lang="fr-FR"/>
          </a:p>
        </p:txBody>
      </p:sp>
      <p:sp>
        <p:nvSpPr>
          <p:cNvPr id="6" name="Espace réservé du pied de page 5"/>
          <p:cNvSpPr>
            <a:spLocks noGrp="1"/>
          </p:cNvSpPr>
          <p:nvPr>
            <p:ph type="ftr" sz="quarter" idx="11"/>
          </p:nvPr>
        </p:nvSpPr>
        <p:spPr/>
        <p:txBody>
          <a:bodyPr/>
          <a:lstStyle/>
          <a:p>
            <a:r>
              <a:rPr lang="en-US"/>
              <a:t>IRIS F2F Meeting, Apr 2019</a:t>
            </a:r>
            <a:endParaRPr lang="fr-FR"/>
          </a:p>
        </p:txBody>
      </p:sp>
      <p:sp>
        <p:nvSpPr>
          <p:cNvPr id="7" name="Espace réservé du numéro de diapositive 6"/>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2152149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r>
              <a:rPr lang="en-US"/>
              <a:t>03/04/2019</a:t>
            </a:r>
            <a:endParaRPr lang="fr-FR"/>
          </a:p>
        </p:txBody>
      </p:sp>
      <p:sp>
        <p:nvSpPr>
          <p:cNvPr id="8" name="Espace réservé du pied de page 7"/>
          <p:cNvSpPr>
            <a:spLocks noGrp="1"/>
          </p:cNvSpPr>
          <p:nvPr>
            <p:ph type="ftr" sz="quarter" idx="11"/>
          </p:nvPr>
        </p:nvSpPr>
        <p:spPr/>
        <p:txBody>
          <a:bodyPr/>
          <a:lstStyle/>
          <a:p>
            <a:r>
              <a:rPr lang="en-US"/>
              <a:t>IRIS F2F Meeting, Apr 2019</a:t>
            </a:r>
            <a:endParaRPr lang="fr-FR"/>
          </a:p>
        </p:txBody>
      </p:sp>
      <p:sp>
        <p:nvSpPr>
          <p:cNvPr id="9" name="Espace réservé du numéro de diapositive 8"/>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946570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r>
              <a:rPr lang="en-US"/>
              <a:t>03/04/2019</a:t>
            </a:r>
            <a:endParaRPr lang="fr-FR"/>
          </a:p>
        </p:txBody>
      </p:sp>
      <p:sp>
        <p:nvSpPr>
          <p:cNvPr id="4" name="Espace réservé du pied de page 3"/>
          <p:cNvSpPr>
            <a:spLocks noGrp="1"/>
          </p:cNvSpPr>
          <p:nvPr>
            <p:ph type="ftr" sz="quarter" idx="11"/>
          </p:nvPr>
        </p:nvSpPr>
        <p:spPr/>
        <p:txBody>
          <a:bodyPr/>
          <a:lstStyle/>
          <a:p>
            <a:r>
              <a:rPr lang="en-US"/>
              <a:t>IRIS F2F Meeting, Apr 2019</a:t>
            </a:r>
            <a:endParaRPr lang="fr-FR"/>
          </a:p>
        </p:txBody>
      </p:sp>
      <p:sp>
        <p:nvSpPr>
          <p:cNvPr id="5" name="Espace réservé du numéro de diapositive 4"/>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1440492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en-US"/>
              <a:t>03/04/2019</a:t>
            </a:r>
            <a:endParaRPr lang="fr-FR"/>
          </a:p>
        </p:txBody>
      </p:sp>
      <p:sp>
        <p:nvSpPr>
          <p:cNvPr id="3" name="Espace réservé du pied de page 2"/>
          <p:cNvSpPr>
            <a:spLocks noGrp="1"/>
          </p:cNvSpPr>
          <p:nvPr>
            <p:ph type="ftr" sz="quarter" idx="11"/>
          </p:nvPr>
        </p:nvSpPr>
        <p:spPr/>
        <p:txBody>
          <a:bodyPr/>
          <a:lstStyle/>
          <a:p>
            <a:r>
              <a:rPr lang="en-US"/>
              <a:t>IRIS F2F Meeting, Apr 2019</a:t>
            </a:r>
            <a:endParaRPr lang="fr-FR"/>
          </a:p>
        </p:txBody>
      </p:sp>
      <p:sp>
        <p:nvSpPr>
          <p:cNvPr id="4" name="Espace réservé du numéro de diapositive 3"/>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4022189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r>
              <a:rPr lang="en-US"/>
              <a:t>03/04/2019</a:t>
            </a:r>
            <a:endParaRPr lang="fr-FR"/>
          </a:p>
        </p:txBody>
      </p:sp>
      <p:sp>
        <p:nvSpPr>
          <p:cNvPr id="6" name="Espace réservé du pied de page 5"/>
          <p:cNvSpPr>
            <a:spLocks noGrp="1"/>
          </p:cNvSpPr>
          <p:nvPr>
            <p:ph type="ftr" sz="quarter" idx="11"/>
          </p:nvPr>
        </p:nvSpPr>
        <p:spPr/>
        <p:txBody>
          <a:bodyPr/>
          <a:lstStyle/>
          <a:p>
            <a:r>
              <a:rPr lang="en-US"/>
              <a:t>IRIS F2F Meeting, Apr 2019</a:t>
            </a:r>
            <a:endParaRPr lang="fr-FR"/>
          </a:p>
        </p:txBody>
      </p:sp>
      <p:sp>
        <p:nvSpPr>
          <p:cNvPr id="7" name="Espace réservé du numéro de diapositive 6"/>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37082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r>
              <a:rPr lang="en-US"/>
              <a:t>03/04/2019</a:t>
            </a:r>
            <a:endParaRPr lang="fr-FR"/>
          </a:p>
        </p:txBody>
      </p:sp>
      <p:sp>
        <p:nvSpPr>
          <p:cNvPr id="6" name="Espace réservé du pied de page 5"/>
          <p:cNvSpPr>
            <a:spLocks noGrp="1"/>
          </p:cNvSpPr>
          <p:nvPr>
            <p:ph type="ftr" sz="quarter" idx="11"/>
          </p:nvPr>
        </p:nvSpPr>
        <p:spPr/>
        <p:txBody>
          <a:bodyPr/>
          <a:lstStyle/>
          <a:p>
            <a:r>
              <a:rPr lang="en-US"/>
              <a:t>IRIS F2F Meeting, Apr 2019</a:t>
            </a:r>
            <a:endParaRPr lang="fr-FR"/>
          </a:p>
        </p:txBody>
      </p:sp>
      <p:sp>
        <p:nvSpPr>
          <p:cNvPr id="7" name="Espace réservé du numéro de diapositive 6"/>
          <p:cNvSpPr>
            <a:spLocks noGrp="1"/>
          </p:cNvSpPr>
          <p:nvPr>
            <p:ph type="sldNum" sz="quarter" idx="12"/>
          </p:nvPr>
        </p:nvSpPr>
        <p:spPr/>
        <p:txBody>
          <a:bodyPr/>
          <a:lstStyle/>
          <a:p>
            <a:fld id="{3F00334C-27AC-4CE4-BD41-36876353C98D}" type="slidenum">
              <a:rPr lang="fr-FR" smtClean="0"/>
              <a:pPr/>
              <a:t>‹#›</a:t>
            </a:fld>
            <a:endParaRPr lang="fr-FR"/>
          </a:p>
        </p:txBody>
      </p:sp>
    </p:spTree>
    <p:extLst>
      <p:ext uri="{BB962C8B-B14F-4D97-AF65-F5344CB8AC3E}">
        <p14:creationId xmlns:p14="http://schemas.microsoft.com/office/powerpoint/2010/main" val="23301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03/04/2019</a:t>
            </a:r>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IRIS F2F Meeting, Apr 2019</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0334C-27AC-4CE4-BD41-36876353C98D}" type="slidenum">
              <a:rPr lang="fr-FR" smtClean="0"/>
              <a:pPr/>
              <a:t>‹#›</a:t>
            </a:fld>
            <a:endParaRPr lang="fr-FR"/>
          </a:p>
        </p:txBody>
      </p:sp>
    </p:spTree>
    <p:extLst>
      <p:ext uri="{BB962C8B-B14F-4D97-AF65-F5344CB8AC3E}">
        <p14:creationId xmlns:p14="http://schemas.microsoft.com/office/powerpoint/2010/main" val="1937798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09936"/>
            <a:ext cx="8229600" cy="1143000"/>
          </a:xfrm>
        </p:spPr>
        <p:txBody>
          <a:bodyPr>
            <a:normAutofit/>
          </a:bodyPr>
          <a:lstStyle/>
          <a:p>
            <a:r>
              <a:rPr lang="en-GB" dirty="0"/>
              <a:t>Euclid UK on IRIS</a:t>
            </a:r>
          </a:p>
        </p:txBody>
      </p:sp>
      <p:sp>
        <p:nvSpPr>
          <p:cNvPr id="3" name="Content Placeholder 2"/>
          <p:cNvSpPr>
            <a:spLocks noGrp="1"/>
          </p:cNvSpPr>
          <p:nvPr>
            <p:ph idx="1"/>
          </p:nvPr>
        </p:nvSpPr>
        <p:spPr>
          <a:xfrm>
            <a:off x="457200" y="4077072"/>
            <a:ext cx="8229600" cy="2049091"/>
          </a:xfrm>
        </p:spPr>
        <p:txBody>
          <a:bodyPr>
            <a:normAutofit/>
          </a:bodyPr>
          <a:lstStyle/>
          <a:p>
            <a:pPr>
              <a:buNone/>
            </a:pPr>
            <a:r>
              <a:rPr lang="en-GB" sz="2000" dirty="0"/>
              <a:t>Mark Holliman</a:t>
            </a:r>
          </a:p>
          <a:p>
            <a:pPr>
              <a:buNone/>
            </a:pPr>
            <a:r>
              <a:rPr lang="en-GB" sz="2000" dirty="0"/>
              <a:t>SDC-UK Deputy Lead</a:t>
            </a:r>
            <a:endParaRPr lang="en-GB" sz="1800" dirty="0"/>
          </a:p>
          <a:p>
            <a:pPr lvl="1">
              <a:buNone/>
            </a:pPr>
            <a:r>
              <a:rPr lang="en-GB" sz="1800" dirty="0"/>
              <a:t>Wide Field Astronomy Unit</a:t>
            </a:r>
          </a:p>
          <a:p>
            <a:pPr lvl="1">
              <a:buNone/>
            </a:pPr>
            <a:r>
              <a:rPr lang="en-GB" sz="1800" dirty="0"/>
              <a:t>Institute for Astronomy</a:t>
            </a:r>
          </a:p>
          <a:p>
            <a:pPr lvl="1">
              <a:buNone/>
            </a:pPr>
            <a:r>
              <a:rPr lang="en-GB" sz="1800" dirty="0"/>
              <a:t>University of Edinburgh</a:t>
            </a:r>
          </a:p>
        </p:txBody>
      </p:sp>
      <p:sp>
        <p:nvSpPr>
          <p:cNvPr id="5" name="Footer Placeholder 4"/>
          <p:cNvSpPr>
            <a:spLocks noGrp="1"/>
          </p:cNvSpPr>
          <p:nvPr>
            <p:ph type="ftr" sz="quarter" idx="12"/>
          </p:nvPr>
        </p:nvSpPr>
        <p:spPr>
          <a:xfrm>
            <a:off x="2771800" y="6356350"/>
            <a:ext cx="3528392" cy="365125"/>
          </a:xfrm>
        </p:spPr>
        <p:txBody>
          <a:bodyPr/>
          <a:lstStyle/>
          <a:p>
            <a:r>
              <a:rPr lang="en-US" dirty="0"/>
              <a:t>IRIS F2F Meeting, Apr 2019</a:t>
            </a:r>
            <a:endParaRPr lang="fr-FR" dirty="0"/>
          </a:p>
        </p:txBody>
      </p:sp>
      <p:sp>
        <p:nvSpPr>
          <p:cNvPr id="6" name="Date Placeholder 5"/>
          <p:cNvSpPr>
            <a:spLocks noGrp="1"/>
          </p:cNvSpPr>
          <p:nvPr>
            <p:ph type="dt" sz="half" idx="10"/>
          </p:nvPr>
        </p:nvSpPr>
        <p:spPr/>
        <p:txBody>
          <a:bodyPr/>
          <a:lstStyle/>
          <a:p>
            <a:r>
              <a:rPr lang="en-US"/>
              <a:t>03/04/2019</a:t>
            </a:r>
            <a:endParaRPr lang="en-US" dirty="0"/>
          </a:p>
        </p:txBody>
      </p:sp>
      <p:pic>
        <p:nvPicPr>
          <p:cNvPr id="7" name="Picture 6">
            <a:extLst>
              <a:ext uri="{FF2B5EF4-FFF2-40B4-BE49-F238E27FC236}">
                <a16:creationId xmlns:a16="http://schemas.microsoft.com/office/drawing/2014/main" id="{BDDE38D2-97FB-4605-A75F-13EF056A545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3429000"/>
            <a:ext cx="2132854" cy="2132854"/>
          </a:xfrm>
          <a:prstGeom prst="rect">
            <a:avLst/>
          </a:prstGeom>
          <a:noFill/>
          <a:ln>
            <a:noFill/>
          </a:ln>
          <a:effectLst/>
          <a:extLst>
            <a:ext uri="{909E8E84-426E-40dd-AFC4-6F175D3DCCD1}">
              <a14:hiddenFill xmlns="" xmlns:a14="http://schemas.microsoft.com/office/drawing/2010/main" xmlns:lc="http://schemas.openxmlformats.org/drawingml/2006/lockedCanvas">
                <a:blipFill dpi="0" rotWithShape="0">
                  <a:blip/>
                  <a:srcRect/>
                  <a:stretch>
                    <a:fillRect/>
                  </a:stretch>
                </a:blipFill>
              </a14:hiddenFill>
            </a:ext>
            <a:ext uri="{91240B29-F687-4f45-9708-019B960494DF}">
              <a14:hiddenLine xmlns="" xmlns:a14="http://schemas.microsoft.com/office/drawing/2010/main" xmlns:lc="http://schemas.openxmlformats.org/drawingml/2006/lockedCanvas" w="9525" cap="flat">
                <a:solidFill>
                  <a:srgbClr val="808080"/>
                </a:solidFill>
                <a:round/>
                <a:headEnd/>
                <a:tailEnd/>
              </a14:hiddenLine>
            </a:ext>
            <a:ext uri="{AF507438-7753-43e0-B8FC-AC1667EBCBE1}">
              <a14:hiddenEffects xmlns="" xmlns:a14="http://schemas.microsoft.com/office/drawing/2010/main" xmlns:lc="http://schemas.openxmlformats.org/drawingml/2006/lockedCanvas">
                <a:effectLst>
                  <a:outerShdw blurRad="63500" dist="38099" dir="2700000" algn="ctr" rotWithShape="0">
                    <a:srgbClr val="000000">
                      <a:alpha val="74998"/>
                    </a:srgbClr>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Euclid Summary</a:t>
            </a:r>
          </a:p>
        </p:txBody>
      </p:sp>
      <p:sp>
        <p:nvSpPr>
          <p:cNvPr id="3" name="Content Placeholder 2"/>
          <p:cNvSpPr>
            <a:spLocks noGrp="1"/>
          </p:cNvSpPr>
          <p:nvPr>
            <p:ph idx="1"/>
          </p:nvPr>
        </p:nvSpPr>
        <p:spPr/>
        <p:txBody>
          <a:bodyPr>
            <a:normAutofit fontScale="40000" lnSpcReduction="20000"/>
          </a:bodyPr>
          <a:lstStyle/>
          <a:p>
            <a:r>
              <a:rPr lang="en-US" dirty="0"/>
              <a:t>ESA Medium-Class Mission </a:t>
            </a:r>
          </a:p>
          <a:p>
            <a:pPr lvl="1"/>
            <a:r>
              <a:rPr lang="en-US" dirty="0"/>
              <a:t>In the Cosmic Visions </a:t>
            </a:r>
            <a:r>
              <a:rPr lang="en-US" dirty="0" err="1"/>
              <a:t>Programme</a:t>
            </a:r>
            <a:r>
              <a:rPr lang="en-US" dirty="0"/>
              <a:t> </a:t>
            </a:r>
          </a:p>
          <a:p>
            <a:pPr lvl="1"/>
            <a:r>
              <a:rPr lang="en-US" dirty="0"/>
              <a:t>M2 slot (M1 Solar Orbiter, M3 PLATO)</a:t>
            </a:r>
          </a:p>
          <a:p>
            <a:pPr lvl="1"/>
            <a:r>
              <a:rPr lang="en-US" dirty="0"/>
              <a:t>Due for launch December 2021</a:t>
            </a:r>
          </a:p>
          <a:p>
            <a:r>
              <a:rPr lang="en-US" dirty="0"/>
              <a:t>Largest astronomical consortium in history: 15 countries, ~2000 scientists, ~200 institutes.  Mission data processing and hosting will be spread across 9 Science Data </a:t>
            </a:r>
            <a:r>
              <a:rPr lang="en-US" dirty="0" err="1"/>
              <a:t>Centres</a:t>
            </a:r>
            <a:r>
              <a:rPr lang="en-US" dirty="0"/>
              <a:t> in Europe and US (each with different levels of commitment).</a:t>
            </a:r>
          </a:p>
          <a:p>
            <a:r>
              <a:rPr lang="en-US" dirty="0"/>
              <a:t>Scientific Objectives </a:t>
            </a:r>
          </a:p>
          <a:p>
            <a:pPr lvl="1"/>
            <a:r>
              <a:rPr lang="en-US" dirty="0">
                <a:solidFill>
                  <a:srgbClr val="FF0000"/>
                </a:solidFill>
              </a:rPr>
              <a:t>To understand the origins of the Universe’s accelerated expansion</a:t>
            </a:r>
          </a:p>
          <a:p>
            <a:pPr lvl="1"/>
            <a:r>
              <a:rPr lang="en-US" dirty="0"/>
              <a:t>Using at least 2 independent complementary probes (5 probes total)</a:t>
            </a:r>
          </a:p>
          <a:p>
            <a:pPr lvl="1"/>
            <a:r>
              <a:rPr lang="en-US" b="1" i="1" dirty="0"/>
              <a:t>Geometry of the universe</a:t>
            </a:r>
            <a:r>
              <a:rPr lang="en-US" dirty="0"/>
              <a:t>:</a:t>
            </a:r>
          </a:p>
          <a:p>
            <a:pPr lvl="2"/>
            <a:r>
              <a:rPr lang="en-US" sz="2800" dirty="0"/>
              <a:t>Weak Lensing (WL) Galaxy Clustering (GC) </a:t>
            </a:r>
          </a:p>
          <a:p>
            <a:pPr lvl="1"/>
            <a:r>
              <a:rPr lang="en-US" b="1" i="1" dirty="0"/>
              <a:t>Cosmic history of structure formation</a:t>
            </a:r>
            <a:r>
              <a:rPr lang="en-US" dirty="0"/>
              <a:t>: </a:t>
            </a:r>
          </a:p>
          <a:p>
            <a:pPr lvl="2"/>
            <a:r>
              <a:rPr lang="en-US" sz="2800" dirty="0"/>
              <a:t>WL, Redshift Space Distortion (RSD), Clusters of Galaxies (CL) </a:t>
            </a:r>
          </a:p>
          <a:p>
            <a:pPr marL="457200" lvl="1" indent="0">
              <a:buNone/>
            </a:pPr>
            <a:endParaRPr lang="en-US" dirty="0"/>
          </a:p>
          <a:p>
            <a:r>
              <a:rPr lang="en-US" dirty="0"/>
              <a:t>Euclid on IRIS in 2018:</a:t>
            </a:r>
          </a:p>
          <a:p>
            <a:pPr lvl="1"/>
            <a:r>
              <a:rPr lang="en-US" dirty="0"/>
              <a:t>First use of </a:t>
            </a:r>
            <a:r>
              <a:rPr lang="en-US" dirty="0" err="1"/>
              <a:t>Slurm</a:t>
            </a:r>
            <a:r>
              <a:rPr lang="en-US" dirty="0"/>
              <a:t> as a service (</a:t>
            </a:r>
            <a:r>
              <a:rPr lang="en-US" dirty="0" err="1"/>
              <a:t>Saas</a:t>
            </a:r>
            <a:r>
              <a:rPr lang="en-US" dirty="0"/>
              <a:t>) deployment on IRIS resources at Cambridge on the not-quite-decommissioned Darwin cluster with support from Cambridge HPC and Stack HPC teams</a:t>
            </a:r>
          </a:p>
          <a:p>
            <a:pPr lvl="2"/>
            <a:r>
              <a:rPr lang="en-US" dirty="0"/>
              <a:t>Used for Weak Lensing pipeline sensitivity test simulations </a:t>
            </a:r>
          </a:p>
          <a:p>
            <a:pPr lvl="2"/>
            <a:r>
              <a:rPr lang="en-US" dirty="0"/>
              <a:t>~15k cores for 8 weeks from August-October</a:t>
            </a:r>
          </a:p>
          <a:p>
            <a:pPr lvl="2"/>
            <a:r>
              <a:rPr lang="en-US" dirty="0"/>
              <a:t>Generated ~200TB of simulations data on the </a:t>
            </a:r>
            <a:r>
              <a:rPr lang="en-US" dirty="0" err="1"/>
              <a:t>Lustre</a:t>
            </a:r>
            <a:r>
              <a:rPr lang="en-US" dirty="0"/>
              <a:t> shared filesystem during that time (along with ~2TB of data on a smaller </a:t>
            </a:r>
            <a:r>
              <a:rPr lang="en-US" dirty="0" err="1"/>
              <a:t>Ceph</a:t>
            </a:r>
            <a:r>
              <a:rPr lang="en-US" dirty="0"/>
              <a:t> system)</a:t>
            </a:r>
          </a:p>
          <a:p>
            <a:pPr lvl="2"/>
            <a:r>
              <a:rPr lang="en-US" dirty="0"/>
              <a:t>User logins through SSH, jobs run through </a:t>
            </a:r>
            <a:r>
              <a:rPr lang="en-US" dirty="0" err="1"/>
              <a:t>Slurm</a:t>
            </a:r>
            <a:r>
              <a:rPr lang="en-US" dirty="0"/>
              <a:t> DRM head node, workload managed by the Euclid IAL software and pipeline executables distributed through CVMFS (as per mission requirements).</a:t>
            </a:r>
          </a:p>
          <a:p>
            <a:pPr lvl="2"/>
            <a:r>
              <a:rPr lang="en-US" dirty="0"/>
              <a:t>Successful example of </a:t>
            </a:r>
            <a:r>
              <a:rPr lang="en-US" dirty="0" err="1"/>
              <a:t>Saas</a:t>
            </a:r>
            <a:r>
              <a:rPr lang="en-US" dirty="0"/>
              <a:t>, and now we’d like to see the </a:t>
            </a:r>
            <a:r>
              <a:rPr lang="en-US" dirty="0" err="1"/>
              <a:t>Saas</a:t>
            </a:r>
            <a:r>
              <a:rPr lang="en-US" dirty="0"/>
              <a:t> tested/operated on a federated basis</a:t>
            </a:r>
          </a:p>
        </p:txBody>
      </p:sp>
      <p:sp>
        <p:nvSpPr>
          <p:cNvPr id="4" name="Date Placeholder 3"/>
          <p:cNvSpPr>
            <a:spLocks noGrp="1"/>
          </p:cNvSpPr>
          <p:nvPr>
            <p:ph type="dt" sz="half" idx="10"/>
          </p:nvPr>
        </p:nvSpPr>
        <p:spPr/>
        <p:txBody>
          <a:bodyPr/>
          <a:lstStyle/>
          <a:p>
            <a:r>
              <a:rPr lang="en-US"/>
              <a:t>03/04/2019</a:t>
            </a:r>
            <a:endParaRPr lang="fr-FR" dirty="0"/>
          </a:p>
        </p:txBody>
      </p:sp>
      <p:sp>
        <p:nvSpPr>
          <p:cNvPr id="5" name="Footer Placeholder 4"/>
          <p:cNvSpPr>
            <a:spLocks noGrp="1"/>
          </p:cNvSpPr>
          <p:nvPr>
            <p:ph type="ftr" sz="quarter" idx="12"/>
          </p:nvPr>
        </p:nvSpPr>
        <p:spPr/>
        <p:txBody>
          <a:bodyPr/>
          <a:lstStyle/>
          <a:p>
            <a:r>
              <a:rPr lang="en-US"/>
              <a:t>IRIS F2F Meeting, Apr 2019</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23402-504F-4D0F-B26E-24C94572014B}"/>
              </a:ext>
            </a:extLst>
          </p:cNvPr>
          <p:cNvSpPr>
            <a:spLocks noGrp="1"/>
          </p:cNvSpPr>
          <p:nvPr>
            <p:ph type="title"/>
          </p:nvPr>
        </p:nvSpPr>
        <p:spPr/>
        <p:txBody>
          <a:bodyPr/>
          <a:lstStyle/>
          <a:p>
            <a:r>
              <a:rPr lang="en-GB" dirty="0"/>
              <a:t>Euclid UK on IRIS in 2019</a:t>
            </a:r>
          </a:p>
        </p:txBody>
      </p:sp>
      <p:sp>
        <p:nvSpPr>
          <p:cNvPr id="3" name="Content Placeholder 2">
            <a:extLst>
              <a:ext uri="{FF2B5EF4-FFF2-40B4-BE49-F238E27FC236}">
                <a16:creationId xmlns:a16="http://schemas.microsoft.com/office/drawing/2014/main" id="{2EDA33F7-C7DB-4590-A188-CB75BF052247}"/>
              </a:ext>
            </a:extLst>
          </p:cNvPr>
          <p:cNvSpPr>
            <a:spLocks noGrp="1"/>
          </p:cNvSpPr>
          <p:nvPr>
            <p:ph idx="1"/>
          </p:nvPr>
        </p:nvSpPr>
        <p:spPr/>
        <p:txBody>
          <a:bodyPr>
            <a:normAutofit fontScale="70000" lnSpcReduction="20000"/>
          </a:bodyPr>
          <a:lstStyle/>
          <a:p>
            <a:r>
              <a:rPr lang="en-GB" dirty="0"/>
              <a:t>Three main areas of work:</a:t>
            </a:r>
          </a:p>
          <a:p>
            <a:pPr lvl="1"/>
            <a:r>
              <a:rPr lang="en-GB" b="1" dirty="0"/>
              <a:t>Shear Lensing Simulations</a:t>
            </a:r>
            <a:r>
              <a:rPr lang="en-GB" dirty="0"/>
              <a:t>: Large scale galaxy image generation and analysis simulations (similar to the simulations run on IRIS at Cambridge in 2018, though larger in scope).  </a:t>
            </a:r>
          </a:p>
          <a:p>
            <a:pPr lvl="1"/>
            <a:r>
              <a:rPr lang="en-GB" b="1" dirty="0"/>
              <a:t>Mission Data Processing scale out:</a:t>
            </a:r>
            <a:r>
              <a:rPr lang="en-GB" dirty="0"/>
              <a:t> Proof of concept using IRIS </a:t>
            </a:r>
            <a:r>
              <a:rPr lang="en-GB" dirty="0" err="1"/>
              <a:t>Slurm</a:t>
            </a:r>
            <a:r>
              <a:rPr lang="en-GB" dirty="0"/>
              <a:t> as a Service (</a:t>
            </a:r>
            <a:r>
              <a:rPr lang="en-GB" dirty="0" err="1"/>
              <a:t>Saas</a:t>
            </a:r>
            <a:r>
              <a:rPr lang="en-GB" dirty="0"/>
              <a:t>) infrastructure to scale out workloads from the dedicated cluster in Edinburgh to resources at other IRIS providers. </a:t>
            </a:r>
          </a:p>
          <a:p>
            <a:pPr lvl="1"/>
            <a:r>
              <a:rPr lang="en-GB" b="1" dirty="0"/>
              <a:t>Science Working Group Simulations (led by Tom Kitching):</a:t>
            </a:r>
            <a:r>
              <a:rPr lang="en-GB" dirty="0"/>
              <a:t> Science Performance Verification (SPV) simulations for setting the science requirements of the mission, and used to assess the impact of uncertainty in the system caused by any particular pipeline function or instrument calibration algorithm.  </a:t>
            </a:r>
          </a:p>
          <a:p>
            <a:r>
              <a:rPr lang="en-GB" dirty="0"/>
              <a:t>IRIS 2019 Allocations (all on OpenStack, preferably using </a:t>
            </a:r>
            <a:r>
              <a:rPr lang="en-GB" dirty="0" err="1"/>
              <a:t>Saas</a:t>
            </a:r>
            <a:r>
              <a:rPr lang="en-GB" dirty="0"/>
              <a:t>)</a:t>
            </a:r>
          </a:p>
          <a:p>
            <a:pPr lvl="1"/>
            <a:r>
              <a:rPr lang="en-GB" dirty="0"/>
              <a:t>SCD: 750 cores</a:t>
            </a:r>
          </a:p>
          <a:p>
            <a:pPr lvl="1"/>
            <a:r>
              <a:rPr lang="en-GB" dirty="0" err="1"/>
              <a:t>DiRAC</a:t>
            </a:r>
            <a:r>
              <a:rPr lang="en-GB" dirty="0"/>
              <a:t>: 1550 cores</a:t>
            </a:r>
          </a:p>
          <a:p>
            <a:pPr lvl="1"/>
            <a:r>
              <a:rPr lang="en-GB" dirty="0" err="1"/>
              <a:t>GridPP</a:t>
            </a:r>
            <a:r>
              <a:rPr lang="en-GB" dirty="0"/>
              <a:t>: 800 cores</a:t>
            </a:r>
          </a:p>
        </p:txBody>
      </p:sp>
      <p:sp>
        <p:nvSpPr>
          <p:cNvPr id="4" name="Date Placeholder 3">
            <a:extLst>
              <a:ext uri="{FF2B5EF4-FFF2-40B4-BE49-F238E27FC236}">
                <a16:creationId xmlns:a16="http://schemas.microsoft.com/office/drawing/2014/main" id="{B46FACF8-D51C-46F1-8FA9-AA7FCA473840}"/>
              </a:ext>
            </a:extLst>
          </p:cNvPr>
          <p:cNvSpPr>
            <a:spLocks noGrp="1"/>
          </p:cNvSpPr>
          <p:nvPr>
            <p:ph type="dt" sz="half" idx="10"/>
          </p:nvPr>
        </p:nvSpPr>
        <p:spPr/>
        <p:txBody>
          <a:bodyPr/>
          <a:lstStyle/>
          <a:p>
            <a:r>
              <a:rPr lang="en-US"/>
              <a:t>03/04/2019</a:t>
            </a:r>
            <a:endParaRPr lang="fr-FR" dirty="0"/>
          </a:p>
        </p:txBody>
      </p:sp>
      <p:sp>
        <p:nvSpPr>
          <p:cNvPr id="5" name="Footer Placeholder 4">
            <a:extLst>
              <a:ext uri="{FF2B5EF4-FFF2-40B4-BE49-F238E27FC236}">
                <a16:creationId xmlns:a16="http://schemas.microsoft.com/office/drawing/2014/main" id="{F3A06DE5-F1D0-40C8-9FAB-AB062A8A61A0}"/>
              </a:ext>
            </a:extLst>
          </p:cNvPr>
          <p:cNvSpPr>
            <a:spLocks noGrp="1"/>
          </p:cNvSpPr>
          <p:nvPr>
            <p:ph type="ftr" sz="quarter" idx="12"/>
          </p:nvPr>
        </p:nvSpPr>
        <p:spPr/>
        <p:txBody>
          <a:bodyPr/>
          <a:lstStyle/>
          <a:p>
            <a:r>
              <a:rPr lang="en-US"/>
              <a:t>IRIS F2F Meeting, Apr 2019</a:t>
            </a:r>
            <a:endParaRPr lang="fr-FR" dirty="0"/>
          </a:p>
        </p:txBody>
      </p:sp>
    </p:spTree>
    <p:extLst>
      <p:ext uri="{BB962C8B-B14F-4D97-AF65-F5344CB8AC3E}">
        <p14:creationId xmlns:p14="http://schemas.microsoft.com/office/powerpoint/2010/main" val="288284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A5F-96E6-49BE-925F-A52AF39F3AB7}"/>
              </a:ext>
            </a:extLst>
          </p:cNvPr>
          <p:cNvSpPr>
            <a:spLocks noGrp="1"/>
          </p:cNvSpPr>
          <p:nvPr>
            <p:ph type="title"/>
          </p:nvPr>
        </p:nvSpPr>
        <p:spPr/>
        <p:txBody>
          <a:bodyPr/>
          <a:lstStyle/>
          <a:p>
            <a:r>
              <a:rPr lang="en-GB" dirty="0"/>
              <a:t>Shear Lensing Simulations</a:t>
            </a:r>
          </a:p>
        </p:txBody>
      </p:sp>
      <p:sp>
        <p:nvSpPr>
          <p:cNvPr id="3" name="Content Placeholder 2">
            <a:extLst>
              <a:ext uri="{FF2B5EF4-FFF2-40B4-BE49-F238E27FC236}">
                <a16:creationId xmlns:a16="http://schemas.microsoft.com/office/drawing/2014/main" id="{93BF6D4E-B0E2-4287-81EC-0AD316A7891E}"/>
              </a:ext>
            </a:extLst>
          </p:cNvPr>
          <p:cNvSpPr>
            <a:spLocks noGrp="1"/>
          </p:cNvSpPr>
          <p:nvPr>
            <p:ph idx="1"/>
          </p:nvPr>
        </p:nvSpPr>
        <p:spPr/>
        <p:txBody>
          <a:bodyPr>
            <a:normAutofit fontScale="47500" lnSpcReduction="20000"/>
          </a:bodyPr>
          <a:lstStyle/>
          <a:p>
            <a:r>
              <a:rPr lang="en-GB" b="1" dirty="0"/>
              <a:t>Description of work</a:t>
            </a:r>
            <a:r>
              <a:rPr lang="en-GB" dirty="0"/>
              <a:t>: The success of Euclid to measure Dark Energy to the required accuracy relies on the ability to extract a tiny Weak Gravitational Lensing signal (a 1% distortion of galaxy shapes) to high-precision (an error on the measured distortion of 0.001%) and high accuracy (residual biases in the measured distortion below 0.001%), per galaxy (on average), from a large data-set (1.5 billion galaxy images). Both errors and biases are picked up at every step of the analysis. We are tasked with testing the galaxy model-fitting algorithm the UK has developed to extract this signal and to demonstrate it will work on the Euclid data, ahead of ESA Review and code-freezing for Launch.</a:t>
            </a:r>
          </a:p>
          <a:p>
            <a:r>
              <a:rPr lang="en-GB" b="1" dirty="0"/>
              <a:t>Working environment</a:t>
            </a:r>
          </a:p>
          <a:p>
            <a:pPr lvl="1"/>
            <a:r>
              <a:rPr lang="en-GB" dirty="0"/>
              <a:t>Nodes/containers running CentOS7</a:t>
            </a:r>
          </a:p>
          <a:p>
            <a:pPr lvl="1"/>
            <a:r>
              <a:rPr lang="en-GB" dirty="0"/>
              <a:t>CVMFS access to euclid.in2p3.fr and euclid-dev.in2p3.fr repositories</a:t>
            </a:r>
          </a:p>
          <a:p>
            <a:pPr lvl="1"/>
            <a:r>
              <a:rPr lang="en-GB" dirty="0"/>
              <a:t>2GB RAM per core, cores can be virtual</a:t>
            </a:r>
          </a:p>
          <a:p>
            <a:pPr lvl="1"/>
            <a:r>
              <a:rPr lang="en-GB" dirty="0"/>
              <a:t>Shared filesystem visible to the head node and workers.  Preferably with high sequential IO rates (</a:t>
            </a:r>
            <a:r>
              <a:rPr lang="en-GB" dirty="0" err="1"/>
              <a:t>Ceph</a:t>
            </a:r>
            <a:r>
              <a:rPr lang="en-GB" dirty="0"/>
              <a:t>, Lustre, etc)</a:t>
            </a:r>
          </a:p>
          <a:p>
            <a:pPr lvl="1"/>
            <a:r>
              <a:rPr lang="en-GB" dirty="0" err="1"/>
              <a:t>Slurm</a:t>
            </a:r>
            <a:r>
              <a:rPr lang="en-GB" dirty="0"/>
              <a:t> DRM</a:t>
            </a:r>
          </a:p>
          <a:p>
            <a:pPr lvl="1"/>
            <a:r>
              <a:rPr lang="en-GB" dirty="0"/>
              <a:t>Preferably the Euclid job submission service (called the IAL) needs to be running on/near the head node for overall workflow management</a:t>
            </a:r>
          </a:p>
          <a:p>
            <a:r>
              <a:rPr lang="en-GB" b="1" dirty="0"/>
              <a:t>Use of IRIS Resources</a:t>
            </a:r>
          </a:p>
          <a:p>
            <a:pPr lvl="1"/>
            <a:r>
              <a:rPr lang="en-GB" dirty="0" err="1"/>
              <a:t>Saas</a:t>
            </a:r>
            <a:r>
              <a:rPr lang="en-GB" dirty="0"/>
              <a:t> cluster running at Cambridge on OpenStack (1550 cores)</a:t>
            </a:r>
          </a:p>
          <a:p>
            <a:pPr lvl="2"/>
            <a:r>
              <a:rPr lang="en-GB" dirty="0" err="1"/>
              <a:t>Ceph</a:t>
            </a:r>
            <a:r>
              <a:rPr lang="en-GB" dirty="0"/>
              <a:t> Shared FS</a:t>
            </a:r>
          </a:p>
          <a:p>
            <a:pPr lvl="1"/>
            <a:r>
              <a:rPr lang="en-GB" dirty="0" err="1"/>
              <a:t>Saas</a:t>
            </a:r>
            <a:r>
              <a:rPr lang="en-GB" dirty="0"/>
              <a:t> cluster running at RAL on OpenStack (750 cores)</a:t>
            </a:r>
          </a:p>
          <a:p>
            <a:pPr lvl="2"/>
            <a:r>
              <a:rPr lang="en-GB" dirty="0"/>
              <a:t>Shared filesystem TBD – options include using </a:t>
            </a:r>
            <a:r>
              <a:rPr lang="en-GB" dirty="0" err="1"/>
              <a:t>Ceph</a:t>
            </a:r>
            <a:r>
              <a:rPr lang="en-GB" dirty="0"/>
              <a:t> ansible to make a converged file system across the workers, or creating a single NFS host with a reasonable amount of block storage to mount on the workers.  Tests are in progress.</a:t>
            </a:r>
          </a:p>
        </p:txBody>
      </p:sp>
      <p:sp>
        <p:nvSpPr>
          <p:cNvPr id="4" name="Date Placeholder 3">
            <a:extLst>
              <a:ext uri="{FF2B5EF4-FFF2-40B4-BE49-F238E27FC236}">
                <a16:creationId xmlns:a16="http://schemas.microsoft.com/office/drawing/2014/main" id="{05213560-2A21-457C-B9A5-B8E3F0658DBA}"/>
              </a:ext>
            </a:extLst>
          </p:cNvPr>
          <p:cNvSpPr>
            <a:spLocks noGrp="1"/>
          </p:cNvSpPr>
          <p:nvPr>
            <p:ph type="dt" sz="half" idx="10"/>
          </p:nvPr>
        </p:nvSpPr>
        <p:spPr/>
        <p:txBody>
          <a:bodyPr/>
          <a:lstStyle/>
          <a:p>
            <a:r>
              <a:rPr lang="en-US"/>
              <a:t>03/04/2019</a:t>
            </a:r>
            <a:endParaRPr lang="fr-FR" dirty="0"/>
          </a:p>
        </p:txBody>
      </p:sp>
      <p:sp>
        <p:nvSpPr>
          <p:cNvPr id="5" name="Footer Placeholder 4">
            <a:extLst>
              <a:ext uri="{FF2B5EF4-FFF2-40B4-BE49-F238E27FC236}">
                <a16:creationId xmlns:a16="http://schemas.microsoft.com/office/drawing/2014/main" id="{FCEB6738-28C9-4358-B2A7-935646B4D43D}"/>
              </a:ext>
            </a:extLst>
          </p:cNvPr>
          <p:cNvSpPr>
            <a:spLocks noGrp="1"/>
          </p:cNvSpPr>
          <p:nvPr>
            <p:ph type="ftr" sz="quarter" idx="12"/>
          </p:nvPr>
        </p:nvSpPr>
        <p:spPr/>
        <p:txBody>
          <a:bodyPr/>
          <a:lstStyle/>
          <a:p>
            <a:r>
              <a:rPr lang="en-US"/>
              <a:t>IRIS F2F Meeting, Apr 2019</a:t>
            </a:r>
            <a:endParaRPr lang="fr-FR" dirty="0"/>
          </a:p>
        </p:txBody>
      </p:sp>
    </p:spTree>
    <p:extLst>
      <p:ext uri="{BB962C8B-B14F-4D97-AF65-F5344CB8AC3E}">
        <p14:creationId xmlns:p14="http://schemas.microsoft.com/office/powerpoint/2010/main" val="796767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DDCFD-CFC8-490C-895F-E07BB3AC2991}"/>
              </a:ext>
            </a:extLst>
          </p:cNvPr>
          <p:cNvSpPr>
            <a:spLocks noGrp="1"/>
          </p:cNvSpPr>
          <p:nvPr>
            <p:ph type="title"/>
          </p:nvPr>
        </p:nvSpPr>
        <p:spPr/>
        <p:txBody>
          <a:bodyPr/>
          <a:lstStyle/>
          <a:p>
            <a:r>
              <a:rPr lang="en-GB" dirty="0"/>
              <a:t>Mission Data Processing</a:t>
            </a:r>
          </a:p>
        </p:txBody>
      </p:sp>
      <p:sp>
        <p:nvSpPr>
          <p:cNvPr id="3" name="Content Placeholder 2">
            <a:extLst>
              <a:ext uri="{FF2B5EF4-FFF2-40B4-BE49-F238E27FC236}">
                <a16:creationId xmlns:a16="http://schemas.microsoft.com/office/drawing/2014/main" id="{17A8B623-44D0-4203-ADA0-1F528E1AAC0E}"/>
              </a:ext>
            </a:extLst>
          </p:cNvPr>
          <p:cNvSpPr>
            <a:spLocks noGrp="1"/>
          </p:cNvSpPr>
          <p:nvPr>
            <p:ph idx="1"/>
          </p:nvPr>
        </p:nvSpPr>
        <p:spPr>
          <a:xfrm>
            <a:off x="457200" y="1600200"/>
            <a:ext cx="8229600" cy="4277072"/>
          </a:xfrm>
        </p:spPr>
        <p:txBody>
          <a:bodyPr>
            <a:normAutofit fontScale="47500" lnSpcReduction="20000"/>
          </a:bodyPr>
          <a:lstStyle/>
          <a:p>
            <a:r>
              <a:rPr lang="en-GB" b="1" dirty="0"/>
              <a:t>Description of work</a:t>
            </a:r>
            <a:r>
              <a:rPr lang="en-GB" dirty="0"/>
              <a:t>: Euclid Mission Data Processing will be performed at 9 Science Data Centres (SDCs) across Europe and the US.  Each SDC will process a subsection of the sky using the full Euclid pipeline, and resulting data will be hosted at archive nodes at each SDC throughout the mission. The expected processing workflow will follow these steps:</a:t>
            </a:r>
          </a:p>
          <a:p>
            <a:pPr marL="971550" lvl="1" indent="-514350">
              <a:buFont typeface="+mj-lt"/>
              <a:buAutoNum type="arabicPeriod"/>
            </a:pPr>
            <a:r>
              <a:rPr lang="en-GB" dirty="0"/>
              <a:t>Telescope data is transferred from satellite to ESAC.  Level 1 processing occurs locally (removal of instrumentation effects, insertion of metadata).</a:t>
            </a:r>
          </a:p>
          <a:p>
            <a:pPr marL="971550" lvl="1" indent="-514350">
              <a:buFont typeface="+mj-lt"/>
              <a:buAutoNum type="arabicPeriod"/>
            </a:pPr>
            <a:r>
              <a:rPr lang="en-GB" dirty="0"/>
              <a:t>Level 1 data is copied to target SDCs (targets are determined by national Mission Level Agreements, and distribution is handled automatically by the archive).  Associated external data (DES, LSST, etc) is distributed to the target SDCs (this could occur prior to arrival of Level 1 data).</a:t>
            </a:r>
          </a:p>
          <a:p>
            <a:pPr marL="971550" lvl="1" indent="-514350">
              <a:buFont typeface="+mj-lt"/>
              <a:buAutoNum type="arabicPeriod"/>
            </a:pPr>
            <a:r>
              <a:rPr lang="en-GB" dirty="0"/>
              <a:t>Level 2 data is generated at each SDC by running the full Euclid pipeline end-to-end on the local data (both mission and external).  Results are stored in a local archive node, and registered with the central archive. </a:t>
            </a:r>
          </a:p>
          <a:p>
            <a:pPr marL="971550" lvl="1" indent="-514350">
              <a:buFont typeface="+mj-lt"/>
              <a:buAutoNum type="arabicPeriod"/>
            </a:pPr>
            <a:r>
              <a:rPr lang="en-GB" dirty="0"/>
              <a:t>Necessary data products are moved to Level 3 SDCs for processing of Level 3 data (LE3 data is expected to require specialized infrastructure in many cases, such as GPUs or large shared memory machines).  </a:t>
            </a:r>
          </a:p>
          <a:p>
            <a:pPr marL="971550" lvl="1" indent="-514350">
              <a:buFont typeface="+mj-lt"/>
              <a:buAutoNum type="arabicPeriod"/>
            </a:pPr>
            <a:r>
              <a:rPr lang="en-GB" dirty="0"/>
              <a:t>Data Release products are declared by the Science Ground Segment Operators and then copied back to the Science Operations Centre (SOC) at ESAC for official release to the community.</a:t>
            </a:r>
          </a:p>
          <a:p>
            <a:pPr marL="971550" lvl="1" indent="-514350">
              <a:buFont typeface="+mj-lt"/>
              <a:buAutoNum type="arabicPeriod"/>
            </a:pPr>
            <a:r>
              <a:rPr lang="en-GB" dirty="0"/>
              <a:t>Older release data, and or intermediate data products, are moved from disk to tape on a regular schedule.  The data movement is handled by the archive nodes, using local storage services.</a:t>
            </a:r>
          </a:p>
        </p:txBody>
      </p:sp>
      <p:sp>
        <p:nvSpPr>
          <p:cNvPr id="4" name="Date Placeholder 3">
            <a:extLst>
              <a:ext uri="{FF2B5EF4-FFF2-40B4-BE49-F238E27FC236}">
                <a16:creationId xmlns:a16="http://schemas.microsoft.com/office/drawing/2014/main" id="{1DAEFC55-26B5-4B45-9C7A-5CD6FC5830A8}"/>
              </a:ext>
            </a:extLst>
          </p:cNvPr>
          <p:cNvSpPr>
            <a:spLocks noGrp="1"/>
          </p:cNvSpPr>
          <p:nvPr>
            <p:ph type="dt" sz="half" idx="10"/>
          </p:nvPr>
        </p:nvSpPr>
        <p:spPr/>
        <p:txBody>
          <a:bodyPr/>
          <a:lstStyle/>
          <a:p>
            <a:r>
              <a:rPr lang="en-US"/>
              <a:t>03/04/2019</a:t>
            </a:r>
            <a:endParaRPr lang="fr-FR" dirty="0"/>
          </a:p>
        </p:txBody>
      </p:sp>
      <p:sp>
        <p:nvSpPr>
          <p:cNvPr id="5" name="Footer Placeholder 4">
            <a:extLst>
              <a:ext uri="{FF2B5EF4-FFF2-40B4-BE49-F238E27FC236}">
                <a16:creationId xmlns:a16="http://schemas.microsoft.com/office/drawing/2014/main" id="{16B3992F-1E75-4381-B659-04F47A79B2CE}"/>
              </a:ext>
            </a:extLst>
          </p:cNvPr>
          <p:cNvSpPr>
            <a:spLocks noGrp="1"/>
          </p:cNvSpPr>
          <p:nvPr>
            <p:ph type="ftr" sz="quarter" idx="12"/>
          </p:nvPr>
        </p:nvSpPr>
        <p:spPr/>
        <p:txBody>
          <a:bodyPr/>
          <a:lstStyle/>
          <a:p>
            <a:r>
              <a:rPr lang="en-US"/>
              <a:t>IRIS F2F Meeting, Apr 2019</a:t>
            </a:r>
            <a:endParaRPr lang="fr-FR" dirty="0"/>
          </a:p>
        </p:txBody>
      </p:sp>
    </p:spTree>
    <p:extLst>
      <p:ext uri="{BB962C8B-B14F-4D97-AF65-F5344CB8AC3E}">
        <p14:creationId xmlns:p14="http://schemas.microsoft.com/office/powerpoint/2010/main" val="617885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3AB84-359B-495D-8CB0-2198618CD7E5}"/>
              </a:ext>
            </a:extLst>
          </p:cNvPr>
          <p:cNvSpPr>
            <a:spLocks noGrp="1"/>
          </p:cNvSpPr>
          <p:nvPr>
            <p:ph type="title"/>
          </p:nvPr>
        </p:nvSpPr>
        <p:spPr/>
        <p:txBody>
          <a:bodyPr/>
          <a:lstStyle/>
          <a:p>
            <a:r>
              <a:rPr lang="en-GB" dirty="0"/>
              <a:t>SDC-UK Architecture</a:t>
            </a:r>
          </a:p>
        </p:txBody>
      </p:sp>
      <p:sp>
        <p:nvSpPr>
          <p:cNvPr id="4" name="Date Placeholder 3">
            <a:extLst>
              <a:ext uri="{FF2B5EF4-FFF2-40B4-BE49-F238E27FC236}">
                <a16:creationId xmlns:a16="http://schemas.microsoft.com/office/drawing/2014/main" id="{97034FFC-7B04-46FE-B48D-F4B57C379BE5}"/>
              </a:ext>
            </a:extLst>
          </p:cNvPr>
          <p:cNvSpPr>
            <a:spLocks noGrp="1"/>
          </p:cNvSpPr>
          <p:nvPr>
            <p:ph type="dt" sz="half" idx="10"/>
          </p:nvPr>
        </p:nvSpPr>
        <p:spPr/>
        <p:txBody>
          <a:bodyPr/>
          <a:lstStyle/>
          <a:p>
            <a:r>
              <a:rPr lang="en-US"/>
              <a:t>03/04/2019</a:t>
            </a:r>
            <a:endParaRPr lang="fr-FR" dirty="0"/>
          </a:p>
        </p:txBody>
      </p:sp>
      <p:sp>
        <p:nvSpPr>
          <p:cNvPr id="5" name="Footer Placeholder 4">
            <a:extLst>
              <a:ext uri="{FF2B5EF4-FFF2-40B4-BE49-F238E27FC236}">
                <a16:creationId xmlns:a16="http://schemas.microsoft.com/office/drawing/2014/main" id="{BD974BF5-038A-4ED7-AA28-E1B7F8B4F854}"/>
              </a:ext>
            </a:extLst>
          </p:cNvPr>
          <p:cNvSpPr>
            <a:spLocks noGrp="1"/>
          </p:cNvSpPr>
          <p:nvPr>
            <p:ph type="ftr" sz="quarter" idx="12"/>
          </p:nvPr>
        </p:nvSpPr>
        <p:spPr/>
        <p:txBody>
          <a:bodyPr/>
          <a:lstStyle/>
          <a:p>
            <a:r>
              <a:rPr lang="en-US"/>
              <a:t>IRIS F2F Meeting, Apr 2019</a:t>
            </a:r>
            <a:endParaRPr lang="fr-FR" dirty="0"/>
          </a:p>
        </p:txBody>
      </p:sp>
      <p:pic>
        <p:nvPicPr>
          <p:cNvPr id="8" name="Picture 7">
            <a:extLst>
              <a:ext uri="{FF2B5EF4-FFF2-40B4-BE49-F238E27FC236}">
                <a16:creationId xmlns:a16="http://schemas.microsoft.com/office/drawing/2014/main" id="{82AB22DA-A23B-44CC-8C9A-43C5EC59F5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421151"/>
            <a:ext cx="8229600" cy="4629150"/>
          </a:xfrm>
          <a:prstGeom prst="rect">
            <a:avLst/>
          </a:prstGeom>
        </p:spPr>
      </p:pic>
    </p:spTree>
    <p:extLst>
      <p:ext uri="{BB962C8B-B14F-4D97-AF65-F5344CB8AC3E}">
        <p14:creationId xmlns:p14="http://schemas.microsoft.com/office/powerpoint/2010/main" val="3245081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5F2CB-B755-4BF6-8C01-AE54C2C019AE}"/>
              </a:ext>
            </a:extLst>
          </p:cNvPr>
          <p:cNvSpPr>
            <a:spLocks noGrp="1"/>
          </p:cNvSpPr>
          <p:nvPr>
            <p:ph type="title"/>
          </p:nvPr>
        </p:nvSpPr>
        <p:spPr/>
        <p:txBody>
          <a:bodyPr/>
          <a:lstStyle/>
          <a:p>
            <a:r>
              <a:rPr lang="en-GB" dirty="0"/>
              <a:t>Mission Data Processing </a:t>
            </a:r>
            <a:r>
              <a:rPr lang="en-GB" dirty="0" err="1"/>
              <a:t>con’t</a:t>
            </a:r>
            <a:endParaRPr lang="en-GB" dirty="0"/>
          </a:p>
        </p:txBody>
      </p:sp>
      <p:sp>
        <p:nvSpPr>
          <p:cNvPr id="3" name="Content Placeholder 2">
            <a:extLst>
              <a:ext uri="{FF2B5EF4-FFF2-40B4-BE49-F238E27FC236}">
                <a16:creationId xmlns:a16="http://schemas.microsoft.com/office/drawing/2014/main" id="{E08D0992-F3FC-444E-B3E4-37492C06A455}"/>
              </a:ext>
            </a:extLst>
          </p:cNvPr>
          <p:cNvSpPr>
            <a:spLocks noGrp="1"/>
          </p:cNvSpPr>
          <p:nvPr>
            <p:ph idx="1"/>
          </p:nvPr>
        </p:nvSpPr>
        <p:spPr/>
        <p:txBody>
          <a:bodyPr>
            <a:normAutofit fontScale="55000" lnSpcReduction="20000"/>
          </a:bodyPr>
          <a:lstStyle/>
          <a:p>
            <a:r>
              <a:rPr lang="en-GB" b="1" dirty="0"/>
              <a:t>Working Environment</a:t>
            </a:r>
          </a:p>
          <a:p>
            <a:pPr lvl="1"/>
            <a:r>
              <a:rPr lang="en-GB" dirty="0"/>
              <a:t>Nodes/containers running CentOS7</a:t>
            </a:r>
          </a:p>
          <a:p>
            <a:pPr lvl="1"/>
            <a:r>
              <a:rPr lang="en-GB" dirty="0"/>
              <a:t>CVMFS access to euclid.in2p3.fr and euclid-dev.in2p3.fr repositories</a:t>
            </a:r>
          </a:p>
          <a:p>
            <a:pPr lvl="1"/>
            <a:r>
              <a:rPr lang="en-GB" dirty="0"/>
              <a:t>8GB RAM per core, cores can be virtual</a:t>
            </a:r>
          </a:p>
          <a:p>
            <a:pPr lvl="1"/>
            <a:r>
              <a:rPr lang="en-GB" dirty="0"/>
              <a:t>Shared filesystem visible to the head node and workers.  Preferably with high sequential IO rates (</a:t>
            </a:r>
            <a:r>
              <a:rPr lang="en-GB" dirty="0" err="1"/>
              <a:t>Ceph</a:t>
            </a:r>
            <a:r>
              <a:rPr lang="en-GB" dirty="0"/>
              <a:t>, Lustre, etc)</a:t>
            </a:r>
          </a:p>
          <a:p>
            <a:pPr lvl="1"/>
            <a:r>
              <a:rPr lang="en-GB" dirty="0"/>
              <a:t>Torque/SGE/</a:t>
            </a:r>
            <a:r>
              <a:rPr lang="en-GB" dirty="0" err="1"/>
              <a:t>Slurm</a:t>
            </a:r>
            <a:r>
              <a:rPr lang="en-GB" dirty="0"/>
              <a:t> DRM</a:t>
            </a:r>
          </a:p>
          <a:p>
            <a:pPr lvl="1"/>
            <a:r>
              <a:rPr lang="en-GB" dirty="0"/>
              <a:t>Euclid job submission service (called the IAL) needs to be running on/near the head node for overall workflow management</a:t>
            </a:r>
          </a:p>
          <a:p>
            <a:pPr lvl="1"/>
            <a:endParaRPr lang="en-GB" dirty="0"/>
          </a:p>
          <a:p>
            <a:r>
              <a:rPr lang="en-GB" b="1" dirty="0"/>
              <a:t>Use of IRIS Resources</a:t>
            </a:r>
          </a:p>
          <a:p>
            <a:pPr lvl="1"/>
            <a:r>
              <a:rPr lang="en-GB" dirty="0"/>
              <a:t>The goal is to have a working </a:t>
            </a:r>
            <a:r>
              <a:rPr lang="en-GB" dirty="0" err="1"/>
              <a:t>Saas</a:t>
            </a:r>
            <a:r>
              <a:rPr lang="en-GB" dirty="0"/>
              <a:t> solution tied into our existing infrastructure by 2020 for the final phase of Euclid end-to-end pipeline tests.  </a:t>
            </a:r>
          </a:p>
          <a:p>
            <a:pPr lvl="1"/>
            <a:r>
              <a:rPr lang="en-GB" dirty="0"/>
              <a:t>Preliminary tests will occur in 2019, based around a </a:t>
            </a:r>
            <a:r>
              <a:rPr lang="en-GB" dirty="0" err="1"/>
              <a:t>Slurm</a:t>
            </a:r>
            <a:r>
              <a:rPr lang="en-GB" dirty="0"/>
              <a:t> head node running on the Edinburgh OpenStack instance, with workers running on the Manchester OpenStack instance (and likely others).  This setup will require use of VPN type networking to connect the workers to the head node. These tests will include use of a multi-site converged </a:t>
            </a:r>
            <a:r>
              <a:rPr lang="en-GB" dirty="0" err="1"/>
              <a:t>CephFS</a:t>
            </a:r>
            <a:r>
              <a:rPr lang="en-GB" dirty="0"/>
              <a:t> for shared storage.  </a:t>
            </a:r>
          </a:p>
          <a:p>
            <a:pPr lvl="1"/>
            <a:r>
              <a:rPr lang="en-GB" dirty="0"/>
              <a:t>Expected resource utilization is only 100 cores for 2019.</a:t>
            </a:r>
          </a:p>
          <a:p>
            <a:endParaRPr lang="en-GB" dirty="0"/>
          </a:p>
        </p:txBody>
      </p:sp>
      <p:sp>
        <p:nvSpPr>
          <p:cNvPr id="4" name="Date Placeholder 3">
            <a:extLst>
              <a:ext uri="{FF2B5EF4-FFF2-40B4-BE49-F238E27FC236}">
                <a16:creationId xmlns:a16="http://schemas.microsoft.com/office/drawing/2014/main" id="{B39BC188-6692-488C-AE05-6C12018C6F1F}"/>
              </a:ext>
            </a:extLst>
          </p:cNvPr>
          <p:cNvSpPr>
            <a:spLocks noGrp="1"/>
          </p:cNvSpPr>
          <p:nvPr>
            <p:ph type="dt" sz="half" idx="10"/>
          </p:nvPr>
        </p:nvSpPr>
        <p:spPr/>
        <p:txBody>
          <a:bodyPr/>
          <a:lstStyle/>
          <a:p>
            <a:r>
              <a:rPr lang="en-US"/>
              <a:t>03/04/2019</a:t>
            </a:r>
            <a:endParaRPr lang="fr-FR" dirty="0"/>
          </a:p>
        </p:txBody>
      </p:sp>
      <p:sp>
        <p:nvSpPr>
          <p:cNvPr id="5" name="Footer Placeholder 4">
            <a:extLst>
              <a:ext uri="{FF2B5EF4-FFF2-40B4-BE49-F238E27FC236}">
                <a16:creationId xmlns:a16="http://schemas.microsoft.com/office/drawing/2014/main" id="{600AF71F-13A0-4597-A5C0-8A30EFBA0901}"/>
              </a:ext>
            </a:extLst>
          </p:cNvPr>
          <p:cNvSpPr>
            <a:spLocks noGrp="1"/>
          </p:cNvSpPr>
          <p:nvPr>
            <p:ph type="ftr" sz="quarter" idx="12"/>
          </p:nvPr>
        </p:nvSpPr>
        <p:spPr/>
        <p:txBody>
          <a:bodyPr/>
          <a:lstStyle/>
          <a:p>
            <a:r>
              <a:rPr lang="en-US"/>
              <a:t>IRIS F2F Meeting, Apr 2019</a:t>
            </a:r>
            <a:endParaRPr lang="fr-FR" dirty="0"/>
          </a:p>
        </p:txBody>
      </p:sp>
    </p:spTree>
    <p:extLst>
      <p:ext uri="{BB962C8B-B14F-4D97-AF65-F5344CB8AC3E}">
        <p14:creationId xmlns:p14="http://schemas.microsoft.com/office/powerpoint/2010/main" val="3026080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3CD99-B86A-4BC4-A8F4-0CCE97CBC89E}"/>
              </a:ext>
            </a:extLst>
          </p:cNvPr>
          <p:cNvSpPr>
            <a:spLocks noGrp="1"/>
          </p:cNvSpPr>
          <p:nvPr>
            <p:ph type="title"/>
          </p:nvPr>
        </p:nvSpPr>
        <p:spPr/>
        <p:txBody>
          <a:bodyPr/>
          <a:lstStyle/>
          <a:p>
            <a:r>
              <a:rPr lang="en-GB" dirty="0"/>
              <a:t>Science Working Group</a:t>
            </a:r>
          </a:p>
        </p:txBody>
      </p:sp>
      <p:sp>
        <p:nvSpPr>
          <p:cNvPr id="3" name="Content Placeholder 2">
            <a:extLst>
              <a:ext uri="{FF2B5EF4-FFF2-40B4-BE49-F238E27FC236}">
                <a16:creationId xmlns:a16="http://schemas.microsoft.com/office/drawing/2014/main" id="{78D24484-7381-4AA9-8EDF-41841B43B2FF}"/>
              </a:ext>
            </a:extLst>
          </p:cNvPr>
          <p:cNvSpPr>
            <a:spLocks noGrp="1"/>
          </p:cNvSpPr>
          <p:nvPr>
            <p:ph idx="1"/>
          </p:nvPr>
        </p:nvSpPr>
        <p:spPr/>
        <p:txBody>
          <a:bodyPr>
            <a:normAutofit fontScale="47500" lnSpcReduction="20000"/>
          </a:bodyPr>
          <a:lstStyle/>
          <a:p>
            <a:r>
              <a:rPr lang="en-GB" b="1" dirty="0"/>
              <a:t>Description of work</a:t>
            </a:r>
            <a:r>
              <a:rPr lang="en-GB" dirty="0"/>
              <a:t>: The Science Working Groups (SWG) are the name of the entities in Euclid that before launch set the science requirements for the algorithm developers and also the instrument teams, and assess the expected scientific performance of the mission. The UK leads the weak lensing SWG (WLSWG; Kitching), which in 2019 is tasked with Science Performance Verification (SPV) for testing the Euclid weak lensing pipeline. The current version of SPV simulations take a catalogue of galaxies from an n-body simulation and creates a transfer-function like chain of effects whereby the properties of each galaxy are modified by astrophysical, telescope, detector, and measurement process effects. These modified galaxy catalogues are then used to assess the performance of the mission as well as the impact of uncertainty in the system caused by pipeline algorithms or instrument calibration algorithms.</a:t>
            </a:r>
          </a:p>
          <a:p>
            <a:r>
              <a:rPr lang="en-GB" b="1" dirty="0"/>
              <a:t>Working Environment</a:t>
            </a:r>
            <a:r>
              <a:rPr lang="en-GB" dirty="0"/>
              <a:t>:</a:t>
            </a:r>
          </a:p>
          <a:p>
            <a:pPr lvl="1"/>
            <a:r>
              <a:rPr lang="en-GB" dirty="0"/>
              <a:t>Nodes/containers running CentOS7</a:t>
            </a:r>
          </a:p>
          <a:p>
            <a:pPr lvl="1"/>
            <a:r>
              <a:rPr lang="en-GB" dirty="0"/>
              <a:t>Python2 (with additional scientific libraries)</a:t>
            </a:r>
          </a:p>
          <a:p>
            <a:pPr lvl="1"/>
            <a:r>
              <a:rPr lang="en-GB" dirty="0"/>
              <a:t>6GB RAM per core, cores can be virtual</a:t>
            </a:r>
          </a:p>
          <a:p>
            <a:pPr lvl="1"/>
            <a:r>
              <a:rPr lang="en-GB" dirty="0"/>
              <a:t>Shared filesystem (for data workflow management)</a:t>
            </a:r>
          </a:p>
          <a:p>
            <a:r>
              <a:rPr lang="en-GB" b="1" dirty="0"/>
              <a:t>Use of IRIS Resources</a:t>
            </a:r>
          </a:p>
          <a:p>
            <a:pPr lvl="1"/>
            <a:r>
              <a:rPr lang="en-GB" dirty="0"/>
              <a:t>700 Cores on Manchester OpenStack</a:t>
            </a:r>
          </a:p>
          <a:p>
            <a:pPr lvl="1"/>
            <a:r>
              <a:rPr lang="en-GB" dirty="0"/>
              <a:t>Shared FS will need to be sorted, with the lead possibility being the use of a converged </a:t>
            </a:r>
            <a:r>
              <a:rPr lang="en-GB" dirty="0" err="1"/>
              <a:t>Ceph</a:t>
            </a:r>
            <a:r>
              <a:rPr lang="en-GB" dirty="0"/>
              <a:t> system (the same system tested for the Mission Data Processing work).  A local NFS node with sufficient block storage could be used as a fallback.</a:t>
            </a:r>
          </a:p>
          <a:p>
            <a:pPr lvl="1"/>
            <a:r>
              <a:rPr lang="en-GB" dirty="0" err="1"/>
              <a:t>Saas</a:t>
            </a:r>
            <a:r>
              <a:rPr lang="en-GB" dirty="0"/>
              <a:t> head node will likely run on the Edinburgh OpenStack, connected to workers through VPN</a:t>
            </a:r>
          </a:p>
        </p:txBody>
      </p:sp>
      <p:sp>
        <p:nvSpPr>
          <p:cNvPr id="4" name="Date Placeholder 3">
            <a:extLst>
              <a:ext uri="{FF2B5EF4-FFF2-40B4-BE49-F238E27FC236}">
                <a16:creationId xmlns:a16="http://schemas.microsoft.com/office/drawing/2014/main" id="{737CCDD0-34F4-4B4C-88F8-566C6B8041D3}"/>
              </a:ext>
            </a:extLst>
          </p:cNvPr>
          <p:cNvSpPr>
            <a:spLocks noGrp="1"/>
          </p:cNvSpPr>
          <p:nvPr>
            <p:ph type="dt" sz="half" idx="10"/>
          </p:nvPr>
        </p:nvSpPr>
        <p:spPr/>
        <p:txBody>
          <a:bodyPr/>
          <a:lstStyle/>
          <a:p>
            <a:r>
              <a:rPr lang="en-US"/>
              <a:t>03/04/2019</a:t>
            </a:r>
            <a:endParaRPr lang="fr-FR" dirty="0"/>
          </a:p>
        </p:txBody>
      </p:sp>
      <p:sp>
        <p:nvSpPr>
          <p:cNvPr id="5" name="Footer Placeholder 4">
            <a:extLst>
              <a:ext uri="{FF2B5EF4-FFF2-40B4-BE49-F238E27FC236}">
                <a16:creationId xmlns:a16="http://schemas.microsoft.com/office/drawing/2014/main" id="{2BF50EF5-0D11-4B69-A93C-BE2A32F81C98}"/>
              </a:ext>
            </a:extLst>
          </p:cNvPr>
          <p:cNvSpPr>
            <a:spLocks noGrp="1"/>
          </p:cNvSpPr>
          <p:nvPr>
            <p:ph type="ftr" sz="quarter" idx="12"/>
          </p:nvPr>
        </p:nvSpPr>
        <p:spPr/>
        <p:txBody>
          <a:bodyPr/>
          <a:lstStyle/>
          <a:p>
            <a:r>
              <a:rPr lang="en-US"/>
              <a:t>IRIS F2F Meeting, Apr 2019</a:t>
            </a:r>
            <a:endParaRPr lang="fr-FR" dirty="0"/>
          </a:p>
        </p:txBody>
      </p:sp>
    </p:spTree>
    <p:extLst>
      <p:ext uri="{BB962C8B-B14F-4D97-AF65-F5344CB8AC3E}">
        <p14:creationId xmlns:p14="http://schemas.microsoft.com/office/powerpoint/2010/main" val="212181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5A247-681C-4EE4-A9F2-C186184F4F84}"/>
              </a:ext>
            </a:extLst>
          </p:cNvPr>
          <p:cNvSpPr>
            <a:spLocks noGrp="1"/>
          </p:cNvSpPr>
          <p:nvPr>
            <p:ph type="title"/>
          </p:nvPr>
        </p:nvSpPr>
        <p:spPr/>
        <p:txBody>
          <a:bodyPr/>
          <a:lstStyle/>
          <a:p>
            <a:r>
              <a:rPr lang="en-GB" dirty="0"/>
              <a:t>Euclid UK on IRIS 2020…</a:t>
            </a:r>
          </a:p>
        </p:txBody>
      </p:sp>
      <p:sp>
        <p:nvSpPr>
          <p:cNvPr id="3" name="Content Placeholder 2">
            <a:extLst>
              <a:ext uri="{FF2B5EF4-FFF2-40B4-BE49-F238E27FC236}">
                <a16:creationId xmlns:a16="http://schemas.microsoft.com/office/drawing/2014/main" id="{2AEE696F-09B9-4FC0-8815-288BDF5AE558}"/>
              </a:ext>
            </a:extLst>
          </p:cNvPr>
          <p:cNvSpPr>
            <a:spLocks noGrp="1"/>
          </p:cNvSpPr>
          <p:nvPr>
            <p:ph idx="1"/>
          </p:nvPr>
        </p:nvSpPr>
        <p:spPr/>
        <p:txBody>
          <a:bodyPr>
            <a:normAutofit fontScale="47500" lnSpcReduction="20000"/>
          </a:bodyPr>
          <a:lstStyle/>
          <a:p>
            <a:r>
              <a:rPr lang="en-GB" dirty="0"/>
              <a:t>Shear pipeline sensitivity testing – The UK developed pipeline algorithms need to be tested at scale pre-launch (Dec 2021) to ensure accuracy and performance, and then yearly simulations will need to be run post-launch for generating and refining calibration data.  </a:t>
            </a:r>
          </a:p>
          <a:p>
            <a:pPr lvl="1"/>
            <a:r>
              <a:rPr lang="en-GB" dirty="0"/>
              <a:t>Pre-launch simulations are estimated to require ~3k core years per year, and 200TB of intermediate (shared) file storage.  </a:t>
            </a:r>
          </a:p>
          <a:p>
            <a:pPr lvl="1"/>
            <a:r>
              <a:rPr lang="en-GB" dirty="0"/>
              <a:t>Post-launch simulation are estimated to require ~1.5k core years per year, and 100TB of intermediate (shared) file storage.</a:t>
            </a:r>
          </a:p>
          <a:p>
            <a:r>
              <a:rPr lang="en-GB" dirty="0"/>
              <a:t>Mission Data Processing – Euclid UK will have a dedicated cluster for day-to-day data processing over the course of the mission, but it is expected that this will be insufficient at peak periods (i.e. official data releases, data reprocessing).  During these periods we need to scale out onto other resource providers, ideally through an </a:t>
            </a:r>
            <a:r>
              <a:rPr lang="en-GB" dirty="0" err="1"/>
              <a:t>Saas</a:t>
            </a:r>
            <a:r>
              <a:rPr lang="en-GB" dirty="0"/>
              <a:t> system (or something equivalent).  It is also likely that we would want to use a shared tape storage system for archiving older Euclid data.  </a:t>
            </a:r>
          </a:p>
          <a:p>
            <a:pPr lvl="1"/>
            <a:r>
              <a:rPr lang="en-GB" dirty="0"/>
              <a:t>Estimates currently anticipate ~1.5k core years and 100TB of intermediate (shared) file storage from 2022-2024.</a:t>
            </a:r>
          </a:p>
          <a:p>
            <a:pPr lvl="1"/>
            <a:r>
              <a:rPr lang="en-GB" dirty="0"/>
              <a:t>Data tape estimates are currently very fuzzy while we await the mission MLA’s to be finalized, but they should be on the order of  growing 100TB a year per year from 2020 onwards</a:t>
            </a:r>
          </a:p>
          <a:p>
            <a:r>
              <a:rPr lang="en-GB" dirty="0"/>
              <a:t>Science Working Group – The weak lensing SWG anticipates a similar need for simulations in 2020 as in 2019 (1.5k core years).  But then the SWG expects to ramp up significantly on launch year and beyond, running a suite of simulations for verifying mission science requirements and data analysis</a:t>
            </a:r>
          </a:p>
          <a:p>
            <a:pPr lvl="1"/>
            <a:r>
              <a:rPr lang="en-GB" dirty="0"/>
              <a:t>2021 - 4k core years, 100TB of intermediate (shared) file storage</a:t>
            </a:r>
          </a:p>
          <a:p>
            <a:pPr lvl="1"/>
            <a:r>
              <a:rPr lang="en-GB" dirty="0"/>
              <a:t>2022 – 5k core years 200TB of intermediate (shared) file storage</a:t>
            </a:r>
          </a:p>
          <a:p>
            <a:pPr lvl="1"/>
            <a:r>
              <a:rPr lang="en-GB" dirty="0"/>
              <a:t>2023 – 5k core years 200TB of intermediate (shared) file storage</a:t>
            </a:r>
          </a:p>
        </p:txBody>
      </p:sp>
      <p:sp>
        <p:nvSpPr>
          <p:cNvPr id="4" name="Date Placeholder 3">
            <a:extLst>
              <a:ext uri="{FF2B5EF4-FFF2-40B4-BE49-F238E27FC236}">
                <a16:creationId xmlns:a16="http://schemas.microsoft.com/office/drawing/2014/main" id="{FC0CAE70-40DB-42CB-9690-526898D102AC}"/>
              </a:ext>
            </a:extLst>
          </p:cNvPr>
          <p:cNvSpPr>
            <a:spLocks noGrp="1"/>
          </p:cNvSpPr>
          <p:nvPr>
            <p:ph type="dt" sz="half" idx="10"/>
          </p:nvPr>
        </p:nvSpPr>
        <p:spPr/>
        <p:txBody>
          <a:bodyPr/>
          <a:lstStyle/>
          <a:p>
            <a:r>
              <a:rPr lang="en-US"/>
              <a:t>03/04/2019</a:t>
            </a:r>
            <a:endParaRPr lang="fr-FR" dirty="0"/>
          </a:p>
        </p:txBody>
      </p:sp>
      <p:sp>
        <p:nvSpPr>
          <p:cNvPr id="5" name="Footer Placeholder 4">
            <a:extLst>
              <a:ext uri="{FF2B5EF4-FFF2-40B4-BE49-F238E27FC236}">
                <a16:creationId xmlns:a16="http://schemas.microsoft.com/office/drawing/2014/main" id="{80A68611-66A0-445E-AB69-1512B6BA2FCF}"/>
              </a:ext>
            </a:extLst>
          </p:cNvPr>
          <p:cNvSpPr>
            <a:spLocks noGrp="1"/>
          </p:cNvSpPr>
          <p:nvPr>
            <p:ph type="ftr" sz="quarter" idx="12"/>
          </p:nvPr>
        </p:nvSpPr>
        <p:spPr/>
        <p:txBody>
          <a:bodyPr/>
          <a:lstStyle/>
          <a:p>
            <a:r>
              <a:rPr lang="en-US"/>
              <a:t>IRIS F2F Meeting, Apr 2019</a:t>
            </a:r>
            <a:endParaRPr lang="fr-FR" dirty="0"/>
          </a:p>
        </p:txBody>
      </p:sp>
    </p:spTree>
    <p:extLst>
      <p:ext uri="{BB962C8B-B14F-4D97-AF65-F5344CB8AC3E}">
        <p14:creationId xmlns:p14="http://schemas.microsoft.com/office/powerpoint/2010/main" val="36797764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1852</Words>
  <Application>Microsoft Office PowerPoint</Application>
  <PresentationFormat>On-screen Show (4:3)</PresentationFormat>
  <Paragraphs>112</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Thème Office</vt:lpstr>
      <vt:lpstr>Euclid UK on IRIS</vt:lpstr>
      <vt:lpstr>Euclid Summary</vt:lpstr>
      <vt:lpstr>Euclid UK on IRIS in 2019</vt:lpstr>
      <vt:lpstr>Shear Lensing Simulations</vt:lpstr>
      <vt:lpstr>Mission Data Processing</vt:lpstr>
      <vt:lpstr>SDC-UK Architecture</vt:lpstr>
      <vt:lpstr>Mission Data Processing con’t</vt:lpstr>
      <vt:lpstr>Science Working Group</vt:lpstr>
      <vt:lpstr>Euclid UK on IRIS 2020…</vt:lpstr>
    </vt:vector>
  </TitlesOfParts>
  <Company>CNES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dabinc</dc:creator>
  <cp:lastModifiedBy>mark</cp:lastModifiedBy>
  <cp:revision>660</cp:revision>
  <dcterms:created xsi:type="dcterms:W3CDTF">2013-03-06T13:00:36Z</dcterms:created>
  <dcterms:modified xsi:type="dcterms:W3CDTF">2019-04-02T11:17:46Z</dcterms:modified>
</cp:coreProperties>
</file>