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</p:sldIdLst>
  <p:sldSz cy="5143500" cx="9144000"/>
  <p:notesSz cx="6858000" cy="9144000"/>
  <p:embeddedFontLst>
    <p:embeddedFont>
      <p:font typeface="Roboto"/>
      <p:regular r:id="rId39"/>
      <p:bold r:id="rId40"/>
      <p:italic r:id="rId41"/>
      <p:boldItalic r:id="rId4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Roboto-bold.fntdata"/><Relationship Id="rId20" Type="http://schemas.openxmlformats.org/officeDocument/2006/relationships/slide" Target="slides/slide15.xml"/><Relationship Id="rId42" Type="http://schemas.openxmlformats.org/officeDocument/2006/relationships/font" Target="fonts/Roboto-boldItalic.fntdata"/><Relationship Id="rId41" Type="http://schemas.openxmlformats.org/officeDocument/2006/relationships/font" Target="fonts/Roboto-italic.fnt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font" Target="fonts/Roboto-regular.fntdata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aarc-project.eu/architecture/" TargetMode="Externa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55b6b3874b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55b6b3874b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55f8f218d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55f8f218d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55e167c0ea_0_12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55e167c0ea_0_12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https://github.com/VertebrateResequencing/muxfys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55e167c0ea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55e167c0ea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55e167c0ea_0_12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55e167c0ea_0_12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55e167c0ea_0_12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55e167c0ea_0_12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Roboto"/>
                <a:ea typeface="Roboto"/>
                <a:cs typeface="Roboto"/>
                <a:sym typeface="Roboto"/>
              </a:rPr>
              <a:t>Authentication and Authorisation for Research and Collaboration</a:t>
            </a:r>
            <a:endParaRPr b="1"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2"/>
              </a:rPr>
              <a:t>https://aarc-project.eu/architecture/</a:t>
            </a:r>
            <a:endParaRPr b="1"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55e167c0ea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55e167c0ea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55e167c0ea_0_11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55e167c0ea_0_11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55e167c0ea_0_12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55e167c0ea_0_12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55b6b3874b_0_6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55b6b3874b_0_6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https://en.wikipedia.org/wiki/Padlock#/media/File:Early_padlock.jpg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55e167c0ea_0_12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55e167c0ea_0_12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55f8f218d1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55f8f218d1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55e167c0ea_0_12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55e167c0ea_0_12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55615bc56b_1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55615bc56b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Digital Asset Capital Funding issues.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55f8f218d1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55f8f218d1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55e167c0ea_0_12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55e167c0ea_0_12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55e167c0ea_0_12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55e167c0ea_0_12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55e167c0ea_0_11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55e167c0ea_0_11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55e167c0ea_0_11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55e167c0ea_0_11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https://github.com/apel/caso</a:t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55e167c0ea_0_12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55e167c0ea_0_12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55b6b3874b_0_1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55b6b3874b_0_1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+"/>
            </a:pPr>
            <a:r>
              <a:rPr lang="en"/>
              <a:t>Multiple sites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+"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55e167c0ea_0_12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55e167c0ea_0_12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55e167c0ea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55e167c0ea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55e167c0ea_0_12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55e167c0ea_0_12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55e167c0ea_0_12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55e167c0ea_0_12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55e167c0ea_0_12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55e167c0ea_0_12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55b6b3874b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55b6b3874b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55e167c0ea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55e167c0ea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55b6b3874b_0_1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55b6b3874b_0_1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55e167c0ea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55e167c0ea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55b6b3874b_0_3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55b6b3874b_0_3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55b6b3874b_0_6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55b6b3874b_0_6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55f8f218d1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55f8f218d1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9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6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1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0" y="783450"/>
            <a:ext cx="8520600" cy="174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IRIS Scientific OpenStack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404575"/>
            <a:ext cx="8520600" cy="89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March 2019 Update</a:t>
            </a:r>
            <a:br>
              <a:rPr lang="en"/>
            </a:b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John Garbutt, StackHPC</a:t>
            </a:r>
            <a:br>
              <a:rPr lang="en"/>
            </a:br>
            <a:r>
              <a:rPr lang="en"/>
              <a:t>@johnthetubaguy</a:t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52425" y="4353775"/>
            <a:ext cx="2215375" cy="71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Scientific OpenStack Compute</a:t>
            </a:r>
            <a:endParaRPr/>
          </a:p>
        </p:txBody>
      </p:sp>
      <p:pic>
        <p:nvPicPr>
          <p:cNvPr id="133" name="Google Shape;13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76287" y="1262575"/>
            <a:ext cx="5991425" cy="3704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Scientific OpenStack Storage</a:t>
            </a:r>
            <a:endParaRPr/>
          </a:p>
        </p:txBody>
      </p:sp>
      <p:pic>
        <p:nvPicPr>
          <p:cNvPr id="139" name="Google Shape;13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64263" y="1195175"/>
            <a:ext cx="5015475" cy="3770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Activities</a:t>
            </a:r>
            <a:endParaRPr/>
          </a:p>
        </p:txBody>
      </p:sp>
      <p:sp>
        <p:nvSpPr>
          <p:cNvPr id="145" name="Google Shape;145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Shared Approach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OpenStack Rocky, no overcommit Flavors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Public Floating IPs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Shared Provider Network preferred, but support private networks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Local Disk, Optional RBD Volumes and CephFS, Keystone protected Object Store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Kubernetes via Magnum, with Manila CephFS RWM Volumes</a:t>
            </a:r>
            <a:br>
              <a:rPr lang="en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Euclid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Slurm as a Service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Site to Site VPN demonstration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Hyperconverged CephFS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Federated Identity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02137" y="283362"/>
            <a:ext cx="6139726" cy="472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Federated </a:t>
            </a:r>
            <a:r>
              <a:rPr lang="en"/>
              <a:t>Identity</a:t>
            </a:r>
            <a:r>
              <a:rPr lang="en"/>
              <a:t> Login</a:t>
            </a:r>
            <a:endParaRPr/>
          </a:p>
        </p:txBody>
      </p:sp>
      <p:sp>
        <p:nvSpPr>
          <p:cNvPr id="161" name="Google Shape;161;p27"/>
          <p:cNvSpPr/>
          <p:nvPr/>
        </p:nvSpPr>
        <p:spPr>
          <a:xfrm>
            <a:off x="536025" y="2333975"/>
            <a:ext cx="2472300" cy="780600"/>
          </a:xfrm>
          <a:prstGeom prst="homePlate">
            <a:avLst>
              <a:gd fmla="val 50000" name="adj"/>
            </a:avLst>
          </a:prstGeom>
          <a:solidFill>
            <a:srgbClr val="155B5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Access Horizon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2" name="Google Shape;162;p27"/>
          <p:cNvSpPr/>
          <p:nvPr/>
        </p:nvSpPr>
        <p:spPr>
          <a:xfrm>
            <a:off x="2588130" y="2333725"/>
            <a:ext cx="2304000" cy="780600"/>
          </a:xfrm>
          <a:prstGeom prst="chevron">
            <a:avLst>
              <a:gd fmla="val 50000" name="adj"/>
            </a:avLst>
          </a:prstGeom>
          <a:solidFill>
            <a:srgbClr val="1B786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Authenticate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3" name="Google Shape;163;p27"/>
          <p:cNvSpPr/>
          <p:nvPr/>
        </p:nvSpPr>
        <p:spPr>
          <a:xfrm>
            <a:off x="4461740" y="2333725"/>
            <a:ext cx="2304000" cy="780600"/>
          </a:xfrm>
          <a:prstGeom prst="chevron">
            <a:avLst>
              <a:gd fmla="val 50000" name="adj"/>
            </a:avLst>
          </a:prstGeom>
          <a:solidFill>
            <a:srgbClr val="1D7E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Federation</a:t>
            </a:r>
            <a:b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Mapping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4" name="Google Shape;164;p27"/>
          <p:cNvSpPr/>
          <p:nvPr/>
        </p:nvSpPr>
        <p:spPr>
          <a:xfrm>
            <a:off x="6335546" y="2333725"/>
            <a:ext cx="2304000" cy="780600"/>
          </a:xfrm>
          <a:prstGeom prst="chevron">
            <a:avLst>
              <a:gd fmla="val 50000" name="adj"/>
            </a:avLst>
          </a:prstGeom>
          <a:solidFill>
            <a:srgbClr val="1F887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Create</a:t>
            </a:r>
            <a:b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App Credentials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Authorization of Federated</a:t>
            </a:r>
            <a:r>
              <a:rPr lang="en"/>
              <a:t> Identity</a:t>
            </a:r>
            <a:endParaRPr/>
          </a:p>
        </p:txBody>
      </p:sp>
      <p:sp>
        <p:nvSpPr>
          <p:cNvPr id="170" name="Google Shape;170;p28"/>
          <p:cNvSpPr/>
          <p:nvPr/>
        </p:nvSpPr>
        <p:spPr>
          <a:xfrm>
            <a:off x="536025" y="2333975"/>
            <a:ext cx="2472300" cy="780600"/>
          </a:xfrm>
          <a:prstGeom prst="homePlate">
            <a:avLst>
              <a:gd fmla="val 50000" name="adj"/>
            </a:avLst>
          </a:prstGeom>
          <a:solidFill>
            <a:srgbClr val="155B5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Access Horizon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1" name="Google Shape;171;p28"/>
          <p:cNvSpPr/>
          <p:nvPr/>
        </p:nvSpPr>
        <p:spPr>
          <a:xfrm>
            <a:off x="2588130" y="2333725"/>
            <a:ext cx="2304000" cy="780600"/>
          </a:xfrm>
          <a:prstGeom prst="chevron">
            <a:avLst>
              <a:gd fmla="val 50000" name="adj"/>
            </a:avLst>
          </a:prstGeom>
          <a:solidFill>
            <a:srgbClr val="1B786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Authenticate &amp;</a:t>
            </a:r>
            <a:b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Accept AUP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2" name="Google Shape;172;p28"/>
          <p:cNvSpPr/>
          <p:nvPr/>
        </p:nvSpPr>
        <p:spPr>
          <a:xfrm>
            <a:off x="4461740" y="2333725"/>
            <a:ext cx="2304000" cy="780600"/>
          </a:xfrm>
          <a:prstGeom prst="chevron">
            <a:avLst>
              <a:gd fmla="val 50000" name="adj"/>
            </a:avLst>
          </a:prstGeom>
          <a:solidFill>
            <a:srgbClr val="1D7E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Request</a:t>
            </a:r>
            <a:b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Access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3" name="Google Shape;173;p28"/>
          <p:cNvSpPr/>
          <p:nvPr/>
        </p:nvSpPr>
        <p:spPr>
          <a:xfrm>
            <a:off x="6335546" y="2333725"/>
            <a:ext cx="2304000" cy="780600"/>
          </a:xfrm>
          <a:prstGeom prst="chevron">
            <a:avLst>
              <a:gd fmla="val 50000" name="adj"/>
            </a:avLst>
          </a:prstGeom>
          <a:solidFill>
            <a:srgbClr val="1F887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Assign Role in OpenStack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Keystone Federation</a:t>
            </a:r>
            <a:endParaRPr/>
          </a:p>
        </p:txBody>
      </p:sp>
      <p:pic>
        <p:nvPicPr>
          <p:cNvPr id="179" name="Google Shape;179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19013" y="1025625"/>
            <a:ext cx="6105973" cy="3820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Building Blocks of</a:t>
            </a:r>
            <a:r>
              <a:rPr lang="en"/>
              <a:t> Federated Identity</a:t>
            </a:r>
            <a:endParaRPr/>
          </a:p>
        </p:txBody>
      </p:sp>
      <p:sp>
        <p:nvSpPr>
          <p:cNvPr id="185" name="Google Shape;185;p3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Keystone OIDC using Keycloak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Keycloak OIDC to EGI Check-in (dev)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Indigo IAM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Federation Mapping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</a:t>
            </a:r>
            <a:r>
              <a:rPr lang="en"/>
              <a:t>oncrete</a:t>
            </a:r>
            <a:r>
              <a:rPr lang="en"/>
              <a:t> users and roles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Avoid Groups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Application </a:t>
            </a:r>
            <a:r>
              <a:rPr lang="en"/>
              <a:t>Credentials</a:t>
            </a:r>
            <a:endParaRPr/>
          </a:p>
        </p:txBody>
      </p:sp>
      <p:pic>
        <p:nvPicPr>
          <p:cNvPr id="186" name="Google Shape;186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58325" y="1467901"/>
            <a:ext cx="2204001" cy="293795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1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Supporting</a:t>
            </a:r>
            <a:br>
              <a:rPr lang="en"/>
            </a:br>
            <a:r>
              <a:rPr lang="en"/>
              <a:t>Infrastructure Operations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trike="sngStrike"/>
              <a:t>UK-T0</a:t>
            </a:r>
            <a:r>
              <a:rPr lang="en"/>
              <a:t> IRIS Aims</a:t>
            </a:r>
            <a:endParaRPr/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1790850" y="1557975"/>
            <a:ext cx="5562300" cy="342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  <a:highlight>
                  <a:srgbClr val="FFFFFF"/>
                </a:highlight>
              </a:rPr>
              <a:t>“</a:t>
            </a:r>
            <a:endParaRPr sz="14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rgbClr val="000000"/>
                </a:solidFill>
                <a:highlight>
                  <a:srgbClr val="FFFFFF"/>
                </a:highlight>
              </a:rPr>
              <a:t>The proposal is fully consistent with the STFC Computing Strategic Review which calls for STFC areas to work more closely together to </a:t>
            </a:r>
            <a:r>
              <a:rPr b="1" lang="en" sz="1400">
                <a:solidFill>
                  <a:srgbClr val="000000"/>
                </a:solidFill>
                <a:highlight>
                  <a:srgbClr val="FFFFFF"/>
                </a:highlight>
              </a:rPr>
              <a:t>find ways of sharing computing infrastructure</a:t>
            </a:r>
            <a:r>
              <a:rPr lang="en" sz="1400">
                <a:solidFill>
                  <a:srgbClr val="000000"/>
                </a:solidFill>
                <a:highlight>
                  <a:srgbClr val="FFFFFF"/>
                </a:highlight>
              </a:rPr>
              <a:t>, with new projects encouraged to make use of existing expertise and infrastructure.</a:t>
            </a:r>
            <a:endParaRPr sz="14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  <a:highlight>
                  <a:srgbClr val="FFFFFF"/>
                </a:highlight>
              </a:rPr>
              <a:t>Access to a cloud (OpenStack ) platform, and a containerised platform, as well as more conventional access</a:t>
            </a:r>
            <a:r>
              <a:rPr b="1" lang="en" sz="1400">
                <a:solidFill>
                  <a:srgbClr val="000000"/>
                </a:solidFill>
                <a:highlight>
                  <a:srgbClr val="FFFFFF"/>
                </a:highlight>
              </a:rPr>
              <a:t> to ensure all communities can quickly and easily use the infrastructure</a:t>
            </a:r>
            <a:r>
              <a:rPr lang="en" sz="1400">
                <a:solidFill>
                  <a:srgbClr val="000000"/>
                </a:solidFill>
                <a:highlight>
                  <a:srgbClr val="FFFFFF"/>
                </a:highlight>
              </a:rPr>
              <a:t>. Industrial partners will be engaged to develop OpenStack services.</a:t>
            </a:r>
            <a:endParaRPr sz="14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  <a:highlight>
                  <a:srgbClr val="FFFFFF"/>
                </a:highlight>
              </a:rPr>
              <a:t>”</a:t>
            </a:r>
            <a:endParaRPr sz="1400">
              <a:solidFill>
                <a:srgbClr val="000000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Scientific OpenStack Vision</a:t>
            </a:r>
            <a:endParaRPr/>
          </a:p>
        </p:txBody>
      </p:sp>
      <p:pic>
        <p:nvPicPr>
          <p:cNvPr id="197" name="Google Shape;197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01701" y="1308175"/>
            <a:ext cx="4940601" cy="369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Operations</a:t>
            </a:r>
            <a:endParaRPr/>
          </a:p>
        </p:txBody>
      </p:sp>
      <p:sp>
        <p:nvSpPr>
          <p:cNvPr id="203" name="Google Shape;203;p3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Day 1 and Day 2 Ansible based framework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Build on Cross Site similarities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Share digital assets: code, dashboards, alerts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Future: RunDeck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OpenStack Deploy Tooling</a:t>
            </a:r>
            <a:endParaRPr/>
          </a:p>
        </p:txBody>
      </p:sp>
      <p:pic>
        <p:nvPicPr>
          <p:cNvPr id="209" name="Google Shape;209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3537" y="1279850"/>
            <a:ext cx="4452126" cy="3699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Day 1 Operations</a:t>
            </a:r>
            <a:endParaRPr/>
          </a:p>
        </p:txBody>
      </p:sp>
      <p:sp>
        <p:nvSpPr>
          <p:cNvPr id="215" name="Google Shape;215;p3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Kayobe, Kolla-Ansible, Kolla</a:t>
            </a:r>
            <a:br>
              <a:rPr lang="en"/>
            </a:b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Install Operating System and Configure Hosts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Deploy and Configure Support Services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Deploy and Configure OpenStack Services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… Upgrading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Day 2 Operations</a:t>
            </a:r>
            <a:endParaRPr/>
          </a:p>
        </p:txBody>
      </p:sp>
      <p:sp>
        <p:nvSpPr>
          <p:cNvPr id="221" name="Google Shape;221;p3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User, Project and Quota management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Admin APIs: Networks, Flavors, Images, etc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Monitoring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Accounting and Audit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Monitoring</a:t>
            </a:r>
            <a:endParaRPr/>
          </a:p>
        </p:txBody>
      </p:sp>
      <p:sp>
        <p:nvSpPr>
          <p:cNvPr id="227" name="Google Shape;227;p3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Outputs: Alerts, Tickets and Debug (and Audit)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Current Scope: Control Plane and Data Plane</a:t>
            </a:r>
            <a:br>
              <a:rPr lang="en"/>
            </a:b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Today: </a:t>
            </a:r>
            <a:r>
              <a:rPr lang="en"/>
              <a:t>Prometheus, fluentd, elasticsearch, mtail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Future: OpenStack Monasca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Accounting and Audit</a:t>
            </a:r>
            <a:endParaRPr/>
          </a:p>
        </p:txBody>
      </p:sp>
      <p:sp>
        <p:nvSpPr>
          <p:cNvPr id="233" name="Google Shape;233;p3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Focus on Traceability</a:t>
            </a:r>
            <a:br>
              <a:rPr lang="en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Usage: cASO sends to Fluentd (and APEL)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Quota: limit maximum concurrent usage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Allocation: allowed usage over given duration</a:t>
            </a:r>
            <a:br>
              <a:rPr lang="en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Audit: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local logs, aggregated in elasticsearch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Alerts using mtail + prometheus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9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Part 2:</a:t>
            </a:r>
            <a:br>
              <a:rPr b="1" lang="en"/>
            </a:br>
            <a:r>
              <a:rPr lang="en"/>
              <a:t>Where could we go next?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4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Improve </a:t>
            </a:r>
            <a:r>
              <a:rPr lang="en"/>
              <a:t>Resource Sharing</a:t>
            </a:r>
            <a:endParaRPr/>
          </a:p>
        </p:txBody>
      </p:sp>
      <p:pic>
        <p:nvPicPr>
          <p:cNvPr id="244" name="Google Shape;244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4825" y="1932402"/>
            <a:ext cx="7574351" cy="2174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4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Kubernetes and OpenStack</a:t>
            </a:r>
            <a:endParaRPr/>
          </a:p>
        </p:txBody>
      </p:sp>
      <p:sp>
        <p:nvSpPr>
          <p:cNvPr id="250" name="Google Shape;250;p4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Collaborate with CERN efforts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Networking: Octavia Load balancers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Storage: Cinder and Manila integration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Autoscale POC: Cluster API and Magnum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Improved platform examples: Pangeo, Jupyter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391625" y="4750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Specialised Sites</a:t>
            </a:r>
            <a:endParaRPr/>
          </a:p>
        </p:txBody>
      </p:sp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0950" y="1560276"/>
            <a:ext cx="8362099" cy="290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OpenStack</a:t>
            </a:r>
            <a:endParaRPr/>
          </a:p>
        </p:txBody>
      </p:sp>
      <p:sp>
        <p:nvSpPr>
          <p:cNvPr id="256" name="Google Shape;256;p4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Assets to support Operations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Stein Upgrade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Database lifecycle management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Assist other sites adopting (parts of) Scientific OpenStack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Performance optimisations (while still live-migrating)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Ironic (RedFish, NGS) for Kubernetes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GPU support (passthrough), integrated with Cryo-EM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Improved Slum-as-a-Service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Preemptable POC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4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Monitoring</a:t>
            </a:r>
            <a:endParaRPr/>
          </a:p>
        </p:txBody>
      </p:sp>
      <p:sp>
        <p:nvSpPr>
          <p:cNvPr id="262" name="Google Shape;262;p43"/>
          <p:cNvSpPr txBox="1"/>
          <p:nvPr>
            <p:ph idx="1" type="body"/>
          </p:nvPr>
        </p:nvSpPr>
        <p:spPr>
          <a:xfrm>
            <a:off x="311700" y="10000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Improve OpenStack Monitoring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Better targeted Alerts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Better metrics from logs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Integrate Rally testing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Data Lifecycle Management</a:t>
            </a:r>
            <a:br>
              <a:rPr lang="en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Workload Monitoring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Develop simple standard patterns derived from OpenStack monitoring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Expose sanitised OpenStack Metrics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OpenStack Monasca for long term </a:t>
            </a:r>
            <a:r>
              <a:rPr lang="en"/>
              <a:t>persistence</a:t>
            </a:r>
            <a:r>
              <a:rPr lang="en"/>
              <a:t> and trends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4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Federated Identity</a:t>
            </a:r>
            <a:endParaRPr/>
          </a:p>
        </p:txBody>
      </p:sp>
      <p:sp>
        <p:nvSpPr>
          <p:cNvPr id="268" name="Google Shape;268;p4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Move to Idigo IAM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User Group to Project Mappings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Get-me-a-box App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SSH bootstrap App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45"/>
          <p:cNvSpPr txBox="1"/>
          <p:nvPr>
            <p:ph type="title"/>
          </p:nvPr>
        </p:nvSpPr>
        <p:spPr>
          <a:xfrm>
            <a:off x="311700" y="2527600"/>
            <a:ext cx="8520600" cy="46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@johnthetubaguy</a:t>
            </a:r>
            <a:br>
              <a:rPr lang="en">
                <a:solidFill>
                  <a:srgbClr val="000000"/>
                </a:solidFill>
              </a:rPr>
            </a:br>
            <a:r>
              <a:rPr lang="en">
                <a:solidFill>
                  <a:srgbClr val="000000"/>
                </a:solidFill>
              </a:rPr>
              <a:t>johng@stackhpc.com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274" name="Google Shape;274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31749" y="1535450"/>
            <a:ext cx="3080525" cy="992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Expanding OpenStack Site Workloads</a:t>
            </a:r>
            <a:endParaRPr/>
          </a:p>
        </p:txBody>
      </p:sp>
      <p:pic>
        <p:nvPicPr>
          <p:cNvPr id="74" name="Google Shape;7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9325" y="1300475"/>
            <a:ext cx="7125350" cy="3638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Scientific OpenStack Vision</a:t>
            </a:r>
            <a:endParaRPr/>
          </a:p>
        </p:txBody>
      </p:sp>
      <p:pic>
        <p:nvPicPr>
          <p:cNvPr id="80" name="Google Shape;8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01701" y="1308175"/>
            <a:ext cx="4940601" cy="369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Part 1:</a:t>
            </a:r>
            <a:br>
              <a:rPr b="1" lang="en"/>
            </a:br>
            <a:r>
              <a:rPr lang="en"/>
              <a:t>What is in the Digital Asset?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IRIS Scientific OpenStack 2018/19</a:t>
            </a:r>
            <a:endParaRPr/>
          </a:p>
        </p:txBody>
      </p:sp>
      <p:sp>
        <p:nvSpPr>
          <p:cNvPr id="91" name="Google Shape;91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"/>
            </a:b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Kayboe Workshop Materials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Deployed Scientific OpenStack at Cambridge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Draft IRIS Conformance Tests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Delivered v1.0 Scientific OpenStack Digital Asset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92" name="Google Shape;9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03550" y="445025"/>
            <a:ext cx="1428750" cy="142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Infrastructure Sites</a:t>
            </a:r>
            <a:endParaRPr/>
          </a:p>
        </p:txBody>
      </p:sp>
      <p:grpSp>
        <p:nvGrpSpPr>
          <p:cNvPr id="98" name="Google Shape;98;p20"/>
          <p:cNvGrpSpPr/>
          <p:nvPr/>
        </p:nvGrpSpPr>
        <p:grpSpPr>
          <a:xfrm>
            <a:off x="6038025" y="2726185"/>
            <a:ext cx="2475711" cy="1384500"/>
            <a:chOff x="6038025" y="2609100"/>
            <a:chExt cx="2475711" cy="1384500"/>
          </a:xfrm>
        </p:grpSpPr>
        <p:cxnSp>
          <p:nvCxnSpPr>
            <p:cNvPr id="99" name="Google Shape;99;p20"/>
            <p:cNvCxnSpPr/>
            <p:nvPr/>
          </p:nvCxnSpPr>
          <p:spPr>
            <a:xfrm>
              <a:off x="6038025" y="3312550"/>
              <a:ext cx="582000" cy="0"/>
            </a:xfrm>
            <a:prstGeom prst="straightConnector1">
              <a:avLst/>
            </a:prstGeom>
            <a:noFill/>
            <a:ln cap="flat" cmpd="sng" w="9525">
              <a:solidFill>
                <a:srgbClr val="C2C2C2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00" name="Google Shape;100;p20"/>
            <p:cNvSpPr txBox="1"/>
            <p:nvPr/>
          </p:nvSpPr>
          <p:spPr>
            <a:xfrm>
              <a:off x="6646536" y="2609100"/>
              <a:ext cx="1867200" cy="138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latin typeface="Roboto"/>
                  <a:ea typeface="Roboto"/>
                  <a:cs typeface="Roboto"/>
                  <a:sym typeface="Roboto"/>
                </a:rPr>
                <a:t>Scientific OpenStack</a:t>
              </a:r>
              <a:endParaRPr b="1" sz="1200"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latin typeface="Roboto"/>
                  <a:ea typeface="Roboto"/>
                  <a:cs typeface="Roboto"/>
                  <a:sym typeface="Roboto"/>
                </a:rPr>
                <a:t>Digital</a:t>
              </a:r>
              <a:r>
                <a:rPr b="1" lang="en" sz="1200">
                  <a:latin typeface="Roboto"/>
                  <a:ea typeface="Roboto"/>
                  <a:cs typeface="Roboto"/>
                  <a:sym typeface="Roboto"/>
                </a:rPr>
                <a:t> Asset</a:t>
              </a:r>
              <a:endParaRPr b="1" sz="8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1" name="Google Shape;101;p20"/>
            <p:cNvSpPr/>
            <p:nvPr/>
          </p:nvSpPr>
          <p:spPr>
            <a:xfrm>
              <a:off x="6424027" y="3212150"/>
              <a:ext cx="198600" cy="198300"/>
            </a:xfrm>
            <a:prstGeom prst="ellipse">
              <a:avLst/>
            </a:prstGeom>
            <a:solidFill>
              <a:srgbClr val="249C9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20"/>
            <p:cNvSpPr txBox="1"/>
            <p:nvPr/>
          </p:nvSpPr>
          <p:spPr>
            <a:xfrm>
              <a:off x="6399017" y="3156109"/>
              <a:ext cx="247500" cy="31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3</a:t>
              </a:r>
              <a:endParaRPr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03" name="Google Shape;103;p20"/>
          <p:cNvGrpSpPr/>
          <p:nvPr/>
        </p:nvGrpSpPr>
        <p:grpSpPr>
          <a:xfrm>
            <a:off x="636321" y="1943528"/>
            <a:ext cx="2994729" cy="1384500"/>
            <a:chOff x="636321" y="1844098"/>
            <a:chExt cx="2994729" cy="1384500"/>
          </a:xfrm>
        </p:grpSpPr>
        <p:sp>
          <p:nvSpPr>
            <p:cNvPr id="104" name="Google Shape;104;p20"/>
            <p:cNvSpPr txBox="1"/>
            <p:nvPr/>
          </p:nvSpPr>
          <p:spPr>
            <a:xfrm>
              <a:off x="636321" y="1844098"/>
              <a:ext cx="1867200" cy="138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latin typeface="Roboto"/>
                  <a:ea typeface="Roboto"/>
                  <a:cs typeface="Roboto"/>
                  <a:sym typeface="Roboto"/>
                </a:rPr>
                <a:t>Site Specific </a:t>
              </a:r>
              <a:r>
                <a:rPr b="1" lang="en" sz="1200">
                  <a:latin typeface="Roboto"/>
                  <a:ea typeface="Roboto"/>
                  <a:cs typeface="Roboto"/>
                  <a:sym typeface="Roboto"/>
                </a:rPr>
                <a:t>Configuration</a:t>
              </a:r>
              <a:br>
                <a:rPr b="1" lang="en" sz="1200">
                  <a:latin typeface="Roboto"/>
                  <a:ea typeface="Roboto"/>
                  <a:cs typeface="Roboto"/>
                  <a:sym typeface="Roboto"/>
                </a:rPr>
              </a:br>
              <a:endParaRPr b="1" sz="800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105" name="Google Shape;105;p20"/>
            <p:cNvCxnSpPr/>
            <p:nvPr/>
          </p:nvCxnSpPr>
          <p:spPr>
            <a:xfrm rot="10800000">
              <a:off x="2587350" y="2536350"/>
              <a:ext cx="1043700" cy="0"/>
            </a:xfrm>
            <a:prstGeom prst="straightConnector1">
              <a:avLst/>
            </a:prstGeom>
            <a:noFill/>
            <a:ln cap="flat" cmpd="sng" w="9525">
              <a:solidFill>
                <a:srgbClr val="C2C2C2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06" name="Google Shape;106;p20"/>
            <p:cNvSpPr/>
            <p:nvPr/>
          </p:nvSpPr>
          <p:spPr>
            <a:xfrm>
              <a:off x="2523501" y="2431050"/>
              <a:ext cx="198600" cy="198300"/>
            </a:xfrm>
            <a:prstGeom prst="ellipse">
              <a:avLst/>
            </a:prstGeom>
            <a:solidFill>
              <a:srgbClr val="1D7E7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20"/>
            <p:cNvSpPr txBox="1"/>
            <p:nvPr/>
          </p:nvSpPr>
          <p:spPr>
            <a:xfrm>
              <a:off x="2498491" y="2373759"/>
              <a:ext cx="247500" cy="31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2</a:t>
              </a:r>
              <a:endParaRPr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08" name="Google Shape;108;p20"/>
          <p:cNvGrpSpPr/>
          <p:nvPr/>
        </p:nvGrpSpPr>
        <p:grpSpPr>
          <a:xfrm>
            <a:off x="4908100" y="1042345"/>
            <a:ext cx="3609436" cy="1384500"/>
            <a:chOff x="4908100" y="889950"/>
            <a:chExt cx="3609436" cy="1384500"/>
          </a:xfrm>
        </p:grpSpPr>
        <p:cxnSp>
          <p:nvCxnSpPr>
            <p:cNvPr id="109" name="Google Shape;109;p20"/>
            <p:cNvCxnSpPr/>
            <p:nvPr/>
          </p:nvCxnSpPr>
          <p:spPr>
            <a:xfrm>
              <a:off x="4908100" y="1593250"/>
              <a:ext cx="1715100" cy="0"/>
            </a:xfrm>
            <a:prstGeom prst="straightConnector1">
              <a:avLst/>
            </a:prstGeom>
            <a:noFill/>
            <a:ln cap="flat" cmpd="sng" w="9525">
              <a:solidFill>
                <a:srgbClr val="C2C2C2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10" name="Google Shape;110;p20"/>
            <p:cNvSpPr txBox="1"/>
            <p:nvPr/>
          </p:nvSpPr>
          <p:spPr>
            <a:xfrm>
              <a:off x="6650336" y="889950"/>
              <a:ext cx="1867200" cy="138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latin typeface="Roboto"/>
                  <a:ea typeface="Roboto"/>
                  <a:cs typeface="Roboto"/>
                  <a:sym typeface="Roboto"/>
                </a:rPr>
                <a:t>OpenStack deployment</a:t>
              </a:r>
              <a:br>
                <a:rPr b="1" lang="en" sz="1200">
                  <a:latin typeface="Roboto"/>
                  <a:ea typeface="Roboto"/>
                  <a:cs typeface="Roboto"/>
                  <a:sym typeface="Roboto"/>
                </a:rPr>
              </a:br>
              <a:r>
                <a:rPr b="1" lang="en" sz="1200">
                  <a:latin typeface="Roboto"/>
                  <a:ea typeface="Roboto"/>
                  <a:cs typeface="Roboto"/>
                  <a:sym typeface="Roboto"/>
                </a:rPr>
                <a:t>passing IRIS tests</a:t>
              </a:r>
              <a:endParaRPr b="1" sz="8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1" name="Google Shape;111;p20"/>
            <p:cNvSpPr/>
            <p:nvPr/>
          </p:nvSpPr>
          <p:spPr>
            <a:xfrm>
              <a:off x="6427830" y="1493307"/>
              <a:ext cx="198600" cy="198300"/>
            </a:xfrm>
            <a:prstGeom prst="ellipse">
              <a:avLst/>
            </a:prstGeom>
            <a:solidFill>
              <a:srgbClr val="1B78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20"/>
            <p:cNvSpPr txBox="1"/>
            <p:nvPr/>
          </p:nvSpPr>
          <p:spPr>
            <a:xfrm>
              <a:off x="6402820" y="1436790"/>
              <a:ext cx="247500" cy="31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1</a:t>
              </a:r>
              <a:endParaRPr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13" name="Google Shape;113;p20"/>
          <p:cNvGrpSpPr/>
          <p:nvPr/>
        </p:nvGrpSpPr>
        <p:grpSpPr>
          <a:xfrm>
            <a:off x="2814594" y="1250550"/>
            <a:ext cx="3514811" cy="3252003"/>
            <a:chOff x="2991269" y="1153325"/>
            <a:chExt cx="3514811" cy="3252003"/>
          </a:xfrm>
        </p:grpSpPr>
        <p:sp>
          <p:nvSpPr>
            <p:cNvPr id="114" name="Google Shape;114;p20"/>
            <p:cNvSpPr/>
            <p:nvPr/>
          </p:nvSpPr>
          <p:spPr>
            <a:xfrm>
              <a:off x="3477586" y="2585458"/>
              <a:ext cx="2541910" cy="950456"/>
            </a:xfrm>
            <a:custGeom>
              <a:rect b="b" l="l" r="r" t="t"/>
              <a:pathLst>
                <a:path extrusionOk="0" h="43529" w="126826">
                  <a:moveTo>
                    <a:pt x="0" y="20002"/>
                  </a:moveTo>
                  <a:lnTo>
                    <a:pt x="63389" y="43529"/>
                  </a:lnTo>
                  <a:lnTo>
                    <a:pt x="126826" y="19907"/>
                  </a:lnTo>
                  <a:lnTo>
                    <a:pt x="63580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</p:sp>
        <p:sp>
          <p:nvSpPr>
            <p:cNvPr id="115" name="Google Shape;115;p20"/>
            <p:cNvSpPr/>
            <p:nvPr/>
          </p:nvSpPr>
          <p:spPr>
            <a:xfrm>
              <a:off x="2991269" y="3020977"/>
              <a:ext cx="1758228" cy="1384350"/>
            </a:xfrm>
            <a:custGeom>
              <a:rect b="b" l="l" r="r" t="t"/>
              <a:pathLst>
                <a:path extrusionOk="0" h="63817" w="87725">
                  <a:moveTo>
                    <a:pt x="24288" y="0"/>
                  </a:moveTo>
                  <a:lnTo>
                    <a:pt x="0" y="29908"/>
                  </a:lnTo>
                  <a:lnTo>
                    <a:pt x="87725" y="63817"/>
                  </a:lnTo>
                  <a:lnTo>
                    <a:pt x="87725" y="42291"/>
                  </a:lnTo>
                  <a:lnTo>
                    <a:pt x="87725" y="23526"/>
                  </a:lnTo>
                  <a:close/>
                </a:path>
              </a:pathLst>
            </a:custGeom>
            <a:solidFill>
              <a:srgbClr val="155B54"/>
            </a:solidFill>
            <a:ln>
              <a:noFill/>
            </a:ln>
          </p:spPr>
        </p:sp>
        <p:sp>
          <p:nvSpPr>
            <p:cNvPr id="116" name="Google Shape;116;p20"/>
            <p:cNvSpPr/>
            <p:nvPr/>
          </p:nvSpPr>
          <p:spPr>
            <a:xfrm flipH="1">
              <a:off x="4747852" y="3020977"/>
              <a:ext cx="1758228" cy="1384350"/>
            </a:xfrm>
            <a:custGeom>
              <a:rect b="b" l="l" r="r" t="t"/>
              <a:pathLst>
                <a:path extrusionOk="0" h="63817" w="87725">
                  <a:moveTo>
                    <a:pt x="24288" y="0"/>
                  </a:moveTo>
                  <a:lnTo>
                    <a:pt x="0" y="29908"/>
                  </a:lnTo>
                  <a:lnTo>
                    <a:pt x="87725" y="63817"/>
                  </a:lnTo>
                  <a:lnTo>
                    <a:pt x="87725" y="42291"/>
                  </a:lnTo>
                  <a:lnTo>
                    <a:pt x="87725" y="23526"/>
                  </a:lnTo>
                  <a:close/>
                </a:path>
              </a:pathLst>
            </a:custGeom>
            <a:solidFill>
              <a:srgbClr val="249C90"/>
            </a:solidFill>
            <a:ln>
              <a:noFill/>
            </a:ln>
          </p:spPr>
        </p:sp>
        <p:sp>
          <p:nvSpPr>
            <p:cNvPr id="117" name="Google Shape;117;p20"/>
            <p:cNvSpPr/>
            <p:nvPr/>
          </p:nvSpPr>
          <p:spPr>
            <a:xfrm>
              <a:off x="3969199" y="2001324"/>
              <a:ext cx="1565850" cy="585863"/>
            </a:xfrm>
            <a:custGeom>
              <a:rect b="b" l="l" r="r" t="t"/>
              <a:pathLst>
                <a:path extrusionOk="0" h="8150" w="24053">
                  <a:moveTo>
                    <a:pt x="0" y="3827"/>
                  </a:moveTo>
                  <a:lnTo>
                    <a:pt x="11976" y="8150"/>
                  </a:lnTo>
                  <a:lnTo>
                    <a:pt x="24053" y="3827"/>
                  </a:lnTo>
                  <a:lnTo>
                    <a:pt x="12126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</p:sp>
        <p:sp>
          <p:nvSpPr>
            <p:cNvPr id="118" name="Google Shape;118;p20"/>
            <p:cNvSpPr/>
            <p:nvPr/>
          </p:nvSpPr>
          <p:spPr>
            <a:xfrm>
              <a:off x="3563255" y="2275837"/>
              <a:ext cx="1189300" cy="1015326"/>
            </a:xfrm>
            <a:custGeom>
              <a:rect b="b" l="l" r="r" t="t"/>
              <a:pathLst>
                <a:path extrusionOk="0" h="14114" w="18238">
                  <a:moveTo>
                    <a:pt x="6262" y="0"/>
                  </a:moveTo>
                  <a:lnTo>
                    <a:pt x="18238" y="4324"/>
                  </a:lnTo>
                  <a:lnTo>
                    <a:pt x="18238" y="14114"/>
                  </a:lnTo>
                  <a:lnTo>
                    <a:pt x="0" y="7554"/>
                  </a:lnTo>
                  <a:close/>
                </a:path>
              </a:pathLst>
            </a:custGeom>
            <a:solidFill>
              <a:srgbClr val="155B54"/>
            </a:solidFill>
            <a:ln>
              <a:noFill/>
            </a:ln>
          </p:spPr>
        </p:sp>
        <p:sp>
          <p:nvSpPr>
            <p:cNvPr id="119" name="Google Shape;119;p20"/>
            <p:cNvSpPr/>
            <p:nvPr/>
          </p:nvSpPr>
          <p:spPr>
            <a:xfrm flipH="1">
              <a:off x="4749365" y="2275837"/>
              <a:ext cx="1189300" cy="1015326"/>
            </a:xfrm>
            <a:custGeom>
              <a:rect b="b" l="l" r="r" t="t"/>
              <a:pathLst>
                <a:path extrusionOk="0" h="14114" w="18238">
                  <a:moveTo>
                    <a:pt x="6262" y="0"/>
                  </a:moveTo>
                  <a:lnTo>
                    <a:pt x="18238" y="4324"/>
                  </a:lnTo>
                  <a:lnTo>
                    <a:pt x="18238" y="14114"/>
                  </a:lnTo>
                  <a:lnTo>
                    <a:pt x="0" y="7554"/>
                  </a:lnTo>
                  <a:close/>
                </a:path>
              </a:pathLst>
            </a:custGeom>
            <a:solidFill>
              <a:srgbClr val="1D7E74"/>
            </a:solidFill>
            <a:ln>
              <a:noFill/>
            </a:ln>
          </p:spPr>
        </p:sp>
        <p:sp>
          <p:nvSpPr>
            <p:cNvPr id="120" name="Google Shape;120;p20"/>
            <p:cNvSpPr/>
            <p:nvPr/>
          </p:nvSpPr>
          <p:spPr>
            <a:xfrm>
              <a:off x="4059061" y="1153325"/>
              <a:ext cx="693508" cy="1201140"/>
            </a:xfrm>
            <a:custGeom>
              <a:rect b="b" l="l" r="r" t="t"/>
              <a:pathLst>
                <a:path extrusionOk="0" h="16697" w="10635">
                  <a:moveTo>
                    <a:pt x="10635" y="0"/>
                  </a:moveTo>
                  <a:lnTo>
                    <a:pt x="0" y="12722"/>
                  </a:lnTo>
                  <a:lnTo>
                    <a:pt x="10635" y="16697"/>
                  </a:lnTo>
                  <a:close/>
                </a:path>
              </a:pathLst>
            </a:custGeom>
            <a:solidFill>
              <a:srgbClr val="155B54"/>
            </a:solidFill>
            <a:ln>
              <a:noFill/>
            </a:ln>
          </p:spPr>
        </p:sp>
        <p:sp>
          <p:nvSpPr>
            <p:cNvPr id="121" name="Google Shape;121;p20"/>
            <p:cNvSpPr/>
            <p:nvPr/>
          </p:nvSpPr>
          <p:spPr>
            <a:xfrm flipH="1">
              <a:off x="4749350" y="1153325"/>
              <a:ext cx="693508" cy="1201140"/>
            </a:xfrm>
            <a:custGeom>
              <a:rect b="b" l="l" r="r" t="t"/>
              <a:pathLst>
                <a:path extrusionOk="0" h="16697" w="10635">
                  <a:moveTo>
                    <a:pt x="10635" y="0"/>
                  </a:moveTo>
                  <a:lnTo>
                    <a:pt x="0" y="12722"/>
                  </a:lnTo>
                  <a:lnTo>
                    <a:pt x="10635" y="16697"/>
                  </a:lnTo>
                  <a:close/>
                </a:path>
              </a:pathLst>
            </a:custGeom>
            <a:solidFill>
              <a:srgbClr val="1B786E"/>
            </a:solidFill>
            <a:ln>
              <a:noFill/>
            </a:ln>
          </p:spPr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OpenStack Deploy Tooling</a:t>
            </a:r>
            <a:endParaRPr/>
          </a:p>
        </p:txBody>
      </p:sp>
      <p:pic>
        <p:nvPicPr>
          <p:cNvPr id="127" name="Google Shape;12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3537" y="1279850"/>
            <a:ext cx="4452126" cy="3699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