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9.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embeddings/oleObject6.bin" ContentType="application/vnd.openxmlformats-officedocument.oleObject"/>
  <Override PartName="/ppt/notesSlides/notesSlide10.xml" ContentType="application/vnd.openxmlformats-officedocument.presentationml.notesSlide+xml"/>
  <Override PartName="/ppt/embeddings/oleObject7.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embeddings/oleObject8.bin" ContentType="application/vnd.openxmlformats-officedocument.oleObject"/>
  <Override PartName="/ppt/embeddings/oleObject9.bin" ContentType="application/vnd.openxmlformats-officedocument.oleObject"/>
  <Override PartName="/ppt/notesSlides/notesSlide13.xml" ContentType="application/vnd.openxmlformats-officedocument.presentationml.notesSlide+xml"/>
  <Override PartName="/ppt/embeddings/oleObject10.bin" ContentType="application/vnd.openxmlformats-officedocument.oleObject"/>
  <Override PartName="/ppt/embeddings/oleObject11.bin" ContentType="application/vnd.openxmlformats-officedocument.oleObject"/>
  <Override PartName="/ppt/notesSlides/notesSlide14.xml" ContentType="application/vnd.openxmlformats-officedocument.presentationml.notesSlide+xml"/>
  <Override PartName="/ppt/embeddings/oleObject12.bin" ContentType="application/vnd.openxmlformats-officedocument.oleObject"/>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embeddings/oleObject13.bin" ContentType="application/vnd.openxmlformats-officedocument.oleObject"/>
  <Override PartName="/ppt/notesSlides/notesSlide23.xml" ContentType="application/vnd.openxmlformats-officedocument.presentationml.notesSlide+xml"/>
  <Override PartName="/ppt/notesSlides/notesSlide24.xml" ContentType="application/vnd.openxmlformats-officedocument.presentationml.notesSlide+xml"/>
  <Override PartName="/ppt/embeddings/oleObject14.bin" ContentType="application/vnd.openxmlformats-officedocument.oleObject"/>
  <Override PartName="/ppt/embeddings/oleObject15.bin" ContentType="application/vnd.openxmlformats-officedocument.oleObject"/>
  <Override PartName="/ppt/notesSlides/notesSlide25.xml" ContentType="application/vnd.openxmlformats-officedocument.presentationml.notesSlide+xml"/>
  <Override PartName="/ppt/notesSlides/notesSlide26.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notesSlides/notesSlide27.xml" ContentType="application/vnd.openxmlformats-officedocument.presentationml.notesSlide+xml"/>
  <Override PartName="/ppt/embeddings/oleObject18.bin" ContentType="application/vnd.openxmlformats-officedocument.oleObject"/>
  <Override PartName="/ppt/notesSlides/notesSlide28.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notesSlides/notesSlide29.xml" ContentType="application/vnd.openxmlformats-officedocument.presentationml.notesSlide+xml"/>
  <Override PartName="/ppt/embeddings/oleObject21.bin" ContentType="application/vnd.openxmlformats-officedocument.oleObject"/>
  <Override PartName="/ppt/notesSlides/notesSlide30.xml" ContentType="application/vnd.openxmlformats-officedocument.presentationml.notesSlide+xml"/>
  <Override PartName="/ppt/embeddings/oleObject22.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embeddings/oleObject23.bin" ContentType="application/vnd.openxmlformats-officedocument.oleObject"/>
  <Override PartName="/ppt/embeddings/oleObject24.bin" ContentType="application/vnd.openxmlformats-officedocument.oleObject"/>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embeddings/oleObject28.bin" ContentType="application/vnd.openxmlformats-officedocument.oleObject"/>
  <Override PartName="/ppt/embeddings/oleObject29.bin" ContentType="application/vnd.openxmlformats-officedocument.oleObject"/>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embeddings/oleObject30.bin" ContentType="application/vnd.openxmlformats-officedocument.oleObject"/>
  <Override PartName="/ppt/embeddings/oleObject31.bin" ContentType="application/vnd.openxmlformats-officedocument.oleObject"/>
  <Override PartName="/ppt/notesSlides/notesSlide41.xml" ContentType="application/vnd.openxmlformats-officedocument.presentationml.notesSlide+xml"/>
  <Override PartName="/ppt/notesSlides/notesSlide42.xml" ContentType="application/vnd.openxmlformats-officedocument.presentationml.notesSlide+xml"/>
  <Override PartName="/ppt/embeddings/oleObject32.bin" ContentType="application/vnd.openxmlformats-officedocument.oleObject"/>
  <Override PartName="/ppt/embeddings/oleObject33.bin" ContentType="application/vnd.openxmlformats-officedocument.oleObject"/>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embeddings/oleObject34.bin" ContentType="application/vnd.openxmlformats-officedocument.oleObject"/>
  <Override PartName="/ppt/embeddings/oleObject35.bin" ContentType="application/vnd.openxmlformats-officedocument.oleObject"/>
  <Override PartName="/ppt/embeddings/oleObject36.bin" ContentType="application/vnd.openxmlformats-officedocument.oleObject"/>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39" r:id="rId1"/>
  </p:sldMasterIdLst>
  <p:notesMasterIdLst>
    <p:notesMasterId r:id="rId91"/>
  </p:notesMasterIdLst>
  <p:handoutMasterIdLst>
    <p:handoutMasterId r:id="rId92"/>
  </p:handoutMasterIdLst>
  <p:sldIdLst>
    <p:sldId id="256" r:id="rId2"/>
    <p:sldId id="374" r:id="rId3"/>
    <p:sldId id="375" r:id="rId4"/>
    <p:sldId id="378" r:id="rId5"/>
    <p:sldId id="377" r:id="rId6"/>
    <p:sldId id="380" r:id="rId7"/>
    <p:sldId id="566" r:id="rId8"/>
    <p:sldId id="382" r:id="rId9"/>
    <p:sldId id="311" r:id="rId10"/>
    <p:sldId id="383" r:id="rId11"/>
    <p:sldId id="384" r:id="rId12"/>
    <p:sldId id="483" r:id="rId13"/>
    <p:sldId id="511" r:id="rId14"/>
    <p:sldId id="496" r:id="rId15"/>
    <p:sldId id="497" r:id="rId16"/>
    <p:sldId id="498" r:id="rId17"/>
    <p:sldId id="499" r:id="rId18"/>
    <p:sldId id="567" r:id="rId19"/>
    <p:sldId id="513" r:id="rId20"/>
    <p:sldId id="501" r:id="rId21"/>
    <p:sldId id="519" r:id="rId22"/>
    <p:sldId id="502" r:id="rId23"/>
    <p:sldId id="505" r:id="rId24"/>
    <p:sldId id="506" r:id="rId25"/>
    <p:sldId id="507" r:id="rId26"/>
    <p:sldId id="508" r:id="rId27"/>
    <p:sldId id="509" r:id="rId28"/>
    <p:sldId id="477" r:id="rId29"/>
    <p:sldId id="510" r:id="rId30"/>
    <p:sldId id="478" r:id="rId31"/>
    <p:sldId id="531" r:id="rId32"/>
    <p:sldId id="533" r:id="rId33"/>
    <p:sldId id="534" r:id="rId34"/>
    <p:sldId id="535" r:id="rId35"/>
    <p:sldId id="536" r:id="rId36"/>
    <p:sldId id="530" r:id="rId37"/>
    <p:sldId id="416" r:id="rId38"/>
    <p:sldId id="552" r:id="rId39"/>
    <p:sldId id="553" r:id="rId40"/>
    <p:sldId id="418" r:id="rId41"/>
    <p:sldId id="419" r:id="rId42"/>
    <p:sldId id="556" r:id="rId43"/>
    <p:sldId id="448" r:id="rId44"/>
    <p:sldId id="447" r:id="rId45"/>
    <p:sldId id="428" r:id="rId46"/>
    <p:sldId id="557" r:id="rId47"/>
    <p:sldId id="423" r:id="rId48"/>
    <p:sldId id="444" r:id="rId49"/>
    <p:sldId id="445" r:id="rId50"/>
    <p:sldId id="544" r:id="rId51"/>
    <p:sldId id="545" r:id="rId52"/>
    <p:sldId id="546" r:id="rId53"/>
    <p:sldId id="542" r:id="rId54"/>
    <p:sldId id="548" r:id="rId55"/>
    <p:sldId id="451" r:id="rId56"/>
    <p:sldId id="452" r:id="rId57"/>
    <p:sldId id="549" r:id="rId58"/>
    <p:sldId id="550" r:id="rId59"/>
    <p:sldId id="338" r:id="rId60"/>
    <p:sldId id="464" r:id="rId61"/>
    <p:sldId id="362" r:id="rId62"/>
    <p:sldId id="571" r:id="rId63"/>
    <p:sldId id="568" r:id="rId64"/>
    <p:sldId id="569" r:id="rId65"/>
    <p:sldId id="570" r:id="rId66"/>
    <p:sldId id="580" r:id="rId67"/>
    <p:sldId id="584" r:id="rId68"/>
    <p:sldId id="585" r:id="rId69"/>
    <p:sldId id="586" r:id="rId70"/>
    <p:sldId id="587" r:id="rId71"/>
    <p:sldId id="588" r:id="rId72"/>
    <p:sldId id="572" r:id="rId73"/>
    <p:sldId id="576" r:id="rId74"/>
    <p:sldId id="573" r:id="rId75"/>
    <p:sldId id="574" r:id="rId76"/>
    <p:sldId id="575" r:id="rId77"/>
    <p:sldId id="541" r:id="rId78"/>
    <p:sldId id="581" r:id="rId79"/>
    <p:sldId id="582" r:id="rId80"/>
    <p:sldId id="559" r:id="rId81"/>
    <p:sldId id="583" r:id="rId82"/>
    <p:sldId id="560" r:id="rId83"/>
    <p:sldId id="561" r:id="rId84"/>
    <p:sldId id="562" r:id="rId85"/>
    <p:sldId id="563" r:id="rId86"/>
    <p:sldId id="564" r:id="rId87"/>
    <p:sldId id="476" r:id="rId88"/>
    <p:sldId id="579" r:id="rId89"/>
    <p:sldId id="493" r:id="rId9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6E6FF"/>
    <a:srgbClr val="CCEAF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813" autoAdjust="0"/>
  </p:normalViewPr>
  <p:slideViewPr>
    <p:cSldViewPr snapToGrid="0" snapToObjects="1">
      <p:cViewPr>
        <p:scale>
          <a:sx n="99" d="100"/>
          <a:sy n="99" d="100"/>
        </p:scale>
        <p:origin x="-792" y="-8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notesMaster" Target="notesMasters/notesMaster1.xml"/><Relationship Id="rId92" Type="http://schemas.openxmlformats.org/officeDocument/2006/relationships/handoutMaster" Target="handoutMasters/handoutMaster1.xml"/><Relationship Id="rId93" Type="http://schemas.openxmlformats.org/officeDocument/2006/relationships/printerSettings" Target="printerSettings/printerSettings1.bin"/><Relationship Id="rId94" Type="http://schemas.openxmlformats.org/officeDocument/2006/relationships/presProps" Target="presProps.xml"/><Relationship Id="rId95" Type="http://schemas.openxmlformats.org/officeDocument/2006/relationships/viewProps" Target="viewProps.xml"/><Relationship Id="rId96" Type="http://schemas.openxmlformats.org/officeDocument/2006/relationships/theme" Target="theme/theme1.xml"/><Relationship Id="rId97"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hart>
    <c:autoTitleDeleted val="0"/>
    <c:plotArea>
      <c:layout/>
      <c:barChart>
        <c:barDir val="col"/>
        <c:grouping val="stacked"/>
        <c:varyColors val="0"/>
        <c:ser>
          <c:idx val="0"/>
          <c:order val="0"/>
          <c:tx>
            <c:strRef>
              <c:f>Sheet1!$B$1</c:f>
              <c:strCache>
                <c:ptCount val="1"/>
                <c:pt idx="0">
                  <c:v>SM</c:v>
                </c:pt>
              </c:strCache>
            </c:strRef>
          </c:tx>
          <c:spPr>
            <a:solidFill>
              <a:srgbClr val="FF0000"/>
            </a:solidFill>
          </c:spPr>
          <c:invertIfNegative val="0"/>
          <c:errBars>
            <c:errBarType val="both"/>
            <c:errValType val="percentage"/>
            <c:noEndCap val="0"/>
            <c:val val="5.0"/>
            <c:spPr>
              <a:ln w="31670">
                <a:solidFill>
                  <a:srgbClr val="000000"/>
                </a:solidFill>
              </a:ln>
            </c:spPr>
          </c:errBars>
          <c:cat>
            <c:numRef>
              <c:f>Sheet1!$A$2:$A$10</c:f>
              <c:numCache>
                <c:formatCode>General</c:formatCode>
                <c:ptCount val="9"/>
                <c:pt idx="0">
                  <c:v>100.0</c:v>
                </c:pt>
                <c:pt idx="1">
                  <c:v>125.0</c:v>
                </c:pt>
                <c:pt idx="2">
                  <c:v>150.0</c:v>
                </c:pt>
                <c:pt idx="3">
                  <c:v>175.0</c:v>
                </c:pt>
                <c:pt idx="4">
                  <c:v>200.0</c:v>
                </c:pt>
                <c:pt idx="5">
                  <c:v>225.0</c:v>
                </c:pt>
                <c:pt idx="6">
                  <c:v>250.0</c:v>
                </c:pt>
                <c:pt idx="7">
                  <c:v>275.0</c:v>
                </c:pt>
                <c:pt idx="8">
                  <c:v>300.0</c:v>
                </c:pt>
              </c:numCache>
            </c:numRef>
          </c:cat>
          <c:val>
            <c:numRef>
              <c:f>Sheet1!$B$2:$B$10</c:f>
              <c:numCache>
                <c:formatCode>General</c:formatCode>
                <c:ptCount val="9"/>
                <c:pt idx="0">
                  <c:v>52.0</c:v>
                </c:pt>
                <c:pt idx="1">
                  <c:v>41.0</c:v>
                </c:pt>
                <c:pt idx="2">
                  <c:v>37.0</c:v>
                </c:pt>
                <c:pt idx="3">
                  <c:v>30.0</c:v>
                </c:pt>
                <c:pt idx="4">
                  <c:v>24.0</c:v>
                </c:pt>
                <c:pt idx="5">
                  <c:v>21.0</c:v>
                </c:pt>
                <c:pt idx="6">
                  <c:v>16.0</c:v>
                </c:pt>
                <c:pt idx="7">
                  <c:v>14.0</c:v>
                </c:pt>
                <c:pt idx="8">
                  <c:v>13.0</c:v>
                </c:pt>
              </c:numCache>
            </c:numRef>
          </c:val>
        </c:ser>
        <c:ser>
          <c:idx val="1"/>
          <c:order val="1"/>
          <c:tx>
            <c:strRef>
              <c:f>Sheet1!$C$1</c:f>
              <c:strCache>
                <c:ptCount val="1"/>
                <c:pt idx="0">
                  <c:v>SM+BSM</c:v>
                </c:pt>
              </c:strCache>
            </c:strRef>
          </c:tx>
          <c:spPr>
            <a:solidFill>
              <a:srgbClr val="00B050"/>
            </a:solidFill>
          </c:spPr>
          <c:invertIfNegative val="0"/>
          <c:cat>
            <c:numRef>
              <c:f>Sheet1!$A$2:$A$10</c:f>
              <c:numCache>
                <c:formatCode>General</c:formatCode>
                <c:ptCount val="9"/>
                <c:pt idx="0">
                  <c:v>100.0</c:v>
                </c:pt>
                <c:pt idx="1">
                  <c:v>125.0</c:v>
                </c:pt>
                <c:pt idx="2">
                  <c:v>150.0</c:v>
                </c:pt>
                <c:pt idx="3">
                  <c:v>175.0</c:v>
                </c:pt>
                <c:pt idx="4">
                  <c:v>200.0</c:v>
                </c:pt>
                <c:pt idx="5">
                  <c:v>225.0</c:v>
                </c:pt>
                <c:pt idx="6">
                  <c:v>250.0</c:v>
                </c:pt>
                <c:pt idx="7">
                  <c:v>275.0</c:v>
                </c:pt>
                <c:pt idx="8">
                  <c:v>300.0</c:v>
                </c:pt>
              </c:numCache>
            </c:numRef>
          </c:cat>
          <c:val>
            <c:numRef>
              <c:f>Sheet1!$C$2:$C$10</c:f>
              <c:numCache>
                <c:formatCode>General</c:formatCode>
                <c:ptCount val="9"/>
                <c:pt idx="0">
                  <c:v>12.0</c:v>
                </c:pt>
                <c:pt idx="1">
                  <c:v>10.0</c:v>
                </c:pt>
                <c:pt idx="2">
                  <c:v>7.0</c:v>
                </c:pt>
                <c:pt idx="3">
                  <c:v>8.0</c:v>
                </c:pt>
                <c:pt idx="4">
                  <c:v>5.0</c:v>
                </c:pt>
                <c:pt idx="5">
                  <c:v>3.0</c:v>
                </c:pt>
                <c:pt idx="6">
                  <c:v>5.0</c:v>
                </c:pt>
                <c:pt idx="7">
                  <c:v>3.0</c:v>
                </c:pt>
                <c:pt idx="8">
                  <c:v>1.0</c:v>
                </c:pt>
              </c:numCache>
            </c:numRef>
          </c:val>
        </c:ser>
        <c:dLbls>
          <c:showLegendKey val="0"/>
          <c:showVal val="0"/>
          <c:showCatName val="0"/>
          <c:showSerName val="0"/>
          <c:showPercent val="0"/>
          <c:showBubbleSize val="0"/>
        </c:dLbls>
        <c:gapWidth val="0"/>
        <c:overlap val="100"/>
        <c:axId val="2123231896"/>
        <c:axId val="2123117784"/>
      </c:barChart>
      <c:catAx>
        <c:axId val="2123231896"/>
        <c:scaling>
          <c:orientation val="minMax"/>
        </c:scaling>
        <c:delete val="0"/>
        <c:axPos val="b"/>
        <c:title>
          <c:tx>
            <c:rich>
              <a:bodyPr/>
              <a:lstStyle/>
              <a:p>
                <a:pPr>
                  <a:defRPr sz="1097" b="0" i="0" u="none" strike="noStrike" baseline="0">
                    <a:solidFill>
                      <a:srgbClr val="000000"/>
                    </a:solidFill>
                    <a:latin typeface="Calibri"/>
                    <a:ea typeface="Calibri"/>
                    <a:cs typeface="Calibri"/>
                  </a:defRPr>
                </a:pPr>
                <a:r>
                  <a:rPr lang="en-GB" sz="1795" b="1" i="0" u="none" strike="noStrike" baseline="0">
                    <a:solidFill>
                      <a:srgbClr val="000000"/>
                    </a:solidFill>
                    <a:latin typeface="Calibri"/>
                  </a:rPr>
                  <a:t>JET P</a:t>
                </a:r>
                <a:r>
                  <a:rPr lang="en-GB" sz="1795" b="1" i="0" u="none" strike="noStrike" baseline="-25000">
                    <a:solidFill>
                      <a:srgbClr val="000000"/>
                    </a:solidFill>
                    <a:latin typeface="Calibri"/>
                  </a:rPr>
                  <a:t>T   </a:t>
                </a:r>
                <a:r>
                  <a:rPr lang="en-GB" sz="1795" b="1" i="0" u="none" strike="noStrike" baseline="0">
                    <a:solidFill>
                      <a:srgbClr val="000000"/>
                    </a:solidFill>
                    <a:latin typeface="Calibri"/>
                  </a:rPr>
                  <a:t>(GeV)  </a:t>
                </a:r>
              </a:p>
            </c:rich>
          </c:tx>
          <c:layout/>
          <c:overlay val="0"/>
        </c:title>
        <c:numFmt formatCode="General" sourceLinked="0"/>
        <c:majorTickMark val="none"/>
        <c:minorTickMark val="none"/>
        <c:tickLblPos val="low"/>
        <c:spPr>
          <a:ln w="3167"/>
        </c:spPr>
        <c:txPr>
          <a:bodyPr rot="-2880000" vert="horz"/>
          <a:lstStyle/>
          <a:p>
            <a:pPr>
              <a:defRPr>
                <a:solidFill>
                  <a:srgbClr val="000000"/>
                </a:solidFill>
              </a:defRPr>
            </a:pPr>
            <a:endParaRPr lang="en-US"/>
          </a:p>
        </c:txPr>
        <c:crossAx val="2123117784"/>
        <c:crosses val="autoZero"/>
        <c:auto val="1"/>
        <c:lblAlgn val="ctr"/>
        <c:lblOffset val="0"/>
        <c:noMultiLvlLbl val="0"/>
      </c:catAx>
      <c:valAx>
        <c:axId val="2123117784"/>
        <c:scaling>
          <c:orientation val="minMax"/>
        </c:scaling>
        <c:delete val="0"/>
        <c:axPos val="l"/>
        <c:majorGridlines>
          <c:spPr>
            <a:ln>
              <a:solidFill>
                <a:srgbClr val="000000"/>
              </a:solidFill>
            </a:ln>
          </c:spPr>
        </c:majorGridlines>
        <c:minorGridlines>
          <c:spPr>
            <a:ln>
              <a:solidFill>
                <a:srgbClr val="000000"/>
              </a:solidFill>
            </a:ln>
          </c:spPr>
        </c:minorGridlines>
        <c:title>
          <c:tx>
            <c:rich>
              <a:bodyPr/>
              <a:lstStyle/>
              <a:p>
                <a:pPr>
                  <a:defRPr sz="1097" b="0" i="0" u="none" strike="noStrike" baseline="0">
                    <a:solidFill>
                      <a:srgbClr val="000000"/>
                    </a:solidFill>
                    <a:latin typeface="Calibri"/>
                    <a:ea typeface="Calibri"/>
                    <a:cs typeface="Calibri"/>
                  </a:defRPr>
                </a:pPr>
                <a:r>
                  <a:rPr lang="en-GB" sz="1396" b="1" i="0" u="none" strike="noStrike" baseline="0">
                    <a:solidFill>
                      <a:srgbClr val="000000"/>
                    </a:solidFill>
                    <a:latin typeface="Calibri"/>
                  </a:rPr>
                  <a:t>Number events/25 GeV</a:t>
                </a:r>
              </a:p>
            </c:rich>
          </c:tx>
          <c:layout/>
          <c:overlay val="0"/>
        </c:title>
        <c:numFmt formatCode="General" sourceLinked="1"/>
        <c:majorTickMark val="out"/>
        <c:minorTickMark val="none"/>
        <c:tickLblPos val="nextTo"/>
        <c:txPr>
          <a:bodyPr/>
          <a:lstStyle/>
          <a:p>
            <a:pPr>
              <a:defRPr>
                <a:solidFill>
                  <a:schemeClr val="bg1"/>
                </a:solidFill>
              </a:defRPr>
            </a:pPr>
            <a:endParaRPr lang="en-US"/>
          </a:p>
        </c:txPr>
        <c:crossAx val="2123231896"/>
        <c:crosses val="autoZero"/>
        <c:crossBetween val="between"/>
      </c:valAx>
      <c:spPr>
        <a:noFill/>
        <a:ln w="25336">
          <a:solidFill>
            <a:schemeClr val="bg1"/>
          </a:solidFill>
        </a:ln>
      </c:spPr>
    </c:plotArea>
    <c:legend>
      <c:legendPos val="r"/>
      <c:layout/>
      <c:overlay val="0"/>
      <c:txPr>
        <a:bodyPr/>
        <a:lstStyle/>
        <a:p>
          <a:pPr>
            <a:defRPr>
              <a:solidFill>
                <a:srgbClr val="000000"/>
              </a:solidFill>
            </a:defRPr>
          </a:pPr>
          <a:endParaRPr lang="en-US"/>
        </a:p>
      </c:txPr>
    </c:legend>
    <c:plotVisOnly val="1"/>
    <c:dispBlanksAs val="gap"/>
    <c:showDLblsOverMax val="0"/>
  </c:chart>
  <c:spPr>
    <a:solidFill>
      <a:srgbClr val="FFFFFF"/>
    </a:solidFill>
  </c:spPr>
  <c:txPr>
    <a:bodyPr/>
    <a:lstStyle/>
    <a:p>
      <a:pPr>
        <a:defRPr sz="1795"/>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4"/>
    </mc:Choice>
    <mc:Fallback>
      <c:style val="14"/>
    </mc:Fallback>
  </mc:AlternateContent>
  <c:chart>
    <c:autoTitleDeleted val="0"/>
    <c:plotArea>
      <c:layout/>
      <c:barChart>
        <c:barDir val="col"/>
        <c:grouping val="stacked"/>
        <c:varyColors val="0"/>
        <c:ser>
          <c:idx val="0"/>
          <c:order val="0"/>
          <c:tx>
            <c:strRef>
              <c:f>Sheet1!$B$1</c:f>
              <c:strCache>
                <c:ptCount val="1"/>
                <c:pt idx="0">
                  <c:v>SM</c:v>
                </c:pt>
              </c:strCache>
            </c:strRef>
          </c:tx>
          <c:spPr>
            <a:solidFill>
              <a:srgbClr val="FF0000"/>
            </a:solidFill>
          </c:spPr>
          <c:invertIfNegative val="0"/>
          <c:errBars>
            <c:errBarType val="both"/>
            <c:errValType val="percentage"/>
            <c:noEndCap val="0"/>
            <c:val val="55.0"/>
            <c:spPr>
              <a:ln w="31742">
                <a:solidFill>
                  <a:srgbClr val="000000"/>
                </a:solidFill>
              </a:ln>
            </c:spPr>
          </c:errBars>
          <c:cat>
            <c:numRef>
              <c:f>Sheet1!$A$2:$A$10</c:f>
              <c:numCache>
                <c:formatCode>General</c:formatCode>
                <c:ptCount val="9"/>
                <c:pt idx="0">
                  <c:v>100.0</c:v>
                </c:pt>
                <c:pt idx="1">
                  <c:v>125.0</c:v>
                </c:pt>
                <c:pt idx="2">
                  <c:v>150.0</c:v>
                </c:pt>
                <c:pt idx="3">
                  <c:v>175.0</c:v>
                </c:pt>
                <c:pt idx="4">
                  <c:v>200.0</c:v>
                </c:pt>
                <c:pt idx="5">
                  <c:v>225.0</c:v>
                </c:pt>
                <c:pt idx="6">
                  <c:v>250.0</c:v>
                </c:pt>
                <c:pt idx="7">
                  <c:v>275.0</c:v>
                </c:pt>
                <c:pt idx="8">
                  <c:v>300.0</c:v>
                </c:pt>
              </c:numCache>
            </c:numRef>
          </c:cat>
          <c:val>
            <c:numRef>
              <c:f>Sheet1!$B$2:$B$10</c:f>
              <c:numCache>
                <c:formatCode>General</c:formatCode>
                <c:ptCount val="9"/>
                <c:pt idx="0">
                  <c:v>52.0</c:v>
                </c:pt>
                <c:pt idx="1">
                  <c:v>41.0</c:v>
                </c:pt>
                <c:pt idx="2">
                  <c:v>37.0</c:v>
                </c:pt>
                <c:pt idx="3">
                  <c:v>30.0</c:v>
                </c:pt>
                <c:pt idx="4">
                  <c:v>24.0</c:v>
                </c:pt>
                <c:pt idx="5">
                  <c:v>21.0</c:v>
                </c:pt>
                <c:pt idx="6">
                  <c:v>16.0</c:v>
                </c:pt>
                <c:pt idx="7">
                  <c:v>14.0</c:v>
                </c:pt>
                <c:pt idx="8">
                  <c:v>13.0</c:v>
                </c:pt>
              </c:numCache>
            </c:numRef>
          </c:val>
        </c:ser>
        <c:ser>
          <c:idx val="1"/>
          <c:order val="1"/>
          <c:tx>
            <c:strRef>
              <c:f>Sheet1!$C$1</c:f>
              <c:strCache>
                <c:ptCount val="1"/>
                <c:pt idx="0">
                  <c:v>SM+BSM</c:v>
                </c:pt>
              </c:strCache>
            </c:strRef>
          </c:tx>
          <c:spPr>
            <a:solidFill>
              <a:srgbClr val="00B050"/>
            </a:solidFill>
          </c:spPr>
          <c:invertIfNegative val="0"/>
          <c:cat>
            <c:numRef>
              <c:f>Sheet1!$A$2:$A$10</c:f>
              <c:numCache>
                <c:formatCode>General</c:formatCode>
                <c:ptCount val="9"/>
                <c:pt idx="0">
                  <c:v>100.0</c:v>
                </c:pt>
                <c:pt idx="1">
                  <c:v>125.0</c:v>
                </c:pt>
                <c:pt idx="2">
                  <c:v>150.0</c:v>
                </c:pt>
                <c:pt idx="3">
                  <c:v>175.0</c:v>
                </c:pt>
                <c:pt idx="4">
                  <c:v>200.0</c:v>
                </c:pt>
                <c:pt idx="5">
                  <c:v>225.0</c:v>
                </c:pt>
                <c:pt idx="6">
                  <c:v>250.0</c:v>
                </c:pt>
                <c:pt idx="7">
                  <c:v>275.0</c:v>
                </c:pt>
                <c:pt idx="8">
                  <c:v>300.0</c:v>
                </c:pt>
              </c:numCache>
            </c:numRef>
          </c:cat>
          <c:val>
            <c:numRef>
              <c:f>Sheet1!$C$2:$C$10</c:f>
              <c:numCache>
                <c:formatCode>General</c:formatCode>
                <c:ptCount val="9"/>
                <c:pt idx="0">
                  <c:v>12.0</c:v>
                </c:pt>
                <c:pt idx="1">
                  <c:v>10.0</c:v>
                </c:pt>
                <c:pt idx="2">
                  <c:v>7.0</c:v>
                </c:pt>
                <c:pt idx="3">
                  <c:v>8.0</c:v>
                </c:pt>
                <c:pt idx="4">
                  <c:v>5.0</c:v>
                </c:pt>
                <c:pt idx="5">
                  <c:v>3.0</c:v>
                </c:pt>
                <c:pt idx="6">
                  <c:v>5.0</c:v>
                </c:pt>
                <c:pt idx="7">
                  <c:v>3.0</c:v>
                </c:pt>
                <c:pt idx="8">
                  <c:v>1.0</c:v>
                </c:pt>
              </c:numCache>
            </c:numRef>
          </c:val>
        </c:ser>
        <c:dLbls>
          <c:showLegendKey val="0"/>
          <c:showVal val="0"/>
          <c:showCatName val="0"/>
          <c:showSerName val="0"/>
          <c:showPercent val="0"/>
          <c:showBubbleSize val="0"/>
        </c:dLbls>
        <c:gapWidth val="0"/>
        <c:overlap val="100"/>
        <c:axId val="2123340456"/>
        <c:axId val="2129618584"/>
      </c:barChart>
      <c:catAx>
        <c:axId val="2123340456"/>
        <c:scaling>
          <c:orientation val="minMax"/>
        </c:scaling>
        <c:delete val="0"/>
        <c:axPos val="b"/>
        <c:title>
          <c:tx>
            <c:rich>
              <a:bodyPr/>
              <a:lstStyle/>
              <a:p>
                <a:pPr>
                  <a:defRPr sz="1100" b="0" i="0" u="none" strike="noStrike" baseline="0">
                    <a:solidFill>
                      <a:srgbClr val="000000"/>
                    </a:solidFill>
                    <a:latin typeface="Calibri"/>
                    <a:ea typeface="Calibri"/>
                    <a:cs typeface="Calibri"/>
                  </a:defRPr>
                </a:pPr>
                <a:r>
                  <a:rPr lang="en-GB" sz="1800" b="1" i="0" u="none" strike="noStrike" baseline="0">
                    <a:solidFill>
                      <a:srgbClr val="000000"/>
                    </a:solidFill>
                    <a:latin typeface="Calibri"/>
                  </a:rPr>
                  <a:t>JET P</a:t>
                </a:r>
                <a:r>
                  <a:rPr lang="en-GB" sz="1800" b="1" i="0" u="none" strike="noStrike" baseline="-25000">
                    <a:solidFill>
                      <a:srgbClr val="000000"/>
                    </a:solidFill>
                    <a:latin typeface="Calibri"/>
                  </a:rPr>
                  <a:t>T   </a:t>
                </a:r>
                <a:r>
                  <a:rPr lang="en-GB" sz="1800" b="1" i="0" u="none" strike="noStrike" baseline="0">
                    <a:solidFill>
                      <a:srgbClr val="000000"/>
                    </a:solidFill>
                    <a:latin typeface="Calibri"/>
                  </a:rPr>
                  <a:t>(GeV)  </a:t>
                </a:r>
              </a:p>
            </c:rich>
          </c:tx>
          <c:layout/>
          <c:overlay val="0"/>
        </c:title>
        <c:numFmt formatCode="General" sourceLinked="0"/>
        <c:majorTickMark val="none"/>
        <c:minorTickMark val="none"/>
        <c:tickLblPos val="low"/>
        <c:spPr>
          <a:ln w="3174"/>
        </c:spPr>
        <c:txPr>
          <a:bodyPr rot="-2880000" vert="horz"/>
          <a:lstStyle/>
          <a:p>
            <a:pPr>
              <a:defRPr>
                <a:solidFill>
                  <a:srgbClr val="000000"/>
                </a:solidFill>
              </a:defRPr>
            </a:pPr>
            <a:endParaRPr lang="en-US"/>
          </a:p>
        </c:txPr>
        <c:crossAx val="2129618584"/>
        <c:crosses val="autoZero"/>
        <c:auto val="1"/>
        <c:lblAlgn val="ctr"/>
        <c:lblOffset val="0"/>
        <c:noMultiLvlLbl val="0"/>
      </c:catAx>
      <c:valAx>
        <c:axId val="2129618584"/>
        <c:scaling>
          <c:orientation val="minMax"/>
        </c:scaling>
        <c:delete val="0"/>
        <c:axPos val="l"/>
        <c:majorGridlines>
          <c:spPr>
            <a:ln>
              <a:solidFill>
                <a:srgbClr val="000000"/>
              </a:solidFill>
            </a:ln>
          </c:spPr>
        </c:majorGridlines>
        <c:minorGridlines>
          <c:spPr>
            <a:ln>
              <a:solidFill>
                <a:srgbClr val="000000"/>
              </a:solidFill>
            </a:ln>
          </c:spPr>
        </c:minorGridlines>
        <c:title>
          <c:tx>
            <c:rich>
              <a:bodyPr/>
              <a:lstStyle/>
              <a:p>
                <a:pPr>
                  <a:defRPr sz="1100" b="0" i="0" u="none" strike="noStrike" baseline="0">
                    <a:solidFill>
                      <a:srgbClr val="000000"/>
                    </a:solidFill>
                    <a:latin typeface="Calibri"/>
                    <a:ea typeface="Calibri"/>
                    <a:cs typeface="Calibri"/>
                  </a:defRPr>
                </a:pPr>
                <a:r>
                  <a:rPr lang="en-GB" sz="1400" b="1" i="0" u="none" strike="noStrike" baseline="0">
                    <a:solidFill>
                      <a:srgbClr val="000000"/>
                    </a:solidFill>
                    <a:latin typeface="Calibri"/>
                  </a:rPr>
                  <a:t>Number events/25 GeV</a:t>
                </a:r>
              </a:p>
            </c:rich>
          </c:tx>
          <c:layout/>
          <c:overlay val="0"/>
        </c:title>
        <c:numFmt formatCode="General" sourceLinked="1"/>
        <c:majorTickMark val="out"/>
        <c:minorTickMark val="none"/>
        <c:tickLblPos val="nextTo"/>
        <c:txPr>
          <a:bodyPr/>
          <a:lstStyle/>
          <a:p>
            <a:pPr>
              <a:defRPr>
                <a:solidFill>
                  <a:srgbClr val="000000"/>
                </a:solidFill>
              </a:defRPr>
            </a:pPr>
            <a:endParaRPr lang="en-US"/>
          </a:p>
        </c:txPr>
        <c:crossAx val="2123340456"/>
        <c:crosses val="autoZero"/>
        <c:crossBetween val="between"/>
      </c:valAx>
      <c:spPr>
        <a:noFill/>
        <a:ln w="25394">
          <a:solidFill>
            <a:srgbClr val="000000"/>
          </a:solidFill>
        </a:ln>
      </c:spPr>
    </c:plotArea>
    <c:legend>
      <c:legendPos val="r"/>
      <c:layout/>
      <c:overlay val="0"/>
      <c:txPr>
        <a:bodyPr/>
        <a:lstStyle/>
        <a:p>
          <a:pPr>
            <a:defRPr>
              <a:solidFill>
                <a:srgbClr val="000000"/>
              </a:solidFill>
            </a:defRPr>
          </a:pPr>
          <a:endParaRPr lang="en-US"/>
        </a:p>
      </c:txPr>
    </c:legend>
    <c:plotVisOnly val="1"/>
    <c:dispBlanksAs val="gap"/>
    <c:showDLblsOverMax val="0"/>
  </c:chart>
  <c:spPr>
    <a:solidFill>
      <a:srgbClr val="FFFFFF"/>
    </a:solidFill>
  </c:spPr>
  <c:txPr>
    <a:bodyPr/>
    <a:lstStyle/>
    <a:p>
      <a:pPr>
        <a:defRPr sz="1800"/>
      </a:pPr>
      <a:endParaRPr lang="en-US"/>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 Id="rId2" Type="http://schemas.openxmlformats.org/officeDocument/2006/relationships/image" Target="../media/image19.emf"/><Relationship Id="rId3" Type="http://schemas.openxmlformats.org/officeDocument/2006/relationships/image" Target="../media/image2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6.emf"/><Relationship Id="rId2" Type="http://schemas.openxmlformats.org/officeDocument/2006/relationships/image" Target="../media/image6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83.emf"/><Relationship Id="rId4" Type="http://schemas.openxmlformats.org/officeDocument/2006/relationships/image" Target="../media/image84.emf"/><Relationship Id="rId5" Type="http://schemas.openxmlformats.org/officeDocument/2006/relationships/image" Target="../media/image85.emf"/><Relationship Id="rId1" Type="http://schemas.openxmlformats.org/officeDocument/2006/relationships/image" Target="../media/image81.emf"/><Relationship Id="rId2" Type="http://schemas.openxmlformats.org/officeDocument/2006/relationships/image" Target="../media/image82.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00.emf"/><Relationship Id="rId2" Type="http://schemas.openxmlformats.org/officeDocument/2006/relationships/image" Target="../media/image10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10.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12.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14.emf"/><Relationship Id="rId2" Type="http://schemas.openxmlformats.org/officeDocument/2006/relationships/image" Target="../media/image11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28.emf"/><Relationship Id="rId2" Type="http://schemas.openxmlformats.org/officeDocument/2006/relationships/image" Target="../media/image1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emf"/><Relationship Id="rId2" Type="http://schemas.openxmlformats.org/officeDocument/2006/relationships/image" Target="../media/image19.emf"/><Relationship Id="rId3"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5.emf"/><Relationship Id="rId2"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emf"/><Relationship Id="rId2" Type="http://schemas.openxmlformats.org/officeDocument/2006/relationships/image" Target="../media/image3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6.emf"/><Relationship Id="rId2" Type="http://schemas.openxmlformats.org/officeDocument/2006/relationships/image" Target="../media/image4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4.emf"/><Relationship Id="rId2" Type="http://schemas.openxmlformats.org/officeDocument/2006/relationships/image" Target="../media/image5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E39D9D2-7900-9F41-A0DB-F52FF7E2565A}" type="datetimeFigureOut">
              <a:rPr lang="en-US" smtClean="0"/>
              <a:t>6/19/19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F678D5-4455-4E42-AD23-7589C0341287}" type="slidenum">
              <a:rPr lang="en-US" smtClean="0"/>
              <a:t>‹#›</a:t>
            </a:fld>
            <a:endParaRPr lang="en-US"/>
          </a:p>
        </p:txBody>
      </p:sp>
    </p:spTree>
    <p:extLst>
      <p:ext uri="{BB962C8B-B14F-4D97-AF65-F5344CB8AC3E}">
        <p14:creationId xmlns:p14="http://schemas.microsoft.com/office/powerpoint/2010/main" val="22304135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54CF428-AD2E-BA47-841C-8FCC876C91AD}" type="datetimeFigureOut">
              <a:rPr lang="en-US" smtClean="0"/>
              <a:t>6/19/19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260818-1D1C-B441-95B9-1D55B9DE5729}" type="slidenum">
              <a:rPr lang="en-US" smtClean="0"/>
              <a:t>‹#›</a:t>
            </a:fld>
            <a:endParaRPr lang="en-US"/>
          </a:p>
        </p:txBody>
      </p:sp>
    </p:spTree>
    <p:extLst>
      <p:ext uri="{BB962C8B-B14F-4D97-AF65-F5344CB8AC3E}">
        <p14:creationId xmlns:p14="http://schemas.microsoft.com/office/powerpoint/2010/main" val="2795299853"/>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Put photo of team.</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1</a:t>
            </a:fld>
            <a:endParaRPr lang="en-US"/>
          </a:p>
        </p:txBody>
      </p:sp>
    </p:spTree>
    <p:extLst>
      <p:ext uri="{BB962C8B-B14F-4D97-AF65-F5344CB8AC3E}">
        <p14:creationId xmlns:p14="http://schemas.microsoft.com/office/powerpoint/2010/main" val="3485323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 about factorization: </a:t>
            </a:r>
            <a:r>
              <a:rPr lang="en-US" b="0" dirty="0" smtClean="0"/>
              <a:t>It is not</a:t>
            </a:r>
            <a:r>
              <a:rPr lang="en-US" b="0" baseline="0" dirty="0" smtClean="0"/>
              <a:t> proved for all situations, but only for a some inclusive processes. For many other processes, we have some kind of not very rigorous proof (more like indications). In addition, there are situations in which it breaks down and we have to supplement the predictions with other tactical. For example, adding phase space selections on various observables might lead to some breakdown of this nice factorization. We’ll come back to this when we discuss </a:t>
            </a:r>
            <a:r>
              <a:rPr lang="en-US" b="0" baseline="0" dirty="0" err="1" smtClean="0"/>
              <a:t>resummation</a:t>
            </a:r>
            <a:r>
              <a:rPr lang="en-US" b="0" baseline="0" dirty="0" smtClean="0"/>
              <a:t>, but for now, it essentially saves us.</a:t>
            </a:r>
          </a:p>
          <a:p>
            <a:endParaRPr lang="en-US" b="1" dirty="0" smtClean="0"/>
          </a:p>
          <a:p>
            <a:r>
              <a:rPr lang="en-US" b="1" dirty="0" smtClean="0"/>
              <a:t>Summary of the point made here</a:t>
            </a:r>
            <a:r>
              <a:rPr lang="en-US" dirty="0" smtClean="0"/>
              <a:t>: Ok, at first</a:t>
            </a:r>
            <a:r>
              <a:rPr lang="en-US" baseline="0" dirty="0" smtClean="0"/>
              <a:t> order we are fine: even if there is a regime where QCD becomes non-</a:t>
            </a:r>
            <a:r>
              <a:rPr lang="en-US" baseline="0" dirty="0" err="1" smtClean="0"/>
              <a:t>perturbative</a:t>
            </a:r>
            <a:r>
              <a:rPr lang="en-US" baseline="0" dirty="0" smtClean="0"/>
              <a:t>, and even if every single events will involve such long distance physics effect, factorization theorem allows us to make robust predictions at the LHC for any processes of interest. </a:t>
            </a:r>
            <a:br>
              <a:rPr lang="en-US" baseline="0" dirty="0" smtClean="0"/>
            </a:br>
            <a:r>
              <a:rPr lang="en-US" baseline="0" dirty="0" smtClean="0"/>
              <a:t/>
            </a:r>
            <a:br>
              <a:rPr lang="en-US" baseline="0" dirty="0" smtClean="0"/>
            </a:br>
            <a:r>
              <a:rPr lang="en-US" baseline="0" dirty="0" smtClean="0"/>
              <a:t>There are nevertheless what I would call second order effects that could be quite annoying, and which requires a sophisticated measurement program at the LHC.</a:t>
            </a:r>
            <a:endParaRPr lang="en-US" dirty="0"/>
          </a:p>
        </p:txBody>
      </p:sp>
      <p:sp>
        <p:nvSpPr>
          <p:cNvPr id="4" name="Slide Number Placeholder 3"/>
          <p:cNvSpPr>
            <a:spLocks noGrp="1"/>
          </p:cNvSpPr>
          <p:nvPr>
            <p:ph type="sldNum" sz="quarter" idx="10"/>
          </p:nvPr>
        </p:nvSpPr>
        <p:spPr/>
        <p:txBody>
          <a:bodyPr/>
          <a:lstStyle/>
          <a:p>
            <a:fld id="{BA1E4623-2B50-974A-BECD-5D3C161E0DDE}" type="slidenum">
              <a:rPr lang="en-US" smtClean="0"/>
              <a:t>11</a:t>
            </a:fld>
            <a:endParaRPr lang="en-US"/>
          </a:p>
        </p:txBody>
      </p:sp>
    </p:spTree>
    <p:extLst>
      <p:ext uri="{BB962C8B-B14F-4D97-AF65-F5344CB8AC3E}">
        <p14:creationId xmlns:p14="http://schemas.microsoft.com/office/powerpoint/2010/main" val="1858255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Want to say: </a:t>
            </a:r>
            <a:r>
              <a:rPr lang="en-US" b="0" dirty="0" smtClean="0"/>
              <a:t>With </a:t>
            </a:r>
            <a:r>
              <a:rPr lang="en-US" b="0" dirty="0" err="1" smtClean="0"/>
              <a:t>perturbative</a:t>
            </a:r>
            <a:r>
              <a:rPr lang="en-US" b="0" baseline="0" dirty="0" smtClean="0"/>
              <a:t> calculations, we naively think that higher order corrections are proportional to a</a:t>
            </a:r>
            <a:r>
              <a:rPr lang="en-US" b="0" baseline="30000" dirty="0" smtClean="0"/>
              <a:t>n</a:t>
            </a:r>
            <a:r>
              <a:rPr lang="en-US" b="0" baseline="0" dirty="0" smtClean="0"/>
              <a:t>, where “a” is the expansion parameter, </a:t>
            </a:r>
            <a:r>
              <a:rPr lang="en-US" b="0" baseline="0" dirty="0" err="1" smtClean="0"/>
              <a:t>alpha_s</a:t>
            </a:r>
            <a:r>
              <a:rPr lang="en-US" b="0" baseline="0" dirty="0" smtClean="0"/>
              <a:t> ~0.1 in the case of QCD. We would naively think that NLO corrections are 10%, NNLO 1%, etc. Well… this is </a:t>
            </a:r>
            <a:r>
              <a:rPr lang="en-US" b="0" u="sng" baseline="0" dirty="0" smtClean="0"/>
              <a:t>naïve</a:t>
            </a:r>
            <a:r>
              <a:rPr lang="en-US" b="0" baseline="0" dirty="0" smtClean="0"/>
              <a:t>!</a:t>
            </a:r>
          </a:p>
          <a:p>
            <a:endParaRPr lang="en-US" b="0" baseline="0" dirty="0" smtClean="0"/>
          </a:p>
          <a:p>
            <a:r>
              <a:rPr lang="en-US" b="1" baseline="0" dirty="0" smtClean="0"/>
              <a:t>      =&gt; We cannot tell a priori to which order will the predictions start to behave as naively expected.</a:t>
            </a:r>
          </a:p>
          <a:p>
            <a:endParaRPr lang="en-US" b="1" dirty="0" smtClean="0"/>
          </a:p>
          <a:p>
            <a:r>
              <a:rPr lang="en-US" b="1" dirty="0" smtClean="0"/>
              <a:t>Note</a:t>
            </a:r>
            <a:r>
              <a:rPr lang="en-US" b="1" baseline="0" dirty="0" smtClean="0"/>
              <a:t> on NNLO </a:t>
            </a:r>
            <a:r>
              <a:rPr lang="en-US" b="1" baseline="0" dirty="0" err="1" smtClean="0"/>
              <a:t>vs</a:t>
            </a:r>
            <a:r>
              <a:rPr lang="en-US" b="1" baseline="0" dirty="0" smtClean="0"/>
              <a:t> NLO</a:t>
            </a:r>
            <a:r>
              <a:rPr lang="en-US" dirty="0" smtClean="0"/>
              <a:t>: the central value of the NNLO predictions is larger than the </a:t>
            </a:r>
            <a:r>
              <a:rPr lang="en-US" dirty="0" err="1" smtClean="0"/>
              <a:t>NLO+Unc</a:t>
            </a:r>
            <a:r>
              <a:rPr lang="en-US" dirty="0" smtClean="0"/>
              <a:t> prediction</a:t>
            </a:r>
          </a:p>
          <a:p>
            <a:endParaRPr lang="en-US" dirty="0" smtClean="0"/>
          </a:p>
          <a:p>
            <a:r>
              <a:rPr lang="en-US" b="1" dirty="0" smtClean="0"/>
              <a:t>Note on scale</a:t>
            </a:r>
            <a:r>
              <a:rPr lang="en-US" b="1" baseline="0" dirty="0" smtClean="0"/>
              <a:t> </a:t>
            </a:r>
            <a:r>
              <a:rPr lang="en-US" b="1" dirty="0" err="1" smtClean="0"/>
              <a:t>Unc</a:t>
            </a:r>
            <a:r>
              <a:rPr lang="en-US" b="1" dirty="0" smtClean="0"/>
              <a:t>.</a:t>
            </a:r>
            <a:r>
              <a:rPr lang="en-US" dirty="0" smtClean="0"/>
              <a:t>:</a:t>
            </a:r>
            <a:r>
              <a:rPr lang="en-US" baseline="0" dirty="0" smtClean="0"/>
              <a:t> </a:t>
            </a:r>
            <a:r>
              <a:rPr lang="en-US" dirty="0" smtClean="0"/>
              <a:t>The scale</a:t>
            </a:r>
            <a:r>
              <a:rPr lang="en-US" baseline="0" dirty="0" smtClean="0"/>
              <a:t> uncertainty at LO is smaller than at NLO and even NNLO which shows that this way to assign an uncertainty on LO predictions is INADEQUATE.</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13</a:t>
            </a:fld>
            <a:endParaRPr lang="en-US"/>
          </a:p>
        </p:txBody>
      </p:sp>
    </p:spTree>
    <p:extLst>
      <p:ext uri="{BB962C8B-B14F-4D97-AF65-F5344CB8AC3E}">
        <p14:creationId xmlns:p14="http://schemas.microsoft.com/office/powerpoint/2010/main" val="2225599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a:t>
            </a:r>
            <a:r>
              <a:rPr lang="en-US" baseline="0" dirty="0" smtClean="0"/>
              <a:t> we understand the origin of these uncertainties and large correction effects?</a:t>
            </a:r>
          </a:p>
          <a:p>
            <a:endParaRPr lang="en-US" baseline="0" dirty="0" smtClean="0"/>
          </a:p>
          <a:p>
            <a:r>
              <a:rPr lang="en-US" baseline="0" dirty="0" smtClean="0"/>
              <a:t>Note: that = -2p.k = </a:t>
            </a:r>
            <a:r>
              <a:rPr lang="en-US" baseline="0" dirty="0" err="1" smtClean="0"/>
              <a:t>EqEg</a:t>
            </a:r>
            <a:r>
              <a:rPr lang="en-US" baseline="0" dirty="0" smtClean="0"/>
              <a:t> (1-cos(theta))</a:t>
            </a:r>
            <a:endParaRPr lang="en-US" dirty="0"/>
          </a:p>
        </p:txBody>
      </p:sp>
      <p:sp>
        <p:nvSpPr>
          <p:cNvPr id="4" name="Slide Number Placeholder 3"/>
          <p:cNvSpPr>
            <a:spLocks noGrp="1"/>
          </p:cNvSpPr>
          <p:nvPr>
            <p:ph type="sldNum" sz="quarter" idx="10"/>
          </p:nvPr>
        </p:nvSpPr>
        <p:spPr/>
        <p:txBody>
          <a:bodyPr/>
          <a:lstStyle/>
          <a:p>
            <a:fld id="{BA1E4623-2B50-974A-BECD-5D3C161E0DDE}" type="slidenum">
              <a:rPr lang="en-US" smtClean="0"/>
              <a:t>14</a:t>
            </a:fld>
            <a:endParaRPr lang="en-US"/>
          </a:p>
        </p:txBody>
      </p:sp>
    </p:spTree>
    <p:extLst>
      <p:ext uri="{BB962C8B-B14F-4D97-AF65-F5344CB8AC3E}">
        <p14:creationId xmlns:p14="http://schemas.microsoft.com/office/powerpoint/2010/main" val="3037466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we saw that we might need to go to NNNLO to control scale uncertainty, and get</a:t>
            </a:r>
            <a:r>
              <a:rPr lang="en-US" baseline="0" dirty="0" smtClean="0"/>
              <a:t> right predictions (for which higher order would only be a small correction), but it might even not be possible, when scales involved in the problem are so different. </a:t>
            </a:r>
            <a:endParaRPr lang="en-US" dirty="0"/>
          </a:p>
        </p:txBody>
      </p:sp>
      <p:sp>
        <p:nvSpPr>
          <p:cNvPr id="4" name="Slide Number Placeholder 3"/>
          <p:cNvSpPr>
            <a:spLocks noGrp="1"/>
          </p:cNvSpPr>
          <p:nvPr>
            <p:ph type="sldNum" sz="quarter" idx="10"/>
          </p:nvPr>
        </p:nvSpPr>
        <p:spPr/>
        <p:txBody>
          <a:bodyPr/>
          <a:lstStyle/>
          <a:p>
            <a:fld id="{BA1E4623-2B50-974A-BECD-5D3C161E0DDE}" type="slidenum">
              <a:rPr lang="en-US" smtClean="0"/>
              <a:t>15</a:t>
            </a:fld>
            <a:endParaRPr lang="en-US"/>
          </a:p>
        </p:txBody>
      </p:sp>
    </p:spTree>
    <p:extLst>
      <p:ext uri="{BB962C8B-B14F-4D97-AF65-F5344CB8AC3E}">
        <p14:creationId xmlns:p14="http://schemas.microsoft.com/office/powerpoint/2010/main" val="2562178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Note</a:t>
            </a:r>
            <a:r>
              <a:rPr lang="en-US" b="1" baseline="0" dirty="0" smtClean="0"/>
              <a:t> on </a:t>
            </a:r>
            <a:r>
              <a:rPr lang="en-US" b="1" baseline="0" dirty="0" err="1" smtClean="0"/>
              <a:t>Resummation</a:t>
            </a:r>
            <a:r>
              <a:rPr lang="en-US" baseline="0" dirty="0" smtClean="0"/>
              <a:t>: It is not g1 which is LL and g2 which is NLL, but the first term of g1 which is LL, or the 2</a:t>
            </a:r>
            <a:r>
              <a:rPr lang="en-US" baseline="30000" dirty="0" smtClean="0"/>
              <a:t>nd</a:t>
            </a:r>
            <a:r>
              <a:rPr lang="en-US" baseline="0" dirty="0" smtClean="0"/>
              <a:t> term of g1 + the first of g2 which is NLL, and similarly, you need up to g3 for NNLL, but you also need a term in g1 and in g2.</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Also, the exponential saves everything because rather than having a diverging prediction when Q-&gt;0, you have something that converge to 0 (that means </a:t>
            </a:r>
            <a:r>
              <a:rPr lang="en-US" baseline="0" dirty="0" err="1" smtClean="0"/>
              <a:t>prob</a:t>
            </a:r>
            <a:r>
              <a:rPr lang="en-US" baseline="0" dirty="0" smtClean="0"/>
              <a:t> very small to happen). In reality, the suppression is not as strong as converging to 0, That’s because the emission of the soft </a:t>
            </a:r>
            <a:r>
              <a:rPr lang="en-US" baseline="0" dirty="0" err="1" smtClean="0"/>
              <a:t>parton</a:t>
            </a:r>
            <a:r>
              <a:rPr lang="en-US" baseline="0" dirty="0" smtClean="0"/>
              <a:t> is not uncorrelated between </a:t>
            </a:r>
            <a:r>
              <a:rPr lang="en-US" baseline="0" dirty="0" err="1" smtClean="0"/>
              <a:t>parton</a:t>
            </a:r>
            <a:r>
              <a:rPr lang="en-US" baseline="0" dirty="0" smtClean="0"/>
              <a:t>, but this is a coherent process. That’s why, for example, it is important to include coherence in </a:t>
            </a:r>
            <a:r>
              <a:rPr lang="en-US" baseline="0" dirty="0" err="1" smtClean="0"/>
              <a:t>parton</a:t>
            </a:r>
            <a:r>
              <a:rPr lang="en-US" baseline="0" dirty="0" smtClean="0"/>
              <a:t> shower.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-PS</a:t>
            </a:r>
            <a:r>
              <a:rPr lang="en-US" baseline="0" dirty="0" smtClean="0"/>
              <a:t> provide an all-order approximation of </a:t>
            </a:r>
            <a:r>
              <a:rPr lang="en-US" baseline="0" dirty="0" err="1" smtClean="0"/>
              <a:t>parton</a:t>
            </a:r>
            <a:r>
              <a:rPr lang="en-US" baseline="0" dirty="0" smtClean="0"/>
              <a:t> radiation in soft and collinear region through iterative splitting and radiation of </a:t>
            </a:r>
            <a:r>
              <a:rPr lang="en-US" baseline="0" dirty="0" err="1" smtClean="0"/>
              <a:t>partons</a:t>
            </a:r>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BA1E4623-2B50-974A-BECD-5D3C161E0DDE}" type="slidenum">
              <a:rPr lang="en-US" smtClean="0"/>
              <a:t>16</a:t>
            </a:fld>
            <a:endParaRPr lang="en-US"/>
          </a:p>
        </p:txBody>
      </p:sp>
    </p:spTree>
    <p:extLst>
      <p:ext uri="{BB962C8B-B14F-4D97-AF65-F5344CB8AC3E}">
        <p14:creationId xmlns:p14="http://schemas.microsoft.com/office/powerpoint/2010/main" val="217549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Point to stress</a:t>
            </a:r>
            <a:r>
              <a:rPr lang="en-US" sz="1200" kern="1200" dirty="0" smtClean="0">
                <a:solidFill>
                  <a:schemeClr val="tx1"/>
                </a:solidFill>
                <a:effectLst/>
                <a:latin typeface="+mn-lt"/>
                <a:ea typeface="+mn-ea"/>
                <a:cs typeface="+mn-cs"/>
              </a:rPr>
              <a:t>: Energy range, stats, and experimental precision at the LHC allows to study QCD loop effects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17</a:t>
            </a:fld>
            <a:endParaRPr lang="en-US"/>
          </a:p>
        </p:txBody>
      </p:sp>
    </p:spTree>
    <p:extLst>
      <p:ext uri="{BB962C8B-B14F-4D97-AF65-F5344CB8AC3E}">
        <p14:creationId xmlns:p14="http://schemas.microsoft.com/office/powerpoint/2010/main" val="38156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smtClean="0"/>
              <a:t>Note on the need for precision</a:t>
            </a:r>
            <a:r>
              <a:rPr lang="en-US" baseline="0" dirty="0" smtClean="0"/>
              <a:t>: </a:t>
            </a:r>
            <a:r>
              <a:rPr lang="en-US" sz="1200" kern="1200" dirty="0" smtClean="0">
                <a:solidFill>
                  <a:schemeClr val="tx1"/>
                </a:solidFill>
                <a:effectLst/>
                <a:latin typeface="+mn-lt"/>
                <a:ea typeface="+mn-ea"/>
                <a:cs typeface="+mn-cs"/>
              </a:rPr>
              <a:t>The game at the LHC is no more to pick up “low hanging fruits”.</a:t>
            </a:r>
            <a:r>
              <a:rPr lang="en-US" dirty="0" smtClean="0">
                <a:effectLst/>
              </a:rPr>
              <a:t> </a:t>
            </a:r>
            <a:endParaRPr lang="en-US" baseline="0" dirty="0" smtClean="0"/>
          </a:p>
        </p:txBody>
      </p:sp>
      <p:sp>
        <p:nvSpPr>
          <p:cNvPr id="4" name="Slide Number Placeholder 3"/>
          <p:cNvSpPr>
            <a:spLocks noGrp="1"/>
          </p:cNvSpPr>
          <p:nvPr>
            <p:ph type="sldNum" sz="quarter" idx="10"/>
          </p:nvPr>
        </p:nvSpPr>
        <p:spPr/>
        <p:txBody>
          <a:bodyPr/>
          <a:lstStyle/>
          <a:p>
            <a:fld id="{BA1E4623-2B50-974A-BECD-5D3C161E0DDE}" type="slidenum">
              <a:rPr lang="en-US" smtClean="0"/>
              <a:t>18</a:t>
            </a:fld>
            <a:endParaRPr lang="en-US"/>
          </a:p>
        </p:txBody>
      </p:sp>
    </p:spTree>
    <p:extLst>
      <p:ext uri="{BB962C8B-B14F-4D97-AF65-F5344CB8AC3E}">
        <p14:creationId xmlns:p14="http://schemas.microsoft.com/office/powerpoint/2010/main" val="1900470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Might say</a:t>
            </a:r>
            <a:r>
              <a:rPr lang="en-US" dirty="0" smtClean="0"/>
              <a:t>: We can loose the north…</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19</a:t>
            </a:fld>
            <a:endParaRPr lang="en-US"/>
          </a:p>
        </p:txBody>
      </p:sp>
    </p:spTree>
    <p:extLst>
      <p:ext uri="{BB962C8B-B14F-4D97-AF65-F5344CB8AC3E}">
        <p14:creationId xmlns:p14="http://schemas.microsoft.com/office/powerpoint/2010/main" val="32524203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Note on merging</a:t>
            </a:r>
            <a:r>
              <a:rPr lang="en-US" baseline="0" dirty="0" smtClean="0"/>
              <a:t>: Sherpa uses reweighting procedure, </a:t>
            </a:r>
            <a:r>
              <a:rPr lang="en-US" baseline="0" dirty="0" err="1" smtClean="0"/>
              <a:t>Alpgen</a:t>
            </a:r>
            <a:r>
              <a:rPr lang="en-US" baseline="0" dirty="0" smtClean="0"/>
              <a:t> uses veto to avoid double counting of QCD emission between ME and PS</a:t>
            </a:r>
          </a:p>
          <a:p>
            <a:endParaRPr lang="en-US" dirty="0"/>
          </a:p>
        </p:txBody>
      </p:sp>
      <p:sp>
        <p:nvSpPr>
          <p:cNvPr id="4" name="Slide Number Placeholder 3"/>
          <p:cNvSpPr>
            <a:spLocks noGrp="1"/>
          </p:cNvSpPr>
          <p:nvPr>
            <p:ph type="sldNum" sz="quarter" idx="10"/>
          </p:nvPr>
        </p:nvSpPr>
        <p:spPr/>
        <p:txBody>
          <a:bodyPr/>
          <a:lstStyle/>
          <a:p>
            <a:fld id="{BA1E4623-2B50-974A-BECD-5D3C161E0DDE}" type="slidenum">
              <a:rPr lang="en-US" smtClean="0"/>
              <a:t>23</a:t>
            </a:fld>
            <a:endParaRPr lang="en-US"/>
          </a:p>
        </p:txBody>
      </p:sp>
    </p:spTree>
    <p:extLst>
      <p:ext uri="{BB962C8B-B14F-4D97-AF65-F5344CB8AC3E}">
        <p14:creationId xmlns:p14="http://schemas.microsoft.com/office/powerpoint/2010/main" val="3752522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 on </a:t>
            </a:r>
            <a:r>
              <a:rPr lang="en-US" b="1" dirty="0" err="1" smtClean="0"/>
              <a:t>Powheg</a:t>
            </a:r>
            <a:r>
              <a:rPr lang="en-US" dirty="0" smtClean="0"/>
              <a:t>:</a:t>
            </a:r>
            <a:r>
              <a:rPr lang="en-US" baseline="0" dirty="0" smtClean="0"/>
              <a:t> The matching procedure uses modified </a:t>
            </a:r>
            <a:r>
              <a:rPr lang="en-US" baseline="0" dirty="0" err="1" smtClean="0"/>
              <a:t>Sudakov</a:t>
            </a:r>
            <a:r>
              <a:rPr lang="en-US" baseline="0" dirty="0" smtClean="0"/>
              <a:t> form factors, same as in ME. </a:t>
            </a:r>
            <a:r>
              <a:rPr lang="en-US" u="sng" baseline="0" dirty="0" smtClean="0"/>
              <a:t>Maintain NLO and LL accuracy</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25</a:t>
            </a:fld>
            <a:endParaRPr lang="en-US"/>
          </a:p>
        </p:txBody>
      </p:sp>
    </p:spTree>
    <p:extLst>
      <p:ext uri="{BB962C8B-B14F-4D97-AF65-F5344CB8AC3E}">
        <p14:creationId xmlns:p14="http://schemas.microsoft.com/office/powerpoint/2010/main" val="9396350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 on meaning of “discovery”</a:t>
            </a:r>
            <a:r>
              <a:rPr lang="en-US" dirty="0" smtClean="0"/>
              <a:t>: We can argue about these dates, depending on how we define the “observation” and “discovery”. For example, I used here the date of the confirmation</a:t>
            </a:r>
            <a:r>
              <a:rPr lang="en-US" baseline="0" dirty="0" smtClean="0"/>
              <a:t> of the associate production of strange particles for the s-quark, but I could have chosen the year of the first evidence (1954), or the discovery of quarks (1968). Similarly, I used 1900 as the confirmation of the </a:t>
            </a:r>
            <a:r>
              <a:rPr lang="en-US" baseline="0" dirty="0" smtClean="0">
                <a:latin typeface="Symbol" charset="2"/>
                <a:cs typeface="Symbol" charset="2"/>
              </a:rPr>
              <a:t>y</a:t>
            </a:r>
            <a:r>
              <a:rPr lang="en-US" baseline="0" dirty="0" smtClean="0"/>
              <a:t>-radioactivity for the photon, but I could have used 1905 as the year of their particle interpretation, or 1923 for the Compton effect, a direct experimental confirmation that the photon is an elementary particle. </a:t>
            </a:r>
            <a:r>
              <a:rPr lang="en-US" b="1" baseline="0" dirty="0" smtClean="0"/>
              <a:t>What matter is that the existence of these particles is not controversial and is now fully taken for granted, including the Higgs. </a:t>
            </a:r>
            <a:endParaRPr lang="en-US" b="1" dirty="0"/>
          </a:p>
        </p:txBody>
      </p:sp>
      <p:sp>
        <p:nvSpPr>
          <p:cNvPr id="4" name="Slide Number Placeholder 3"/>
          <p:cNvSpPr>
            <a:spLocks noGrp="1"/>
          </p:cNvSpPr>
          <p:nvPr>
            <p:ph type="sldNum" sz="quarter" idx="10"/>
          </p:nvPr>
        </p:nvSpPr>
        <p:spPr/>
        <p:txBody>
          <a:bodyPr/>
          <a:lstStyle/>
          <a:p>
            <a:fld id="{4F260818-1D1C-B441-95B9-1D55B9DE5729}" type="slidenum">
              <a:rPr lang="en-US" smtClean="0"/>
              <a:t>2</a:t>
            </a:fld>
            <a:endParaRPr lang="en-US"/>
          </a:p>
        </p:txBody>
      </p:sp>
    </p:spTree>
    <p:extLst>
      <p:ext uri="{BB962C8B-B14F-4D97-AF65-F5344CB8AC3E}">
        <p14:creationId xmlns:p14="http://schemas.microsoft.com/office/powerpoint/2010/main" val="778290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 on Sherpa</a:t>
            </a:r>
            <a:r>
              <a:rPr lang="en-US" dirty="0" smtClean="0"/>
              <a:t>: Use </a:t>
            </a:r>
            <a:r>
              <a:rPr lang="en-US" dirty="0" err="1" smtClean="0"/>
              <a:t>Comix</a:t>
            </a:r>
            <a:r>
              <a:rPr lang="en-US" baseline="0" dirty="0" smtClean="0"/>
              <a:t> and </a:t>
            </a:r>
            <a:r>
              <a:rPr lang="en-US" baseline="0" dirty="0" err="1" smtClean="0"/>
              <a:t>OpenLoop</a:t>
            </a:r>
            <a:r>
              <a:rPr lang="en-US" baseline="0" dirty="0" smtClean="0"/>
              <a:t>.</a:t>
            </a:r>
          </a:p>
          <a:p>
            <a:endParaRPr lang="en-US" baseline="0" dirty="0" smtClean="0"/>
          </a:p>
          <a:p>
            <a:r>
              <a:rPr lang="en-US" baseline="0" dirty="0" smtClean="0"/>
              <a:t>Note on other matching/merging: </a:t>
            </a:r>
          </a:p>
          <a:p>
            <a:endParaRPr lang="en-US" baseline="0" dirty="0" smtClean="0"/>
          </a:p>
          <a:p>
            <a:r>
              <a:rPr lang="en-US" baseline="0" dirty="0" smtClean="0"/>
              <a:t>   -</a:t>
            </a:r>
            <a:r>
              <a:rPr lang="en-US" baseline="0" dirty="0" err="1" smtClean="0"/>
              <a:t>FxFx</a:t>
            </a:r>
            <a:r>
              <a:rPr lang="en-US" baseline="0" dirty="0" smtClean="0"/>
              <a:t>: </a:t>
            </a:r>
            <a:r>
              <a:rPr lang="en-US" baseline="0" dirty="0" err="1" smtClean="0"/>
              <a:t>aMC@NLO</a:t>
            </a:r>
            <a:r>
              <a:rPr lang="en-US" baseline="0" dirty="0" smtClean="0"/>
              <a:t> - </a:t>
            </a:r>
            <a:r>
              <a:rPr lang="en-US" baseline="0" dirty="0" err="1" smtClean="0"/>
              <a:t>MadGraph</a:t>
            </a:r>
            <a:r>
              <a:rPr lang="en-US" baseline="0" dirty="0" smtClean="0"/>
              <a:t> ME, PS from </a:t>
            </a:r>
            <a:r>
              <a:rPr lang="en-US" baseline="0" dirty="0" err="1" smtClean="0"/>
              <a:t>Pythia</a:t>
            </a:r>
            <a:r>
              <a:rPr lang="en-US" baseline="0" dirty="0" smtClean="0"/>
              <a:t>/</a:t>
            </a:r>
            <a:r>
              <a:rPr lang="en-US" baseline="0" dirty="0" err="1" smtClean="0"/>
              <a:t>Herwig</a:t>
            </a:r>
            <a:endParaRPr lang="en-US" baseline="0" dirty="0" smtClean="0"/>
          </a:p>
          <a:p>
            <a:endParaRPr lang="en-US" baseline="0" dirty="0" smtClean="0"/>
          </a:p>
          <a:p>
            <a:r>
              <a:rPr lang="en-US" baseline="0" dirty="0" smtClean="0"/>
              <a:t>   -UNLOPS: Not quite sure…</a:t>
            </a:r>
          </a:p>
          <a:p>
            <a:endParaRPr lang="en-US" baseline="0" dirty="0" smtClean="0"/>
          </a:p>
          <a:p>
            <a:r>
              <a:rPr lang="en-US" baseline="0" dirty="0" smtClean="0"/>
              <a:t>   -</a:t>
            </a:r>
            <a:r>
              <a:rPr lang="en-US" baseline="0" dirty="0" err="1" smtClean="0"/>
              <a:t>MinLO</a:t>
            </a:r>
            <a:r>
              <a:rPr lang="en-US" baseline="0" dirty="0" smtClean="0"/>
              <a:t>: Use </a:t>
            </a:r>
            <a:r>
              <a:rPr lang="en-US" baseline="0" dirty="0" err="1" smtClean="0"/>
              <a:t>V+jets</a:t>
            </a:r>
            <a:r>
              <a:rPr lang="en-US" baseline="0" dirty="0" smtClean="0"/>
              <a:t> in </a:t>
            </a:r>
            <a:r>
              <a:rPr lang="en-US" baseline="0" dirty="0" err="1" smtClean="0"/>
              <a:t>Powheg</a:t>
            </a:r>
            <a:r>
              <a:rPr lang="en-US" baseline="0" dirty="0" smtClean="0"/>
              <a:t>, pushes jet cut to PS IR cutoff, apply </a:t>
            </a:r>
            <a:r>
              <a:rPr lang="en-US" u="sng" baseline="0" dirty="0" smtClean="0"/>
              <a:t>NNLL </a:t>
            </a:r>
            <a:r>
              <a:rPr lang="en-US" u="sng" baseline="0" dirty="0" err="1" smtClean="0"/>
              <a:t>Sudakov</a:t>
            </a:r>
            <a:r>
              <a:rPr lang="en-US" u="sng" baseline="0" dirty="0" smtClean="0"/>
              <a:t> rejection </a:t>
            </a:r>
            <a:r>
              <a:rPr lang="en-US" baseline="0" dirty="0" smtClean="0"/>
              <a:t>weight for intrinsic line in Born configuration, </a:t>
            </a:r>
          </a:p>
          <a:p>
            <a:r>
              <a:rPr lang="en-US" baseline="0" dirty="0" smtClean="0"/>
              <a:t>                 remove double counting and </a:t>
            </a:r>
            <a:r>
              <a:rPr lang="en-US" baseline="0" dirty="0" err="1" smtClean="0"/>
              <a:t>reweith</a:t>
            </a:r>
            <a:r>
              <a:rPr lang="en-US" baseline="0" dirty="0" smtClean="0"/>
              <a:t> to </a:t>
            </a:r>
            <a:r>
              <a:rPr lang="en-US" u="sng" baseline="0" dirty="0" smtClean="0"/>
              <a:t>NNLO fixed order. </a:t>
            </a:r>
          </a:p>
          <a:p>
            <a:r>
              <a:rPr lang="en-US" u="sng" baseline="0" dirty="0" smtClean="0"/>
              <a:t> </a:t>
            </a:r>
            <a:endParaRPr lang="en-US" u="sng" dirty="0"/>
          </a:p>
        </p:txBody>
      </p:sp>
      <p:sp>
        <p:nvSpPr>
          <p:cNvPr id="4" name="Slide Number Placeholder 3"/>
          <p:cNvSpPr>
            <a:spLocks noGrp="1"/>
          </p:cNvSpPr>
          <p:nvPr>
            <p:ph type="sldNum" sz="quarter" idx="10"/>
          </p:nvPr>
        </p:nvSpPr>
        <p:spPr/>
        <p:txBody>
          <a:bodyPr/>
          <a:lstStyle/>
          <a:p>
            <a:fld id="{BA1E4623-2B50-974A-BECD-5D3C161E0DDE}" type="slidenum">
              <a:rPr lang="en-US" smtClean="0"/>
              <a:t>26</a:t>
            </a:fld>
            <a:endParaRPr lang="en-US"/>
          </a:p>
        </p:txBody>
      </p:sp>
    </p:spTree>
    <p:extLst>
      <p:ext uri="{BB962C8B-B14F-4D97-AF65-F5344CB8AC3E}">
        <p14:creationId xmlns:p14="http://schemas.microsoft.com/office/powerpoint/2010/main" val="4045218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Note on </a:t>
            </a:r>
            <a:r>
              <a:rPr lang="en-US" b="1" baseline="0" dirty="0" err="1" smtClean="0"/>
              <a:t>Resbos</a:t>
            </a:r>
            <a:r>
              <a:rPr lang="en-US" baseline="0" dirty="0" smtClean="0"/>
              <a:t>: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r>
              <a:rPr lang="en-US" baseline="0" dirty="0" err="1" smtClean="0"/>
              <a:t>Resums</a:t>
            </a:r>
            <a:r>
              <a:rPr lang="en-US" baseline="0" dirty="0" smtClean="0"/>
              <a:t> the leading contributions up to NNLL and matches the cross section to fixed order calculations at O(a</a:t>
            </a:r>
            <a:r>
              <a:rPr lang="en-US" baseline="-25000" dirty="0" smtClean="0"/>
              <a:t>s</a:t>
            </a:r>
            <a:r>
              <a:rPr lang="en-US" baseline="30000" dirty="0" smtClean="0"/>
              <a:t>2</a:t>
            </a:r>
            <a:r>
              <a:rPr lang="en-US" baseline="0" dirty="0" smtClean="0"/>
              <a:t>), using </a:t>
            </a:r>
            <a:r>
              <a:rPr lang="en-US" baseline="0" dirty="0" err="1" smtClean="0"/>
              <a:t>pT</a:t>
            </a:r>
            <a:r>
              <a:rPr lang="en-US" baseline="0" dirty="0" smtClean="0"/>
              <a:t> and y dependent k-factors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a:t>
            </a:r>
            <a:r>
              <a:rPr lang="en-US" baseline="0" dirty="0" err="1" smtClean="0"/>
              <a:t>Resbos</a:t>
            </a:r>
            <a:r>
              <a:rPr lang="en-US" baseline="0" dirty="0" smtClean="0"/>
              <a:t> cannot give information about the </a:t>
            </a:r>
            <a:r>
              <a:rPr lang="en-US" baseline="0" dirty="0" err="1" smtClean="0"/>
              <a:t>hadronic</a:t>
            </a:r>
            <a:r>
              <a:rPr lang="en-US" baseline="0" dirty="0" smtClean="0"/>
              <a:t> recoil, nor can it yield predictions for non-explicitly calculated variables, but can be used, </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    for example, to reweight </a:t>
            </a:r>
            <a:r>
              <a:rPr lang="en-US" baseline="0" dirty="0" err="1" smtClean="0"/>
              <a:t>ZPt</a:t>
            </a:r>
            <a:r>
              <a:rPr lang="en-US" baseline="0" dirty="0" smtClean="0"/>
              <a:t> or </a:t>
            </a:r>
            <a:r>
              <a:rPr lang="en-US" baseline="0" dirty="0" err="1" smtClean="0"/>
              <a:t>WPt</a:t>
            </a:r>
            <a:r>
              <a:rPr lang="en-US" baseline="0" dirty="0" smtClean="0"/>
              <a:t> for different predictions.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A1E4623-2B50-974A-BECD-5D3C161E0DDE}" type="slidenum">
              <a:rPr lang="en-US" smtClean="0"/>
              <a:t>27</a:t>
            </a:fld>
            <a:endParaRPr lang="en-US"/>
          </a:p>
        </p:txBody>
      </p:sp>
    </p:spTree>
    <p:extLst>
      <p:ext uri="{BB962C8B-B14F-4D97-AF65-F5344CB8AC3E}">
        <p14:creationId xmlns:p14="http://schemas.microsoft.com/office/powerpoint/2010/main" val="25206625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 on the Asymmetry</a:t>
            </a:r>
            <a:r>
              <a:rPr lang="en-US" dirty="0" smtClean="0"/>
              <a:t>: Because leading order effect is back-to-back, so phi=0 and phi=pi are very different, but also higher order effects on </a:t>
            </a:r>
            <a:r>
              <a:rPr lang="en-US" dirty="0" err="1" smtClean="0"/>
              <a:t>dijet</a:t>
            </a:r>
            <a:r>
              <a:rPr lang="en-US" dirty="0" smtClean="0"/>
              <a:t> shift them from back-to-back,</a:t>
            </a:r>
            <a:r>
              <a:rPr lang="en-US" baseline="0" dirty="0" smtClean="0"/>
              <a:t> we have a strong azimuthal asymmetry in the </a:t>
            </a:r>
            <a:r>
              <a:rPr lang="en-US" baseline="0" dirty="0" err="1" smtClean="0"/>
              <a:t>dijet</a:t>
            </a:r>
            <a:r>
              <a:rPr lang="en-US" baseline="0" dirty="0" smtClean="0"/>
              <a:t> topology, and so measuring this asymmetry is a good trick to increase the sensitivity to </a:t>
            </a:r>
            <a:r>
              <a:rPr lang="en-US" baseline="0" dirty="0" err="1" smtClean="0"/>
              <a:t>pQCD</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33</a:t>
            </a:fld>
            <a:endParaRPr lang="en-US"/>
          </a:p>
        </p:txBody>
      </p:sp>
    </p:spTree>
    <p:extLst>
      <p:ext uri="{BB962C8B-B14F-4D97-AF65-F5344CB8AC3E}">
        <p14:creationId xmlns:p14="http://schemas.microsoft.com/office/powerpoint/2010/main" val="3712047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Want</a:t>
            </a:r>
            <a:r>
              <a:rPr lang="en-US" b="1" baseline="0" dirty="0" smtClean="0"/>
              <a:t> to say</a:t>
            </a:r>
            <a:r>
              <a:rPr lang="en-US" baseline="0" dirty="0" smtClean="0"/>
              <a:t>: Most important thing to notice is that the data to prediction agreement is excellent for both observable in essentially all kinematic region (slight tension for TEEC at high HT). </a:t>
            </a:r>
          </a:p>
          <a:p>
            <a:endParaRPr lang="en-US" baseline="0" dirty="0" smtClean="0"/>
          </a:p>
          <a:p>
            <a:r>
              <a:rPr lang="en-US" baseline="0" dirty="0" smtClean="0"/>
              <a:t>       =&gt; The behavior of these observable is well understood by the </a:t>
            </a:r>
            <a:r>
              <a:rPr lang="en-US" baseline="0" dirty="0" err="1" smtClean="0"/>
              <a:t>pQCD</a:t>
            </a:r>
            <a:r>
              <a:rPr lang="en-US" baseline="0" dirty="0" smtClean="0"/>
              <a:t> predictions in hand, and so these are </a:t>
            </a:r>
            <a:r>
              <a:rPr lang="en-US" u="sng" baseline="0" dirty="0" smtClean="0"/>
              <a:t>excellent candidates for </a:t>
            </a:r>
            <a:r>
              <a:rPr lang="en-US" u="sng" baseline="0" dirty="0" err="1" smtClean="0"/>
              <a:t>alpha_s</a:t>
            </a:r>
            <a:r>
              <a:rPr lang="en-US" u="sng" baseline="0" dirty="0" smtClean="0"/>
              <a:t> extraction</a:t>
            </a:r>
            <a:r>
              <a:rPr lang="en-US" baseline="0" dirty="0" smtClean="0"/>
              <a:t>. </a:t>
            </a:r>
          </a:p>
          <a:p>
            <a:endParaRPr lang="en-US" baseline="0" dirty="0" smtClean="0"/>
          </a:p>
          <a:p>
            <a:r>
              <a:rPr lang="en-US" baseline="0" dirty="0" smtClean="0"/>
              <a:t>However the most striking features is how much the scale uncertainty is reduced in the asymmetry measurement. Since theory must be assumed for extracting </a:t>
            </a:r>
            <a:r>
              <a:rPr lang="en-US" baseline="0" dirty="0" err="1" smtClean="0"/>
              <a:t>alpha_s</a:t>
            </a:r>
            <a:r>
              <a:rPr lang="en-US" baseline="0" dirty="0" smtClean="0"/>
              <a:t>, this should yield more precise results.</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34</a:t>
            </a:fld>
            <a:endParaRPr lang="en-US"/>
          </a:p>
        </p:txBody>
      </p:sp>
    </p:spTree>
    <p:extLst>
      <p:ext uri="{BB962C8B-B14F-4D97-AF65-F5344CB8AC3E}">
        <p14:creationId xmlns:p14="http://schemas.microsoft.com/office/powerpoint/2010/main" val="31450242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t>Note on the results</a:t>
            </a:r>
            <a:r>
              <a:rPr lang="en-US" baseline="0" dirty="0" smtClean="0"/>
              <a:t>: That will tend to push the </a:t>
            </a:r>
            <a:r>
              <a:rPr lang="en-US" baseline="0" dirty="0" err="1" smtClean="0"/>
              <a:t>alpha_s</a:t>
            </a:r>
            <a:r>
              <a:rPr lang="en-US" baseline="0" dirty="0" smtClean="0"/>
              <a:t> value to slightly higher value, meaning, for a given scale, slightly more QCD radiation.</a:t>
            </a:r>
            <a:endParaRPr lang="en-US" dirty="0" smtClean="0"/>
          </a:p>
          <a:p>
            <a:endParaRPr lang="en-US" b="1" dirty="0" smtClean="0"/>
          </a:p>
          <a:p>
            <a:r>
              <a:rPr lang="en-US" b="1" dirty="0" smtClean="0"/>
              <a:t>Note on the fit</a:t>
            </a:r>
            <a:r>
              <a:rPr lang="en-US" dirty="0" smtClean="0"/>
              <a:t>: The</a:t>
            </a:r>
            <a:r>
              <a:rPr lang="en-US" baseline="0" dirty="0" smtClean="0"/>
              <a:t> fit is done in a 74 dimensions space, 73 for the systematics (accounts for the correlations between them), and one for</a:t>
            </a:r>
            <a:r>
              <a:rPr lang="en-US" baseline="0" dirty="0" smtClean="0">
                <a:latin typeface="Symbol" charset="2"/>
                <a:cs typeface="Symbol" charset="2"/>
              </a:rPr>
              <a:t> a</a:t>
            </a:r>
            <a:r>
              <a:rPr lang="en-US" baseline="-25000" dirty="0" smtClean="0">
                <a:latin typeface="Symbol" charset="2"/>
                <a:cs typeface="Symbol" charset="2"/>
              </a:rPr>
              <a:t>s</a:t>
            </a:r>
            <a:r>
              <a:rPr lang="en-US" baseline="0" dirty="0" smtClean="0"/>
              <a:t>. </a:t>
            </a:r>
          </a:p>
          <a:p>
            <a:r>
              <a:rPr lang="en-US" baseline="0" dirty="0" smtClean="0"/>
              <a:t>Transition rules are applied to </a:t>
            </a:r>
            <a:r>
              <a:rPr lang="en-US" baseline="0" dirty="0" err="1" smtClean="0"/>
              <a:t>n</a:t>
            </a:r>
            <a:r>
              <a:rPr lang="en-US" baseline="-25000" dirty="0" err="1" smtClean="0"/>
              <a:t>f</a:t>
            </a:r>
            <a:r>
              <a:rPr lang="en-US" baseline="0" dirty="0" smtClean="0"/>
              <a:t> when evolving from Q&lt;</a:t>
            </a:r>
            <a:r>
              <a:rPr lang="en-US" baseline="0" dirty="0" err="1" smtClean="0"/>
              <a:t>m</a:t>
            </a:r>
            <a:r>
              <a:rPr lang="en-US" baseline="-25000" dirty="0" err="1" smtClean="0"/>
              <a:t>t</a:t>
            </a:r>
            <a:r>
              <a:rPr lang="en-US" baseline="0" dirty="0" smtClean="0"/>
              <a:t> to Q&gt;</a:t>
            </a:r>
            <a:r>
              <a:rPr lang="en-US" baseline="0" dirty="0" err="1" smtClean="0"/>
              <a:t>m</a:t>
            </a:r>
            <a:r>
              <a:rPr lang="en-US" baseline="-25000" dirty="0" err="1" smtClean="0"/>
              <a:t>t</a:t>
            </a:r>
            <a:r>
              <a:rPr lang="en-US" baseline="0" dirty="0" err="1" smtClean="0"/>
              <a:t>.</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4F260818-1D1C-B441-95B9-1D55B9DE5729}" type="slidenum">
              <a:rPr lang="en-US" smtClean="0"/>
              <a:t>35</a:t>
            </a:fld>
            <a:endParaRPr lang="en-US"/>
          </a:p>
        </p:txBody>
      </p:sp>
    </p:spTree>
    <p:extLst>
      <p:ext uri="{BB962C8B-B14F-4D97-AF65-F5344CB8AC3E}">
        <p14:creationId xmlns:p14="http://schemas.microsoft.com/office/powerpoint/2010/main" val="34439920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457200" rtl="0" eaLnBrk="1" fontAlgn="auto" latinLnBrk="0" hangingPunct="1">
              <a:lnSpc>
                <a:spcPct val="100000"/>
              </a:lnSpc>
              <a:spcBef>
                <a:spcPts val="0"/>
              </a:spcBef>
              <a:spcAft>
                <a:spcPts val="0"/>
              </a:spcAft>
              <a:buClrTx/>
              <a:buSzTx/>
              <a:buFontTx/>
              <a:buNone/>
              <a:tabLst/>
              <a:defRPr/>
            </a:pPr>
            <a:r>
              <a:rPr lang="en-US" b="1" dirty="0" smtClean="0"/>
              <a:t>Want</a:t>
            </a:r>
            <a:r>
              <a:rPr lang="en-US" b="1" baseline="0" dirty="0" smtClean="0"/>
              <a:t> to </a:t>
            </a:r>
            <a:r>
              <a:rPr lang="en-US" b="1" dirty="0" smtClean="0"/>
              <a:t>Say</a:t>
            </a:r>
            <a:r>
              <a:rPr lang="en-US" dirty="0" smtClean="0"/>
              <a:t>: Measuring </a:t>
            </a:r>
            <a:r>
              <a:rPr lang="en-US" sz="1200" kern="1200" dirty="0" err="1" smtClean="0">
                <a:solidFill>
                  <a:schemeClr val="tx1"/>
                </a:solidFill>
                <a:effectLst/>
                <a:latin typeface="+mn-lt"/>
                <a:ea typeface="+mn-ea"/>
                <a:cs typeface="+mn-cs"/>
              </a:rPr>
              <a:t>ZPt</a:t>
            </a:r>
            <a:r>
              <a:rPr lang="en-US" sz="1200" kern="1200" dirty="0" smtClean="0">
                <a:solidFill>
                  <a:schemeClr val="tx1"/>
                </a:solidFill>
                <a:effectLst/>
                <a:latin typeface="+mn-lt"/>
                <a:ea typeface="+mn-ea"/>
                <a:cs typeface="+mn-cs"/>
              </a:rPr>
              <a:t> spectrum at the LHC is a fantastic laboratory for studying various QCD effects:</a:t>
            </a:r>
          </a:p>
          <a:p>
            <a:pPr marL="0" marR="0" lvl="2" indent="0" algn="l" defTabSz="457200" rtl="0" eaLnBrk="1" fontAlgn="auto" latinLnBrk="0" hangingPunct="1">
              <a:lnSpc>
                <a:spcPct val="100000"/>
              </a:lnSpc>
              <a:spcBef>
                <a:spcPts val="0"/>
              </a:spcBef>
              <a:spcAft>
                <a:spcPts val="0"/>
              </a:spcAft>
              <a:buClrTx/>
              <a:buSzTx/>
              <a:buFontTx/>
              <a:buNone/>
              <a:tabLst/>
              <a:defRPr/>
            </a:pPr>
            <a:endParaRPr lang="en-US" dirty="0" smtClean="0"/>
          </a:p>
          <a:p>
            <a:pPr marL="0" marR="0" lvl="2" indent="0" algn="l" defTabSz="457200" rtl="0" eaLnBrk="1" fontAlgn="auto" latinLnBrk="0" hangingPunct="1">
              <a:lnSpc>
                <a:spcPct val="100000"/>
              </a:lnSpc>
              <a:spcBef>
                <a:spcPts val="0"/>
              </a:spcBef>
              <a:spcAft>
                <a:spcPts val="0"/>
              </a:spcAft>
              <a:buClrTx/>
              <a:buSzTx/>
              <a:buFontTx/>
              <a:buNone/>
              <a:tabLst/>
              <a:defRPr/>
            </a:pPr>
            <a:r>
              <a:rPr lang="en-US" dirty="0" smtClean="0"/>
              <a:t>    -Test of PS ISR: </a:t>
            </a:r>
            <a:r>
              <a:rPr lang="en-US" dirty="0" smtClean="0">
                <a:solidFill>
                  <a:srgbClr val="660066"/>
                </a:solidFill>
              </a:rPr>
              <a:t>No color flow between initial and final state complementary to LEP FSR studies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t>
            </a:r>
            <a:r>
              <a:rPr lang="en-US" baseline="0" dirty="0" smtClean="0"/>
              <a:t>-Same </a:t>
            </a:r>
            <a:r>
              <a:rPr lang="en-US" baseline="0" dirty="0" err="1" smtClean="0"/>
              <a:t>resummation</a:t>
            </a:r>
            <a:r>
              <a:rPr lang="en-US" baseline="0" dirty="0" smtClean="0"/>
              <a:t> needs for transverse momentum description of Higgs boson</a:t>
            </a:r>
          </a:p>
          <a:p>
            <a:endParaRPr lang="en-US" dirty="0" smtClean="0"/>
          </a:p>
          <a:p>
            <a:r>
              <a:rPr lang="en-US" b="1" dirty="0" smtClean="0"/>
              <a:t>Notes on the predictions</a:t>
            </a:r>
            <a:r>
              <a:rPr lang="en-US" dirty="0" smtClean="0"/>
              <a:t>:</a:t>
            </a:r>
          </a:p>
          <a:p>
            <a:endParaRPr lang="en-US" dirty="0" smtClean="0"/>
          </a:p>
          <a:p>
            <a:r>
              <a:rPr lang="en-US" dirty="0" smtClean="0"/>
              <a:t>    -Sherpa here is Sherpa 1.4.1, so LO</a:t>
            </a:r>
          </a:p>
          <a:p>
            <a:r>
              <a:rPr lang="en-US" dirty="0" smtClean="0"/>
              <a:t>    -RESBOS</a:t>
            </a:r>
            <a:r>
              <a:rPr lang="en-US" baseline="0" dirty="0" smtClean="0"/>
              <a:t> is an approximate NNLO because it applies corrections to ISR from NNLO Wilson coefficient function. The soft-gluon emission is </a:t>
            </a:r>
            <a:r>
              <a:rPr lang="en-US" baseline="0" dirty="0" err="1" smtClean="0"/>
              <a:t>resummed</a:t>
            </a:r>
            <a:r>
              <a:rPr lang="en-US" baseline="0" dirty="0" smtClean="0"/>
              <a:t> at NNLL. </a:t>
            </a:r>
          </a:p>
          <a:p>
            <a:r>
              <a:rPr lang="en-US" baseline="0" dirty="0" smtClean="0"/>
              <a:t>     It used GNW </a:t>
            </a:r>
            <a:r>
              <a:rPr lang="en-US" baseline="0" dirty="0" err="1" smtClean="0"/>
              <a:t>parametrization</a:t>
            </a:r>
            <a:r>
              <a:rPr lang="en-US" baseline="0" dirty="0" smtClean="0"/>
              <a:t> at low </a:t>
            </a:r>
            <a:r>
              <a:rPr lang="en-US" baseline="0" dirty="0" err="1" smtClean="0"/>
              <a:t>Pt</a:t>
            </a:r>
            <a:r>
              <a:rPr lang="en-US" baseline="0" dirty="0" smtClean="0"/>
              <a:t> for non-</a:t>
            </a:r>
            <a:r>
              <a:rPr lang="en-US" baseline="0" dirty="0" err="1" smtClean="0"/>
              <a:t>perturbative</a:t>
            </a:r>
            <a:r>
              <a:rPr lang="en-US" baseline="0" dirty="0" smtClean="0"/>
              <a:t> effects. </a:t>
            </a:r>
          </a:p>
          <a:p>
            <a:endParaRPr lang="en-US" baseline="0" dirty="0" smtClean="0"/>
          </a:p>
          <a:p>
            <a:r>
              <a:rPr lang="en-US" b="1" baseline="0" dirty="0" smtClean="0"/>
              <a:t>Notes on the results</a:t>
            </a:r>
            <a:r>
              <a:rPr lang="en-US" baseline="0" dirty="0" smtClean="0"/>
              <a:t>:</a:t>
            </a:r>
          </a:p>
          <a:p>
            <a:endParaRPr lang="en-US" baseline="0" dirty="0" smtClean="0"/>
          </a:p>
          <a:p>
            <a:r>
              <a:rPr lang="en-US" baseline="0" dirty="0" smtClean="0"/>
              <a:t>   -One of the problem of RESBOS at PT~50 </a:t>
            </a:r>
            <a:r>
              <a:rPr lang="en-US" baseline="0" dirty="0" err="1" smtClean="0"/>
              <a:t>GeV</a:t>
            </a:r>
            <a:r>
              <a:rPr lang="en-US" baseline="0" dirty="0" smtClean="0"/>
              <a:t> is the lack of NNLO QCD correction to the gamma* and the Z-gamma* interference contribution, visible by a larger deviation in this region when 46 &lt; </a:t>
            </a:r>
            <a:r>
              <a:rPr lang="en-US" baseline="0" dirty="0" err="1" smtClean="0"/>
              <a:t>Mll</a:t>
            </a:r>
            <a:r>
              <a:rPr lang="en-US" baseline="0" dirty="0" smtClean="0"/>
              <a:t> &lt; 66.</a:t>
            </a:r>
            <a:endParaRPr lang="en-US" dirty="0" smtClean="0"/>
          </a:p>
          <a:p>
            <a:r>
              <a:rPr lang="en-US" dirty="0" smtClean="0"/>
              <a:t>-Check</a:t>
            </a:r>
            <a:r>
              <a:rPr lang="en-US" baseline="0" dirty="0" smtClean="0"/>
              <a:t> which POWHEG parameters was used. One-jets ME or 0-jet ME. =&gt; From the reference, it seems they used the 0-jet NLO, so 1-jet LO, which makes sense for </a:t>
            </a:r>
            <a:r>
              <a:rPr lang="en-US" baseline="0" dirty="0" err="1" smtClean="0"/>
              <a:t>Drell</a:t>
            </a:r>
            <a:r>
              <a:rPr lang="en-US" baseline="0" dirty="0" smtClean="0"/>
              <a:t>-Yan </a:t>
            </a:r>
            <a:r>
              <a:rPr lang="en-US" baseline="0" dirty="0" err="1" smtClean="0"/>
              <a:t>Pt</a:t>
            </a:r>
            <a:r>
              <a:rPr lang="en-US" baseline="0" dirty="0" smtClean="0"/>
              <a:t> measurement.</a:t>
            </a:r>
          </a:p>
          <a:p>
            <a:r>
              <a:rPr lang="en-US" dirty="0" smtClean="0"/>
              <a:t> </a:t>
            </a:r>
            <a:r>
              <a:rPr lang="en-US" baseline="0" dirty="0" smtClean="0"/>
              <a:t>  SO, it uses 0-jet ME at NLO, so it is really the PS which is tested here, especially when 1/sigma </a:t>
            </a:r>
            <a:r>
              <a:rPr lang="en-US" baseline="0" dirty="0" err="1" smtClean="0"/>
              <a:t>dsigma</a:t>
            </a:r>
            <a:r>
              <a:rPr lang="en-US" baseline="0" dirty="0" smtClean="0"/>
              <a:t>/</a:t>
            </a:r>
            <a:r>
              <a:rPr lang="en-US" baseline="0" dirty="0" err="1" smtClean="0"/>
              <a:t>dpt</a:t>
            </a:r>
            <a:r>
              <a:rPr lang="en-US" baseline="0" dirty="0" smtClean="0"/>
              <a:t> is measured.</a:t>
            </a:r>
            <a:endParaRPr lang="en-US" dirty="0" smtClean="0"/>
          </a:p>
          <a:p>
            <a:endParaRPr lang="en-US" dirty="0" smtClean="0"/>
          </a:p>
          <a:p>
            <a:r>
              <a:rPr lang="en-US" dirty="0" smtClean="0"/>
              <a:t>Other notes: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    </a:t>
            </a:r>
            <a:r>
              <a:rPr lang="en-US" baseline="0" dirty="0" smtClean="0"/>
              <a:t>-Limitation of info that can be extracted: size of the bin limited by resolution effects</a:t>
            </a:r>
          </a:p>
          <a:p>
            <a:endParaRPr lang="en-US" dirty="0"/>
          </a:p>
        </p:txBody>
      </p:sp>
      <p:sp>
        <p:nvSpPr>
          <p:cNvPr id="4" name="Slide Number Placeholder 3"/>
          <p:cNvSpPr>
            <a:spLocks noGrp="1"/>
          </p:cNvSpPr>
          <p:nvPr>
            <p:ph type="sldNum" sz="quarter" idx="10"/>
          </p:nvPr>
        </p:nvSpPr>
        <p:spPr/>
        <p:txBody>
          <a:bodyPr/>
          <a:lstStyle/>
          <a:p>
            <a:fld id="{BA1E4623-2B50-974A-BECD-5D3C161E0DDE}" type="slidenum">
              <a:rPr lang="en-US" smtClean="0"/>
              <a:t>37</a:t>
            </a:fld>
            <a:endParaRPr lang="en-US"/>
          </a:p>
        </p:txBody>
      </p:sp>
    </p:spTree>
    <p:extLst>
      <p:ext uri="{BB962C8B-B14F-4D97-AF65-F5344CB8AC3E}">
        <p14:creationId xmlns:p14="http://schemas.microsoft.com/office/powerpoint/2010/main" val="23345026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-There seems to be better </a:t>
            </a:r>
            <a:r>
              <a:rPr lang="en-US" baseline="0" dirty="0" err="1" smtClean="0"/>
              <a:t>resummation</a:t>
            </a:r>
            <a:r>
              <a:rPr lang="en-US" baseline="0" dirty="0" smtClean="0"/>
              <a:t> model available for this observable (paper in my list?)</a:t>
            </a:r>
            <a:endParaRPr lang="en-US" dirty="0" smtClean="0"/>
          </a:p>
          <a:p>
            <a:r>
              <a:rPr lang="en-US" dirty="0" smtClean="0"/>
              <a:t>-higher purity</a:t>
            </a:r>
            <a:r>
              <a:rPr lang="en-US" baseline="0" dirty="0" smtClean="0"/>
              <a:t> -&gt; bin-by-bin unfolding</a:t>
            </a:r>
          </a:p>
          <a:p>
            <a:r>
              <a:rPr lang="en-US" baseline="0" dirty="0" smtClean="0"/>
              <a:t>-Sherpa and </a:t>
            </a:r>
            <a:r>
              <a:rPr lang="en-US" baseline="0" dirty="0" err="1" smtClean="0"/>
              <a:t>Alpgen</a:t>
            </a:r>
            <a:r>
              <a:rPr lang="en-US" baseline="0" dirty="0" smtClean="0"/>
              <a:t>: best description for f*&gt;0.1 -&gt; need for multiple </a:t>
            </a:r>
            <a:r>
              <a:rPr lang="en-US" baseline="0" dirty="0" err="1" smtClean="0"/>
              <a:t>parton</a:t>
            </a:r>
            <a:r>
              <a:rPr lang="en-US" baseline="0" dirty="0" smtClean="0"/>
              <a:t> matched to PS for intermediate PTZ (~50-100); fixed order calculation not enough</a:t>
            </a:r>
          </a:p>
          <a:p>
            <a:endParaRPr lang="en-US" dirty="0"/>
          </a:p>
        </p:txBody>
      </p:sp>
      <p:sp>
        <p:nvSpPr>
          <p:cNvPr id="4" name="Slide Number Placeholder 3"/>
          <p:cNvSpPr>
            <a:spLocks noGrp="1"/>
          </p:cNvSpPr>
          <p:nvPr>
            <p:ph type="sldNum" sz="quarter" idx="10"/>
          </p:nvPr>
        </p:nvSpPr>
        <p:spPr/>
        <p:txBody>
          <a:bodyPr/>
          <a:lstStyle/>
          <a:p>
            <a:fld id="{BA1E4623-2B50-974A-BECD-5D3C161E0DDE}" type="slidenum">
              <a:rPr lang="en-US" smtClean="0"/>
              <a:t>38</a:t>
            </a:fld>
            <a:endParaRPr lang="en-US"/>
          </a:p>
        </p:txBody>
      </p:sp>
    </p:spTree>
    <p:extLst>
      <p:ext uri="{BB962C8B-B14F-4D97-AF65-F5344CB8AC3E}">
        <p14:creationId xmlns:p14="http://schemas.microsoft.com/office/powerpoint/2010/main" val="1485476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say merging/matching because CMS Phi* is better described by </a:t>
            </a:r>
            <a:r>
              <a:rPr lang="en-US" baseline="0" dirty="0" err="1" smtClean="0"/>
              <a:t>MadGraph+Pythia</a:t>
            </a:r>
            <a:r>
              <a:rPr lang="en-US" baseline="0" dirty="0" smtClean="0"/>
              <a:t>, an LO calculator, than </a:t>
            </a:r>
            <a:r>
              <a:rPr lang="en-US" baseline="0" dirty="0" err="1" smtClean="0"/>
              <a:t>POWHEG+Pythia</a:t>
            </a:r>
            <a:r>
              <a:rPr lang="en-US" baseline="0" dirty="0" smtClean="0"/>
              <a:t> which is NLO, but with the same PS and tune as the </a:t>
            </a:r>
            <a:r>
              <a:rPr lang="en-US" baseline="0" dirty="0" err="1" smtClean="0"/>
              <a:t>Madgraph</a:t>
            </a:r>
            <a:r>
              <a:rPr lang="en-US" baseline="0" dirty="0" smtClean="0"/>
              <a:t>. For NOW to be worse, the issues must come from matching/merging procedure. It can also be due to the number of </a:t>
            </a:r>
            <a:r>
              <a:rPr lang="en-US" baseline="0" dirty="0" err="1" smtClean="0"/>
              <a:t>parton</a:t>
            </a:r>
            <a:r>
              <a:rPr lang="en-US" baseline="0" dirty="0" smtClean="0"/>
              <a:t> described at ME which is only one in </a:t>
            </a:r>
            <a:r>
              <a:rPr lang="en-US" baseline="0" dirty="0" err="1" smtClean="0"/>
              <a:t>Powheg</a:t>
            </a:r>
            <a:r>
              <a:rPr lang="en-US" baseline="0" dirty="0" smtClean="0"/>
              <a:t> and 4 in </a:t>
            </a:r>
            <a:r>
              <a:rPr lang="en-US" baseline="0" dirty="0" err="1" smtClean="0"/>
              <a:t>madgraph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A1E4623-2B50-974A-BECD-5D3C161E0DDE}" type="slidenum">
              <a:rPr lang="en-US" smtClean="0"/>
              <a:t>39</a:t>
            </a:fld>
            <a:endParaRPr lang="en-US"/>
          </a:p>
        </p:txBody>
      </p:sp>
    </p:spTree>
    <p:extLst>
      <p:ext uri="{BB962C8B-B14F-4D97-AF65-F5344CB8AC3E}">
        <p14:creationId xmlns:p14="http://schemas.microsoft.com/office/powerpoint/2010/main" val="14854767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43</a:t>
            </a:fld>
            <a:endParaRPr lang="en-US"/>
          </a:p>
        </p:txBody>
      </p:sp>
    </p:spTree>
    <p:extLst>
      <p:ext uri="{BB962C8B-B14F-4D97-AF65-F5344CB8AC3E}">
        <p14:creationId xmlns:p14="http://schemas.microsoft.com/office/powerpoint/2010/main" val="10718311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Want</a:t>
            </a:r>
            <a:r>
              <a:rPr lang="en-US" b="1" baseline="0" dirty="0" smtClean="0"/>
              <a:t> to say</a:t>
            </a:r>
            <a:r>
              <a:rPr lang="en-US" baseline="0" dirty="0" smtClean="0"/>
              <a:t>: </a:t>
            </a:r>
            <a:r>
              <a:rPr lang="en-US" dirty="0" smtClean="0"/>
              <a:t>These are </a:t>
            </a:r>
            <a:r>
              <a:rPr lang="en-US" dirty="0" err="1" smtClean="0"/>
              <a:t>Drell</a:t>
            </a:r>
            <a:r>
              <a:rPr lang="en-US" dirty="0" smtClean="0"/>
              <a:t>-Yan</a:t>
            </a:r>
            <a:r>
              <a:rPr lang="en-US" baseline="0" dirty="0" smtClean="0"/>
              <a:t> processes, and so the 0-parton final state is the low </a:t>
            </a:r>
            <a:r>
              <a:rPr lang="en-US" baseline="0" dirty="0" err="1" smtClean="0"/>
              <a:t>PtV</a:t>
            </a:r>
            <a:r>
              <a:rPr lang="en-US" baseline="0" dirty="0" smtClean="0"/>
              <a:t> region, sensitive to soft effects, especially if d0 is small. If d0 is large, it is a case where the emitted radiation was hard.</a:t>
            </a:r>
          </a:p>
          <a:p>
            <a:endParaRPr lang="en-US" baseline="0" dirty="0" smtClean="0"/>
          </a:p>
          <a:p>
            <a:r>
              <a:rPr lang="en-US" b="1" baseline="0" dirty="0" smtClean="0"/>
              <a:t>          =&gt; This provides further information from what PTZ and phi* provided.  </a:t>
            </a:r>
            <a:endParaRPr lang="en-US" b="1" dirty="0"/>
          </a:p>
        </p:txBody>
      </p:sp>
      <p:sp>
        <p:nvSpPr>
          <p:cNvPr id="4" name="Slide Number Placeholder 3"/>
          <p:cNvSpPr>
            <a:spLocks noGrp="1"/>
          </p:cNvSpPr>
          <p:nvPr>
            <p:ph type="sldNum" sz="quarter" idx="10"/>
          </p:nvPr>
        </p:nvSpPr>
        <p:spPr/>
        <p:txBody>
          <a:bodyPr/>
          <a:lstStyle/>
          <a:p>
            <a:fld id="{4F260818-1D1C-B441-95B9-1D55B9DE5729}" type="slidenum">
              <a:rPr lang="en-US" smtClean="0"/>
              <a:t>44</a:t>
            </a:fld>
            <a:endParaRPr lang="en-US"/>
          </a:p>
        </p:txBody>
      </p:sp>
    </p:spTree>
    <p:extLst>
      <p:ext uri="{BB962C8B-B14F-4D97-AF65-F5344CB8AC3E}">
        <p14:creationId xmlns:p14="http://schemas.microsoft.com/office/powerpoint/2010/main" val="306424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Want to say</a:t>
            </a:r>
            <a:r>
              <a:rPr lang="en-US" dirty="0" smtClean="0"/>
              <a:t>: It is not so much the particles that matter, they are given, input,</a:t>
            </a:r>
            <a:r>
              <a:rPr lang="en-US" baseline="0" dirty="0" smtClean="0"/>
              <a:t> but the couplings and the relationships between parameters and they have been tested to very high level of precision, so SM isn’t questions… or is it?</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3</a:t>
            </a:fld>
            <a:endParaRPr lang="en-US"/>
          </a:p>
        </p:txBody>
      </p:sp>
    </p:spTree>
    <p:extLst>
      <p:ext uri="{BB962C8B-B14F-4D97-AF65-F5344CB8AC3E}">
        <p14:creationId xmlns:p14="http://schemas.microsoft.com/office/powerpoint/2010/main" val="1621077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Want</a:t>
            </a:r>
            <a:r>
              <a:rPr lang="en-US" b="1" baseline="0" dirty="0" smtClean="0"/>
              <a:t> to say</a:t>
            </a:r>
            <a:r>
              <a:rPr lang="en-US" baseline="0" dirty="0" smtClean="0"/>
              <a:t>: You form the logs of two energy-scale quantities (square) that could get large and not under control if these logs are present in the calculation. If they are not, then the prediction can be considered </a:t>
            </a:r>
            <a:r>
              <a:rPr lang="en-US" baseline="0" dirty="0" err="1" smtClean="0"/>
              <a:t>resummed</a:t>
            </a:r>
            <a:r>
              <a:rPr lang="en-US" baseline="0" dirty="0" smtClean="0"/>
              <a:t> to the level of accuracy probed, and so the predictions with different model of </a:t>
            </a:r>
            <a:r>
              <a:rPr lang="en-US" baseline="0" dirty="0" err="1" smtClean="0"/>
              <a:t>resummation</a:t>
            </a:r>
            <a:r>
              <a:rPr lang="en-US" baseline="0" dirty="0" smtClean="0"/>
              <a:t> below that level will be the same. That’s what we observe. </a:t>
            </a:r>
          </a:p>
          <a:p>
            <a:endParaRPr lang="en-US" dirty="0" smtClean="0"/>
          </a:p>
          <a:p>
            <a:r>
              <a:rPr lang="en-US" dirty="0" smtClean="0"/>
              <a:t>-The soft drop grooming </a:t>
            </a:r>
            <a:r>
              <a:rPr lang="en-US" dirty="0" smtClean="0">
                <a:solidFill>
                  <a:schemeClr val="tx1"/>
                </a:solidFill>
              </a:rPr>
              <a:t>eliminates the non-global logs due to the correlation between the in- and out-of-jet scales, which prevents from going beyond the LL accuracy that can already be obtained</a:t>
            </a:r>
            <a:r>
              <a:rPr lang="en-US" baseline="0" dirty="0" smtClean="0">
                <a:solidFill>
                  <a:schemeClr val="tx1"/>
                </a:solidFill>
              </a:rPr>
              <a:t> in </a:t>
            </a:r>
            <a:r>
              <a:rPr lang="en-US" baseline="0" dirty="0" err="1" smtClean="0">
                <a:solidFill>
                  <a:schemeClr val="tx1"/>
                </a:solidFill>
              </a:rPr>
              <a:t>parton</a:t>
            </a:r>
            <a:r>
              <a:rPr lang="en-US" baseline="0" dirty="0" smtClean="0">
                <a:solidFill>
                  <a:schemeClr val="tx1"/>
                </a:solidFill>
              </a:rPr>
              <a:t> showers. </a:t>
            </a:r>
          </a:p>
          <a:p>
            <a:r>
              <a:rPr lang="en-US" baseline="0" dirty="0" smtClean="0">
                <a:solidFill>
                  <a:schemeClr val="tx1"/>
                </a:solidFill>
              </a:rPr>
              <a:t>-Also, by applying the soft drop algorithm to jets, the soft portions of a jet are removed, resulting in a dramatically reduced </a:t>
            </a:r>
            <a:r>
              <a:rPr lang="en-US" baseline="0" dirty="0" err="1" smtClean="0">
                <a:solidFill>
                  <a:schemeClr val="tx1"/>
                </a:solidFill>
              </a:rPr>
              <a:t>Sudakov</a:t>
            </a:r>
            <a:r>
              <a:rPr lang="en-US" baseline="0" dirty="0" smtClean="0">
                <a:solidFill>
                  <a:schemeClr val="tx1"/>
                </a:solidFill>
              </a:rPr>
              <a:t> peak in the jet mass distribution, showing that very soft and collinear radiation have been removed. </a:t>
            </a:r>
          </a:p>
          <a:p>
            <a:r>
              <a:rPr lang="en-US" baseline="0" dirty="0" smtClean="0">
                <a:solidFill>
                  <a:schemeClr val="tx1"/>
                </a:solidFill>
              </a:rPr>
              <a:t>-</a:t>
            </a:r>
            <a:r>
              <a:rPr lang="en-US" baseline="0" dirty="0" err="1" smtClean="0">
                <a:solidFill>
                  <a:schemeClr val="tx1"/>
                </a:solidFill>
              </a:rPr>
              <a:t>Pythia</a:t>
            </a:r>
            <a:r>
              <a:rPr lang="en-US" baseline="0" dirty="0" smtClean="0">
                <a:solidFill>
                  <a:schemeClr val="tx1"/>
                </a:solidFill>
              </a:rPr>
              <a:t> uses the </a:t>
            </a:r>
            <a:r>
              <a:rPr lang="en-US" sz="1200" b="0" i="0" u="none" strike="noStrike" kern="1200" baseline="0" dirty="0" smtClean="0">
                <a:solidFill>
                  <a:schemeClr val="tx1"/>
                </a:solidFill>
                <a:latin typeface="+mn-lt"/>
                <a:ea typeface="+mn-ea"/>
                <a:cs typeface="+mn-cs"/>
              </a:rPr>
              <a:t>CUETP8M1 tune, while </a:t>
            </a:r>
            <a:r>
              <a:rPr lang="en-US" sz="1200" b="0" i="0" u="none" strike="noStrike" kern="1200" baseline="0" dirty="0" err="1" smtClean="0">
                <a:solidFill>
                  <a:schemeClr val="tx1"/>
                </a:solidFill>
                <a:latin typeface="+mn-lt"/>
                <a:ea typeface="+mn-ea"/>
                <a:cs typeface="+mn-cs"/>
              </a:rPr>
              <a:t>Herwig</a:t>
            </a:r>
            <a:r>
              <a:rPr lang="en-US" sz="1200" b="0" i="0" u="none" strike="noStrike" kern="1200" baseline="0" dirty="0" smtClean="0">
                <a:solidFill>
                  <a:schemeClr val="tx1"/>
                </a:solidFill>
                <a:latin typeface="+mn-lt"/>
                <a:ea typeface="+mn-ea"/>
                <a:cs typeface="+mn-cs"/>
              </a:rPr>
              <a:t> uses CUETHS1.</a:t>
            </a:r>
          </a:p>
          <a:p>
            <a:r>
              <a:rPr lang="en-US" sz="1200" b="0" i="0" u="none" strike="noStrike" kern="1200" baseline="0" dirty="0" smtClean="0">
                <a:solidFill>
                  <a:schemeClr val="tx1"/>
                </a:solidFill>
                <a:latin typeface="+mn-lt"/>
                <a:ea typeface="+mn-ea"/>
                <a:cs typeface="+mn-cs"/>
              </a:rPr>
              <a:t>-Frye et al uses SCET to get their NNLL accuracy on </a:t>
            </a:r>
            <a:r>
              <a:rPr lang="en-US" sz="1200" b="0" i="0" u="none" strike="noStrike" kern="1200" baseline="0" dirty="0" err="1" smtClean="0">
                <a:solidFill>
                  <a:schemeClr val="tx1"/>
                </a:solidFill>
                <a:latin typeface="+mn-lt"/>
                <a:ea typeface="+mn-ea"/>
                <a:cs typeface="+mn-cs"/>
              </a:rPr>
              <a:t>multijet</a:t>
            </a:r>
            <a:r>
              <a:rPr lang="en-US" sz="1200" b="0" i="0" u="none" strike="noStrike" kern="1200" baseline="0" dirty="0" smtClean="0">
                <a:solidFill>
                  <a:schemeClr val="tx1"/>
                </a:solidFill>
                <a:latin typeface="+mn-lt"/>
                <a:ea typeface="+mn-ea"/>
                <a:cs typeface="+mn-cs"/>
              </a:rPr>
              <a:t> process obtained from </a:t>
            </a:r>
            <a:r>
              <a:rPr lang="en-US" sz="1200" b="0" i="0" u="none" strike="noStrike" kern="1200" baseline="0" dirty="0" err="1" smtClean="0">
                <a:solidFill>
                  <a:schemeClr val="tx1"/>
                </a:solidFill>
                <a:latin typeface="+mn-lt"/>
                <a:ea typeface="+mn-ea"/>
                <a:cs typeface="+mn-cs"/>
              </a:rPr>
              <a:t>madgraph</a:t>
            </a:r>
            <a:r>
              <a:rPr lang="en-US" sz="1200" b="0" i="0" u="none" strike="noStrike" kern="1200" baseline="0" dirty="0" smtClean="0">
                <a:solidFill>
                  <a:schemeClr val="tx1"/>
                </a:solidFill>
                <a:latin typeface="+mn-lt"/>
                <a:ea typeface="+mn-ea"/>
                <a:cs typeface="+mn-cs"/>
              </a:rPr>
              <a:t> at LO</a:t>
            </a:r>
          </a:p>
          <a:p>
            <a:r>
              <a:rPr lang="en-US" sz="1200" b="0" i="0" u="none" strike="noStrike" kern="1200" baseline="0" dirty="0" smtClean="0">
                <a:solidFill>
                  <a:schemeClr val="tx1"/>
                </a:solidFill>
                <a:latin typeface="+mn-lt"/>
                <a:ea typeface="+mn-ea"/>
                <a:cs typeface="+mn-cs"/>
              </a:rPr>
              <a:t>-</a:t>
            </a:r>
            <a:r>
              <a:rPr lang="en-US" sz="1200" b="0" i="0" u="none" strike="noStrike" kern="1200" baseline="0" dirty="0" err="1" smtClean="0">
                <a:solidFill>
                  <a:schemeClr val="tx1"/>
                </a:solidFill>
                <a:latin typeface="+mn-lt"/>
                <a:ea typeface="+mn-ea"/>
                <a:cs typeface="+mn-cs"/>
              </a:rPr>
              <a:t>Marzani</a:t>
            </a:r>
            <a:r>
              <a:rPr lang="en-US" sz="1200" b="0" i="0" u="none" strike="noStrike" kern="1200" baseline="0" dirty="0" smtClean="0">
                <a:solidFill>
                  <a:schemeClr val="tx1"/>
                </a:solidFill>
                <a:latin typeface="+mn-lt"/>
                <a:ea typeface="+mn-ea"/>
                <a:cs typeface="+mn-cs"/>
              </a:rPr>
              <a:t> et al uses traditional NLL calculations merged to </a:t>
            </a:r>
            <a:r>
              <a:rPr lang="en-US" sz="1200" b="0" i="0" u="none" strike="noStrike" kern="1200" baseline="0" dirty="0" err="1" smtClean="0">
                <a:solidFill>
                  <a:schemeClr val="tx1"/>
                </a:solidFill>
                <a:latin typeface="+mn-lt"/>
                <a:ea typeface="+mn-ea"/>
                <a:cs typeface="+mn-cs"/>
              </a:rPr>
              <a:t>NLOJet</a:t>
            </a:r>
            <a:r>
              <a:rPr lang="en-US" sz="1200" b="0" i="0" u="none" strike="noStrike" kern="1200" baseline="0" dirty="0" smtClean="0">
                <a:solidFill>
                  <a:schemeClr val="tx1"/>
                </a:solidFill>
                <a:latin typeface="+mn-lt"/>
                <a:ea typeface="+mn-ea"/>
                <a:cs typeface="+mn-cs"/>
              </a:rPr>
              <a:t>++</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45</a:t>
            </a:fld>
            <a:endParaRPr lang="en-US"/>
          </a:p>
        </p:txBody>
      </p:sp>
    </p:spTree>
    <p:extLst>
      <p:ext uri="{BB962C8B-B14F-4D97-AF65-F5344CB8AC3E}">
        <p14:creationId xmlns:p14="http://schemas.microsoft.com/office/powerpoint/2010/main" val="10718311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a:t>
            </a:r>
            <a:r>
              <a:rPr lang="en-US" dirty="0" smtClean="0"/>
              <a:t>: This is looking at how the mass is modeled</a:t>
            </a:r>
            <a:r>
              <a:rPr lang="en-US" baseline="0" dirty="0" smtClean="0"/>
              <a:t> when the jets clearly come from ME </a:t>
            </a:r>
            <a:r>
              <a:rPr lang="en-US" baseline="0" dirty="0" err="1" smtClean="0"/>
              <a:t>partons</a:t>
            </a:r>
            <a:r>
              <a:rPr lang="en-US" baseline="0" dirty="0" smtClean="0"/>
              <a:t>, and there, indeed, collinear and soft radiation doesn’t matter, provided </a:t>
            </a:r>
            <a:r>
              <a:rPr lang="en-US" baseline="0" dirty="0" err="1" smtClean="0"/>
              <a:t>resummation</a:t>
            </a:r>
            <a:r>
              <a:rPr lang="en-US" baseline="0" dirty="0" smtClean="0"/>
              <a:t> happens. It would have been nice to compare to a non-</a:t>
            </a:r>
            <a:r>
              <a:rPr lang="en-US" baseline="0" dirty="0" err="1" smtClean="0"/>
              <a:t>resummed</a:t>
            </a:r>
            <a:r>
              <a:rPr lang="en-US" baseline="0" dirty="0" smtClean="0"/>
              <a:t> prediction. Of course, modeling 3</a:t>
            </a:r>
            <a:r>
              <a:rPr lang="en-US" baseline="30000" dirty="0" smtClean="0"/>
              <a:t>rd</a:t>
            </a:r>
            <a:r>
              <a:rPr lang="en-US" baseline="0" dirty="0" smtClean="0"/>
              <a:t> and 4</a:t>
            </a:r>
            <a:r>
              <a:rPr lang="en-US" baseline="30000" dirty="0" smtClean="0"/>
              <a:t>th</a:t>
            </a:r>
            <a:r>
              <a:rPr lang="en-US" baseline="0" dirty="0" smtClean="0"/>
              <a:t> jet topology rely essentially on this extra radiation when it is out of the jet, so in phase space where the radiation is not that soft and not that collinear. So the bottom line is that </a:t>
            </a:r>
            <a:r>
              <a:rPr lang="en-US" baseline="0" dirty="0" err="1" smtClean="0"/>
              <a:t>resummation</a:t>
            </a:r>
            <a:r>
              <a:rPr lang="en-US" baseline="0" dirty="0" smtClean="0"/>
              <a:t> indeed restore the calculation, but it doesn’t fix all problems. </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46</a:t>
            </a:fld>
            <a:endParaRPr lang="en-US"/>
          </a:p>
        </p:txBody>
      </p:sp>
    </p:spTree>
    <p:extLst>
      <p:ext uri="{BB962C8B-B14F-4D97-AF65-F5344CB8AC3E}">
        <p14:creationId xmlns:p14="http://schemas.microsoft.com/office/powerpoint/2010/main" val="23876027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Want</a:t>
            </a:r>
            <a:r>
              <a:rPr lang="en-US" b="1" baseline="0" dirty="0" smtClean="0"/>
              <a:t> to say</a:t>
            </a:r>
            <a:r>
              <a:rPr lang="en-US" baseline="0" dirty="0" smtClean="0"/>
              <a:t>: </a:t>
            </a:r>
            <a:r>
              <a:rPr lang="en-US" dirty="0" smtClean="0"/>
              <a:t>Also notice</a:t>
            </a:r>
            <a:r>
              <a:rPr lang="en-US" baseline="0" dirty="0" smtClean="0"/>
              <a:t> that </a:t>
            </a:r>
            <a:r>
              <a:rPr lang="en-US" baseline="0" dirty="0" err="1" smtClean="0"/>
              <a:t>mis</a:t>
            </a:r>
            <a:r>
              <a:rPr lang="en-US" baseline="0" dirty="0" smtClean="0"/>
              <a:t>-modeling effects hits harder in 13 </a:t>
            </a:r>
            <a:r>
              <a:rPr lang="en-US" baseline="0" dirty="0" err="1" smtClean="0"/>
              <a:t>TeV</a:t>
            </a:r>
            <a:r>
              <a:rPr lang="en-US" baseline="0" dirty="0" smtClean="0"/>
              <a:t> (see </a:t>
            </a:r>
            <a:r>
              <a:rPr lang="en-US" baseline="0" dirty="0" err="1" smtClean="0"/>
              <a:t>Z+jets</a:t>
            </a:r>
            <a:r>
              <a:rPr lang="en-US" baseline="0" dirty="0" smtClean="0"/>
              <a:t>) than in 8 </a:t>
            </a:r>
            <a:r>
              <a:rPr lang="en-US" baseline="0" dirty="0" err="1" smtClean="0"/>
              <a:t>TeV</a:t>
            </a:r>
            <a:r>
              <a:rPr lang="en-US" baseline="0" dirty="0" smtClean="0"/>
              <a:t> (see </a:t>
            </a:r>
            <a:r>
              <a:rPr lang="en-US" baseline="0" dirty="0" err="1" smtClean="0"/>
              <a:t>W+jets</a:t>
            </a:r>
            <a:r>
              <a:rPr lang="en-US" baseline="0" dirty="0" smtClean="0"/>
              <a:t>) because more energy is available to produce more jets. </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48</a:t>
            </a:fld>
            <a:endParaRPr lang="en-US"/>
          </a:p>
        </p:txBody>
      </p:sp>
    </p:spTree>
    <p:extLst>
      <p:ext uri="{BB962C8B-B14F-4D97-AF65-F5344CB8AC3E}">
        <p14:creationId xmlns:p14="http://schemas.microsoft.com/office/powerpoint/2010/main" val="26038056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Want to start with</a:t>
            </a:r>
            <a:r>
              <a:rPr lang="en-US" dirty="0" smtClean="0"/>
              <a:t>: </a:t>
            </a:r>
          </a:p>
          <a:p>
            <a:r>
              <a:rPr lang="en-US" dirty="0" smtClean="0"/>
              <a:t>-From previous results, it sounds like if PS was bad, but in fact, it is a good thing, just</a:t>
            </a:r>
            <a:r>
              <a:rPr lang="en-US" baseline="0" dirty="0" smtClean="0"/>
              <a:t> not accurate enough for some corner of the phase space.</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1" dirty="0" smtClean="0"/>
              <a:t>Want to add</a:t>
            </a:r>
            <a:r>
              <a:rPr lang="en-US" dirty="0" smtClean="0"/>
              <a:t>: </a:t>
            </a:r>
          </a:p>
          <a:p>
            <a:r>
              <a:rPr lang="en-US" dirty="0" smtClean="0"/>
              <a:t>-You might think that if you sum the jet energy, it doesn’t matter if you made this jet </a:t>
            </a:r>
            <a:r>
              <a:rPr lang="en-US" dirty="0" err="1" smtClean="0"/>
              <a:t>splititng</a:t>
            </a:r>
            <a:r>
              <a:rPr lang="en-US" dirty="0" smtClean="0"/>
              <a:t> or not, you’ll get the right thing if your initial </a:t>
            </a:r>
            <a:r>
              <a:rPr lang="en-US" dirty="0" err="1" smtClean="0"/>
              <a:t>partons</a:t>
            </a:r>
            <a:r>
              <a:rPr lang="en-US" dirty="0" smtClean="0"/>
              <a:t> are right.</a:t>
            </a:r>
            <a:r>
              <a:rPr lang="en-US" baseline="0" dirty="0" smtClean="0"/>
              <a:t> Well, this is not the case. First, the sum could be scalar, and the lack of PS is very bad, or it could be vector, and it is still not good. </a:t>
            </a:r>
            <a:r>
              <a:rPr lang="en-US" u="sng" baseline="0" dirty="0" smtClean="0"/>
              <a:t>PS does more than just your soft </a:t>
            </a:r>
            <a:r>
              <a:rPr lang="en-US" u="sng" baseline="0" dirty="0" err="1" smtClean="0"/>
              <a:t>resum</a:t>
            </a:r>
            <a:r>
              <a:rPr lang="en-US" baseline="0" dirty="0" smtClean="0"/>
              <a:t>.</a:t>
            </a:r>
            <a:endParaRPr lang="en-US" dirty="0" smtClean="0"/>
          </a:p>
          <a:p>
            <a:endParaRPr lang="en-US" dirty="0" smtClean="0"/>
          </a:p>
          <a:p>
            <a:r>
              <a:rPr lang="en-US" dirty="0" smtClean="0"/>
              <a:t>-The</a:t>
            </a:r>
            <a:r>
              <a:rPr lang="en-US" baseline="0" dirty="0" smtClean="0"/>
              <a:t> sensitivity to PS really depends on the observable and the kinematic region probed.</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49</a:t>
            </a:fld>
            <a:endParaRPr lang="en-US"/>
          </a:p>
        </p:txBody>
      </p:sp>
    </p:spTree>
    <p:extLst>
      <p:ext uri="{BB962C8B-B14F-4D97-AF65-F5344CB8AC3E}">
        <p14:creationId xmlns:p14="http://schemas.microsoft.com/office/powerpoint/2010/main" val="38893614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a:t>
            </a:r>
            <a:r>
              <a:rPr lang="en-US" dirty="0" smtClean="0"/>
              <a:t>: </a:t>
            </a:r>
            <a:r>
              <a:rPr lang="en-US" sz="1200" b="0" i="0" u="none" strike="noStrike" kern="1200" baseline="0" dirty="0" smtClean="0">
                <a:solidFill>
                  <a:schemeClr val="tx1"/>
                </a:solidFill>
                <a:latin typeface="+mn-lt"/>
                <a:ea typeface="+mn-ea"/>
                <a:cs typeface="+mn-cs"/>
              </a:rPr>
              <a:t> The variable </a:t>
            </a:r>
            <a:r>
              <a:rPr lang="en-US" sz="1200" b="0" i="1" u="none" strike="noStrike" kern="1200" baseline="0" dirty="0" err="1" smtClean="0">
                <a:solidFill>
                  <a:schemeClr val="tx1"/>
                </a:solidFill>
                <a:latin typeface="+mn-lt"/>
                <a:ea typeface="+mn-ea"/>
                <a:cs typeface="+mn-cs"/>
              </a:rPr>
              <a:t>θ</a:t>
            </a:r>
            <a:r>
              <a:rPr lang="en-US" sz="1200" b="0" i="0" u="none" strike="noStrike" kern="1200" baseline="0" dirty="0" smtClean="0">
                <a:solidFill>
                  <a:schemeClr val="tx1"/>
                </a:solidFill>
                <a:latin typeface="+mn-lt"/>
                <a:ea typeface="+mn-ea"/>
                <a:cs typeface="+mn-cs"/>
              </a:rPr>
              <a:t>∗ coincides with the scattering polar angle in the </a:t>
            </a:r>
            <a:r>
              <a:rPr lang="en-US" sz="1200" b="0" i="0" u="none" strike="noStrike" kern="1200" baseline="0" dirty="0" err="1" smtClean="0">
                <a:solidFill>
                  <a:schemeClr val="tx1"/>
                </a:solidFill>
                <a:latin typeface="+mn-lt"/>
                <a:ea typeface="+mn-ea"/>
                <a:cs typeface="+mn-cs"/>
              </a:rPr>
              <a:t>centre</a:t>
            </a:r>
            <a:r>
              <a:rPr lang="en-US" sz="1200" b="0" i="0" u="none" strike="noStrike" kern="1200" baseline="0" dirty="0" smtClean="0">
                <a:solidFill>
                  <a:schemeClr val="tx1"/>
                </a:solidFill>
                <a:latin typeface="+mn-lt"/>
                <a:ea typeface="+mn-ea"/>
                <a:cs typeface="+mn-cs"/>
              </a:rPr>
              <a:t>-of-mass frame for collinear scattering of massless particles </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50</a:t>
            </a:fld>
            <a:endParaRPr lang="en-US"/>
          </a:p>
        </p:txBody>
      </p:sp>
    </p:spTree>
    <p:extLst>
      <p:ext uri="{BB962C8B-B14F-4D97-AF65-F5344CB8AC3E}">
        <p14:creationId xmlns:p14="http://schemas.microsoft.com/office/powerpoint/2010/main" val="34685899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Start saying</a:t>
            </a:r>
            <a:r>
              <a:rPr lang="en-US" dirty="0" smtClean="0"/>
              <a:t>: can we model other</a:t>
            </a:r>
            <a:r>
              <a:rPr lang="en-US" baseline="0" dirty="0" smtClean="0"/>
              <a:t> relevant observable as well as </a:t>
            </a:r>
            <a:r>
              <a:rPr lang="en-US" baseline="0" dirty="0" err="1" smtClean="0"/>
              <a:t>cos</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52</a:t>
            </a:fld>
            <a:endParaRPr lang="en-US"/>
          </a:p>
        </p:txBody>
      </p:sp>
    </p:spTree>
    <p:extLst>
      <p:ext uri="{BB962C8B-B14F-4D97-AF65-F5344CB8AC3E}">
        <p14:creationId xmlns:p14="http://schemas.microsoft.com/office/powerpoint/2010/main" val="28483386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err="1" smtClean="0"/>
              <a:t>MadGraph</a:t>
            </a:r>
            <a:r>
              <a:rPr lang="en-US" dirty="0" smtClean="0"/>
              <a:t> NLO prediction is also obtained using</a:t>
            </a:r>
            <a:r>
              <a:rPr lang="en-US" baseline="0" dirty="0" smtClean="0"/>
              <a:t> 5FNS PDF. The same applies to </a:t>
            </a:r>
            <a:r>
              <a:rPr lang="en-US" baseline="0" dirty="0" err="1" smtClean="0"/>
              <a:t>Powheg</a:t>
            </a:r>
            <a:r>
              <a:rPr lang="en-US" baseline="0" dirty="0" smtClean="0"/>
              <a:t>. </a:t>
            </a:r>
          </a:p>
          <a:p>
            <a:r>
              <a:rPr lang="en-US" baseline="0" dirty="0" smtClean="0"/>
              <a:t>-The discrepancies with NLO could be due to singularities in </a:t>
            </a:r>
            <a:r>
              <a:rPr lang="en-US" baseline="0" dirty="0" err="1" smtClean="0"/>
              <a:t>Altarelli-Parisi</a:t>
            </a:r>
            <a:r>
              <a:rPr lang="en-US" baseline="0" dirty="0" smtClean="0"/>
              <a:t> splitting functions at NLO that are not present a LO.</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55</a:t>
            </a:fld>
            <a:endParaRPr lang="en-US"/>
          </a:p>
        </p:txBody>
      </p:sp>
    </p:spTree>
    <p:extLst>
      <p:ext uri="{BB962C8B-B14F-4D97-AF65-F5344CB8AC3E}">
        <p14:creationId xmlns:p14="http://schemas.microsoft.com/office/powerpoint/2010/main" val="14873667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6"/>
          <p:cNvSpPr>
            <a:spLocks noGrp="1" noChangeArrowheads="1"/>
          </p:cNvSpPr>
          <p:nvPr>
            <p:ph type="sldNum"/>
          </p:nvPr>
        </p:nvSpPr>
        <p:spPr>
          <a:ln/>
        </p:spPr>
        <p:txBody>
          <a:bodyPr/>
          <a:lstStyle/>
          <a:p>
            <a:fld id="{10A70ACA-0E37-9848-AFF4-41CE9FFE2EFC}" type="slidenum">
              <a:rPr lang="en-US"/>
              <a:pPr/>
              <a:t>60</a:t>
            </a:fld>
            <a:endParaRPr lang="en-US"/>
          </a:p>
        </p:txBody>
      </p:sp>
      <p:sp>
        <p:nvSpPr>
          <p:cNvPr id="68609" name="Text Box 1"/>
          <p:cNvSpPr txBox="1">
            <a:spLocks noGrp="1" noRot="1" noChangeAspect="1" noChangeArrowheads="1"/>
          </p:cNvSpPr>
          <p:nvPr>
            <p:ph type="sldImg"/>
          </p:nvPr>
        </p:nvSpPr>
        <p:spPr bwMode="auto">
          <a:xfrm>
            <a:off x="1143000" y="693738"/>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8610" name="Text Box 2"/>
          <p:cNvSpPr txBox="1">
            <a:spLocks noGrp="1" noChangeArrowheads="1"/>
          </p:cNvSpPr>
          <p:nvPr>
            <p:ph type="body" idx="1"/>
          </p:nvPr>
        </p:nvSpPr>
        <p:spPr bwMode="auto">
          <a:xfrm>
            <a:off x="686360" y="4342535"/>
            <a:ext cx="5486681" cy="4114511"/>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Notes</a:t>
            </a:r>
            <a:r>
              <a:rPr lang="en-US" b="1" baseline="0" dirty="0" smtClean="0"/>
              <a:t> on QCD features of these calculations:</a:t>
            </a:r>
          </a:p>
          <a:p>
            <a:endParaRPr lang="en-US" baseline="0" dirty="0" smtClean="0"/>
          </a:p>
          <a:p>
            <a:r>
              <a:rPr lang="en-US" dirty="0" smtClean="0"/>
              <a:t>-</a:t>
            </a:r>
            <a:r>
              <a:rPr lang="en-US" u="sng" dirty="0" smtClean="0"/>
              <a:t>Shower ordering</a:t>
            </a:r>
            <a:r>
              <a:rPr lang="en-US" dirty="0" smtClean="0"/>
              <a:t>: determine evolution of </a:t>
            </a:r>
            <a:r>
              <a:rPr lang="en-US" i="1" dirty="0" smtClean="0">
                <a:solidFill>
                  <a:srgbClr val="FF0000"/>
                </a:solidFill>
              </a:rPr>
              <a:t>resolved</a:t>
            </a:r>
            <a:r>
              <a:rPr lang="en-US" dirty="0" smtClean="0"/>
              <a:t> QCD emission</a:t>
            </a:r>
          </a:p>
          <a:p>
            <a:endParaRPr lang="en-US" dirty="0" smtClean="0"/>
          </a:p>
          <a:p>
            <a:r>
              <a:rPr lang="en-US" dirty="0" smtClean="0"/>
              <a:t>-</a:t>
            </a:r>
            <a:r>
              <a:rPr lang="en-US" u="sng" dirty="0" smtClean="0"/>
              <a:t>Linear confinement</a:t>
            </a:r>
            <a:r>
              <a:rPr lang="en-US" dirty="0" smtClean="0"/>
              <a:t>: color field stretching between </a:t>
            </a:r>
            <a:r>
              <a:rPr lang="en-US" baseline="0" dirty="0" smtClean="0"/>
              <a:t>quark-anti-quark pair like a string breaking spontaneously in segment of q-</a:t>
            </a:r>
            <a:r>
              <a:rPr lang="en-US" baseline="0" dirty="0" err="1" smtClean="0"/>
              <a:t>qbar</a:t>
            </a:r>
            <a:r>
              <a:rPr lang="en-US" baseline="0" dirty="0" smtClean="0"/>
              <a:t> pairs.</a:t>
            </a:r>
            <a:endParaRPr lang="en-US" dirty="0" smtClean="0"/>
          </a:p>
          <a:p>
            <a:endParaRPr lang="en-US" dirty="0" smtClean="0"/>
          </a:p>
          <a:p>
            <a:r>
              <a:rPr lang="en-US" dirty="0" smtClean="0"/>
              <a:t>-</a:t>
            </a:r>
            <a:r>
              <a:rPr lang="en-US" u="sng" dirty="0" err="1" smtClean="0"/>
              <a:t>Preconfinement</a:t>
            </a:r>
            <a:r>
              <a:rPr lang="en-US" dirty="0" smtClean="0"/>
              <a:t>:</a:t>
            </a:r>
            <a:r>
              <a:rPr lang="en-US" baseline="0" dirty="0" smtClean="0"/>
              <a:t> pair of color connected neighbor </a:t>
            </a:r>
            <a:r>
              <a:rPr lang="en-US" baseline="0" dirty="0" err="1" smtClean="0"/>
              <a:t>partons</a:t>
            </a:r>
            <a:r>
              <a:rPr lang="en-US" baseline="0" dirty="0" smtClean="0"/>
              <a:t> with a universal and Q2-independent asymptotic mass distribution suggesting particles.</a:t>
            </a:r>
            <a:endParaRPr lang="en-US" dirty="0" smtClean="0"/>
          </a:p>
          <a:p>
            <a:endParaRPr lang="en-US" dirty="0" smtClean="0"/>
          </a:p>
          <a:p>
            <a:r>
              <a:rPr lang="en-US" dirty="0" smtClean="0"/>
              <a:t>Check ref</a:t>
            </a:r>
            <a:r>
              <a:rPr lang="en-US" baseline="0" dirty="0" smtClean="0"/>
              <a:t> 47 and 48 of jet-charge for the discussion on use of NLO PDF on LO ME.</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64</a:t>
            </a:fld>
            <a:endParaRPr lang="en-US"/>
          </a:p>
        </p:txBody>
      </p:sp>
    </p:spTree>
    <p:extLst>
      <p:ext uri="{BB962C8B-B14F-4D97-AF65-F5344CB8AC3E}">
        <p14:creationId xmlns:p14="http://schemas.microsoft.com/office/powerpoint/2010/main" val="23656855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4F260818-1D1C-B441-95B9-1D55B9DE5729}" type="slidenum">
              <a:rPr lang="en-US" smtClean="0"/>
              <a:t>65</a:t>
            </a:fld>
            <a:endParaRPr lang="en-US"/>
          </a:p>
        </p:txBody>
      </p:sp>
    </p:spTree>
    <p:extLst>
      <p:ext uri="{BB962C8B-B14F-4D97-AF65-F5344CB8AC3E}">
        <p14:creationId xmlns:p14="http://schemas.microsoft.com/office/powerpoint/2010/main" val="2365685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 on SM</a:t>
            </a:r>
            <a:r>
              <a:rPr lang="en-US" b="1" baseline="0" dirty="0" smtClean="0"/>
              <a:t> problems</a:t>
            </a:r>
            <a:r>
              <a:rPr lang="en-US" dirty="0" smtClean="0"/>
              <a:t>: And</a:t>
            </a:r>
            <a:r>
              <a:rPr lang="en-US" baseline="0" dirty="0" smtClean="0"/>
              <a:t> while for many theorists, some of these are not problems but only features of Nature (e.g. proponents of string landscape and multiverse), I don’t thing anybody think that the SM is the end of the story.</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4</a:t>
            </a:fld>
            <a:endParaRPr lang="en-US"/>
          </a:p>
        </p:txBody>
      </p:sp>
    </p:spTree>
    <p:extLst>
      <p:ext uri="{BB962C8B-B14F-4D97-AF65-F5344CB8AC3E}">
        <p14:creationId xmlns:p14="http://schemas.microsoft.com/office/powerpoint/2010/main" val="18406054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a:t>
            </a:r>
          </a:p>
          <a:p>
            <a:endParaRPr lang="en-US" dirty="0" smtClean="0"/>
          </a:p>
          <a:p>
            <a:r>
              <a:rPr lang="en-US" dirty="0" smtClean="0"/>
              <a:t>-</a:t>
            </a:r>
            <a:r>
              <a:rPr lang="en-US" sz="2100" dirty="0" smtClean="0">
                <a:solidFill>
                  <a:srgbClr val="CCFFCC"/>
                </a:solidFill>
              </a:rPr>
              <a:t>Larger effect expected at large </a:t>
            </a:r>
            <a:r>
              <a:rPr lang="en-US" sz="2100" dirty="0" err="1" smtClean="0">
                <a:solidFill>
                  <a:srgbClr val="CCFFCC"/>
                </a:solidFill>
              </a:rPr>
              <a:t>Bjorken</a:t>
            </a:r>
            <a:r>
              <a:rPr lang="en-US" sz="2100" dirty="0" smtClean="0">
                <a:solidFill>
                  <a:srgbClr val="CCFFCC"/>
                </a:solidFill>
              </a:rPr>
              <a:t>-x, so intrinsic HF contribution is enhanced when</a:t>
            </a:r>
            <a:r>
              <a:rPr lang="en-US" sz="2100" baseline="0" dirty="0" smtClean="0">
                <a:solidFill>
                  <a:srgbClr val="CCFFCC"/>
                </a:solidFill>
              </a:rPr>
              <a:t> </a:t>
            </a:r>
            <a:r>
              <a:rPr lang="en-US" sz="2100" dirty="0" smtClean="0">
                <a:solidFill>
                  <a:srgbClr val="CCFFCC"/>
                </a:solidFill>
              </a:rPr>
              <a:t>selecting high </a:t>
            </a:r>
            <a:r>
              <a:rPr lang="en-US" sz="2100" dirty="0" smtClean="0">
                <a:solidFill>
                  <a:srgbClr val="CCFFCC"/>
                </a:solidFill>
                <a:latin typeface="Symbol" charset="2"/>
                <a:cs typeface="Symbol" charset="2"/>
              </a:rPr>
              <a:t>h</a:t>
            </a:r>
            <a:r>
              <a:rPr lang="en-US" sz="2100" baseline="30000" dirty="0" smtClean="0">
                <a:solidFill>
                  <a:srgbClr val="CCFFCC"/>
                </a:solidFill>
                <a:latin typeface="Symbol" charset="2"/>
                <a:cs typeface="Symbol" charset="2"/>
              </a:rPr>
              <a:t>g</a:t>
            </a:r>
            <a:r>
              <a:rPr lang="en-US" sz="2100" dirty="0" smtClean="0">
                <a:solidFill>
                  <a:srgbClr val="CCFFCC"/>
                </a:solidFill>
              </a:rPr>
              <a:t> and </a:t>
            </a:r>
            <a:r>
              <a:rPr lang="en-US" sz="2100" dirty="0" err="1" smtClean="0">
                <a:solidFill>
                  <a:srgbClr val="CCFFCC"/>
                </a:solidFill>
              </a:rPr>
              <a:t>E</a:t>
            </a:r>
            <a:r>
              <a:rPr lang="en-US" sz="2100" baseline="-25000" dirty="0" err="1" smtClean="0">
                <a:solidFill>
                  <a:srgbClr val="CCFFCC"/>
                </a:solidFill>
              </a:rPr>
              <a:t>T</a:t>
            </a:r>
            <a:r>
              <a:rPr lang="en-US" sz="2100" baseline="30000" dirty="0" err="1" smtClean="0">
                <a:solidFill>
                  <a:srgbClr val="CCFFCC"/>
                </a:solidFill>
                <a:latin typeface="Symbol" charset="2"/>
                <a:cs typeface="Symbol" charset="2"/>
              </a:rPr>
              <a:t>g</a:t>
            </a:r>
            <a:r>
              <a:rPr lang="en-US" sz="2100" dirty="0" smtClean="0">
                <a:solidFill>
                  <a:srgbClr val="CCFFCC"/>
                </a:solidFill>
              </a:rPr>
              <a:t> </a:t>
            </a:r>
          </a:p>
          <a:p>
            <a:endParaRPr lang="en-US" dirty="0" smtClean="0"/>
          </a:p>
          <a:p>
            <a:r>
              <a:rPr lang="en-US" sz="1200" dirty="0" smtClean="0">
                <a:solidFill>
                  <a:srgbClr val="CCFFCC"/>
                </a:solidFill>
              </a:rPr>
              <a:t>-Since </a:t>
            </a:r>
            <a:r>
              <a:rPr lang="en-US" sz="1200" dirty="0" err="1" smtClean="0">
                <a:solidFill>
                  <a:srgbClr val="CCFFCC"/>
                </a:solidFill>
              </a:rPr>
              <a:t>m</a:t>
            </a:r>
            <a:r>
              <a:rPr lang="en-US" sz="1200" baseline="-25000" dirty="0" err="1" smtClean="0">
                <a:solidFill>
                  <a:srgbClr val="CCFFCC"/>
                </a:solidFill>
              </a:rPr>
              <a:t>b</a:t>
            </a:r>
            <a:r>
              <a:rPr lang="en-US" sz="1200" baseline="-25000" dirty="0" smtClean="0">
                <a:solidFill>
                  <a:srgbClr val="CCFFCC"/>
                </a:solidFill>
              </a:rPr>
              <a:t> </a:t>
            </a:r>
            <a:r>
              <a:rPr lang="en-US" sz="1200" dirty="0" smtClean="0">
                <a:solidFill>
                  <a:srgbClr val="CCFFCC"/>
                </a:solidFill>
              </a:rPr>
              <a:t>&gt;&gt; m</a:t>
            </a:r>
            <a:r>
              <a:rPr lang="en-US" sz="1200" baseline="-25000" dirty="0" smtClean="0">
                <a:solidFill>
                  <a:srgbClr val="CCFFCC"/>
                </a:solidFill>
              </a:rPr>
              <a:t>c </a:t>
            </a:r>
            <a:r>
              <a:rPr lang="en-US" sz="1200" dirty="0" smtClean="0">
                <a:solidFill>
                  <a:srgbClr val="CCFFCC"/>
                </a:solidFill>
              </a:rPr>
              <a:t>~ </a:t>
            </a:r>
            <a:r>
              <a:rPr lang="en-US" sz="1200" dirty="0" smtClean="0">
                <a:solidFill>
                  <a:srgbClr val="CCFFCC"/>
                </a:solidFill>
                <a:latin typeface="Symbol" charset="2"/>
                <a:cs typeface="Symbol" charset="2"/>
              </a:rPr>
              <a:t>L</a:t>
            </a:r>
            <a:r>
              <a:rPr lang="en-US" sz="1200" baseline="-25000" dirty="0" smtClean="0">
                <a:solidFill>
                  <a:srgbClr val="CCFFCC"/>
                </a:solidFill>
              </a:rPr>
              <a:t>QCD</a:t>
            </a:r>
            <a:r>
              <a:rPr lang="en-US" sz="1200" dirty="0" smtClean="0">
                <a:solidFill>
                  <a:srgbClr val="CCFFCC"/>
                </a:solidFill>
              </a:rPr>
              <a:t>, b-quark can more accurately be </a:t>
            </a:r>
            <a:r>
              <a:rPr lang="en-US" sz="1200" dirty="0" err="1" smtClean="0">
                <a:solidFill>
                  <a:srgbClr val="CCFFCC"/>
                </a:solidFill>
              </a:rPr>
              <a:t>perturbatively</a:t>
            </a:r>
            <a:r>
              <a:rPr lang="en-US" sz="1200" dirty="0" smtClean="0">
                <a:solidFill>
                  <a:srgbClr val="CCFFCC"/>
                </a:solidFill>
              </a:rPr>
              <a:t> included in PDF, so IC is expected to be larger</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66</a:t>
            </a:fld>
            <a:endParaRPr lang="en-US"/>
          </a:p>
        </p:txBody>
      </p:sp>
    </p:spTree>
    <p:extLst>
      <p:ext uri="{BB962C8B-B14F-4D97-AF65-F5344CB8AC3E}">
        <p14:creationId xmlns:p14="http://schemas.microsoft.com/office/powerpoint/2010/main" val="311737136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Note</a:t>
            </a:r>
            <a:r>
              <a:rPr lang="en-US" b="1" baseline="0" dirty="0" smtClean="0"/>
              <a:t> on the plot</a:t>
            </a:r>
            <a:r>
              <a:rPr lang="en-US" baseline="0" dirty="0" smtClean="0"/>
              <a:t>: The three first </a:t>
            </a:r>
            <a:r>
              <a:rPr lang="en-US" baseline="0" dirty="0" err="1" smtClean="0"/>
              <a:t>Dphi_max</a:t>
            </a:r>
            <a:r>
              <a:rPr lang="en-US" baseline="0" dirty="0" smtClean="0"/>
              <a:t> curves force the events selected to be with </a:t>
            </a:r>
            <a:r>
              <a:rPr lang="en-US" baseline="0" dirty="0" err="1" smtClean="0"/>
              <a:t>Njets</a:t>
            </a:r>
            <a:r>
              <a:rPr lang="en-US" baseline="0" dirty="0" smtClean="0"/>
              <a:t>=&gt;3, with </a:t>
            </a:r>
            <a:r>
              <a:rPr lang="en-US" baseline="0" dirty="0" err="1" smtClean="0"/>
              <a:t>Njets</a:t>
            </a:r>
            <a:r>
              <a:rPr lang="en-US" baseline="0" dirty="0" smtClean="0"/>
              <a:t>=3 as the dominant contribution, but the last one force it to be </a:t>
            </a:r>
            <a:r>
              <a:rPr lang="en-US" baseline="0" dirty="0" err="1" smtClean="0"/>
              <a:t>Njets</a:t>
            </a:r>
            <a:r>
              <a:rPr lang="en-US" baseline="0" dirty="0" smtClean="0"/>
              <a:t>&gt;=4. This becomes a LO prediction with </a:t>
            </a:r>
            <a:r>
              <a:rPr lang="en-US" baseline="0" dirty="0" err="1" smtClean="0"/>
              <a:t>NLOJet</a:t>
            </a:r>
            <a:r>
              <a:rPr lang="en-US" baseline="0" dirty="0" smtClean="0"/>
              <a:t>++ and no PS. Yet, the description is pretty good, except when the rapidity gets higher. Of course, the scale uncertainty is also larger. </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75</a:t>
            </a:fld>
            <a:endParaRPr lang="en-US"/>
          </a:p>
        </p:txBody>
      </p:sp>
    </p:spTree>
    <p:extLst>
      <p:ext uri="{BB962C8B-B14F-4D97-AF65-F5344CB8AC3E}">
        <p14:creationId xmlns:p14="http://schemas.microsoft.com/office/powerpoint/2010/main" val="42653353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In comparison</a:t>
            </a:r>
            <a:r>
              <a:rPr lang="en-US" b="1" baseline="0" dirty="0" smtClean="0"/>
              <a:t> to the other measurement</a:t>
            </a:r>
            <a:r>
              <a:rPr lang="en-US" baseline="0" dirty="0" smtClean="0"/>
              <a:t>: The scale uncertainty is comparable to ATEEC, and the experimental uncertainty is a little bit larger, but it doesn’t have a huge impact compared to the scale uncertainty. </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76</a:t>
            </a:fld>
            <a:endParaRPr lang="en-US"/>
          </a:p>
        </p:txBody>
      </p:sp>
    </p:spTree>
    <p:extLst>
      <p:ext uri="{BB962C8B-B14F-4D97-AF65-F5344CB8AC3E}">
        <p14:creationId xmlns:p14="http://schemas.microsoft.com/office/powerpoint/2010/main" val="28603083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This is the post fit comparison, i.e. that the fitted as and nuisance parameters have been used. LO predictions do also not contain scales uncertainties. </a:t>
            </a:r>
          </a:p>
          <a:p>
            <a:endParaRPr lang="en-US" baseline="0" dirty="0" smtClean="0"/>
          </a:p>
          <a:p>
            <a:r>
              <a:rPr lang="en-US" baseline="0" dirty="0" smtClean="0"/>
              <a:t>Note: In the a</a:t>
            </a:r>
            <a:r>
              <a:rPr lang="en-US" baseline="-25000" dirty="0" smtClean="0"/>
              <a:t>s</a:t>
            </a:r>
            <a:r>
              <a:rPr lang="en-US" baseline="0" dirty="0" smtClean="0"/>
              <a:t>(</a:t>
            </a:r>
            <a:r>
              <a:rPr lang="en-US" baseline="0" dirty="0" err="1" smtClean="0"/>
              <a:t>m</a:t>
            </a:r>
            <a:r>
              <a:rPr lang="en-US" baseline="-25000" dirty="0" err="1" smtClean="0"/>
              <a:t>Z</a:t>
            </a:r>
            <a:r>
              <a:rPr lang="en-US" baseline="0" dirty="0" smtClean="0"/>
              <a:t>) measurement, all nuisance parameters after the fit were consistent with 0, with the exception of the parameters associated with QCD modeling in MC. This is an indication that the TEEC and ATEEC data can be used to further tune the MC generators for </a:t>
            </a:r>
            <a:r>
              <a:rPr lang="en-US" baseline="0" dirty="0" err="1" smtClean="0"/>
              <a:t>multijet</a:t>
            </a:r>
            <a:r>
              <a:rPr lang="en-US" baseline="0" dirty="0" smtClean="0"/>
              <a:t> processes. </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77</a:t>
            </a:fld>
            <a:endParaRPr lang="en-US"/>
          </a:p>
        </p:txBody>
      </p:sp>
    </p:spTree>
    <p:extLst>
      <p:ext uri="{BB962C8B-B14F-4D97-AF65-F5344CB8AC3E}">
        <p14:creationId xmlns:p14="http://schemas.microsoft.com/office/powerpoint/2010/main" val="11040698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Zcc</a:t>
            </a:r>
            <a:r>
              <a:rPr lang="en-US" dirty="0" smtClean="0"/>
              <a:t> and </a:t>
            </a:r>
            <a:r>
              <a:rPr lang="en-US" dirty="0" err="1" smtClean="0"/>
              <a:t>Zbb</a:t>
            </a:r>
            <a:r>
              <a:rPr lang="en-US" dirty="0" smtClean="0"/>
              <a:t> </a:t>
            </a:r>
            <a:r>
              <a:rPr lang="en-US" dirty="0" err="1" smtClean="0"/>
              <a:t>explicitely</a:t>
            </a:r>
            <a:r>
              <a:rPr lang="en-US" dirty="0" smtClean="0"/>
              <a:t> included at ME, and a matching is done to</a:t>
            </a:r>
            <a:r>
              <a:rPr lang="en-US" baseline="0" dirty="0" smtClean="0"/>
              <a:t> avoid double counting with PS. </a:t>
            </a:r>
          </a:p>
          <a:p>
            <a:endParaRPr lang="en-US" baseline="0" dirty="0" smtClean="0"/>
          </a:p>
          <a:p>
            <a:r>
              <a:rPr lang="en-US" baseline="0" dirty="0" err="1" smtClean="0"/>
              <a:t>MadGraph+FxFx</a:t>
            </a:r>
            <a:r>
              <a:rPr lang="en-US" baseline="0" dirty="0" smtClean="0"/>
              <a:t> is not in good agreement for </a:t>
            </a:r>
            <a:r>
              <a:rPr lang="en-US" baseline="0" dirty="0" err="1" smtClean="0"/>
              <a:t>Njets</a:t>
            </a:r>
            <a:r>
              <a:rPr lang="en-US" baseline="0" dirty="0" smtClean="0"/>
              <a:t>&gt;3 because they are taken from PS in this case.</a:t>
            </a:r>
            <a:endParaRPr lang="en-US" dirty="0"/>
          </a:p>
        </p:txBody>
      </p:sp>
      <p:sp>
        <p:nvSpPr>
          <p:cNvPr id="4" name="Slide Number Placeholder 3"/>
          <p:cNvSpPr>
            <a:spLocks noGrp="1"/>
          </p:cNvSpPr>
          <p:nvPr>
            <p:ph type="sldNum" sz="quarter" idx="10"/>
          </p:nvPr>
        </p:nvSpPr>
        <p:spPr/>
        <p:txBody>
          <a:bodyPr/>
          <a:lstStyle/>
          <a:p>
            <a:fld id="{BA1E4623-2B50-974A-BECD-5D3C161E0DDE}" type="slidenum">
              <a:rPr lang="en-US" smtClean="0"/>
              <a:t>80</a:t>
            </a:fld>
            <a:endParaRPr lang="en-US"/>
          </a:p>
        </p:txBody>
      </p:sp>
    </p:spTree>
    <p:extLst>
      <p:ext uri="{BB962C8B-B14F-4D97-AF65-F5344CB8AC3E}">
        <p14:creationId xmlns:p14="http://schemas.microsoft.com/office/powerpoint/2010/main" val="37448147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Extra notes on Scaling effects</a:t>
            </a:r>
            <a:r>
              <a:rPr lang="en-US" dirty="0" smtClean="0"/>
              <a:t>: In General, there are no clear pattern</a:t>
            </a:r>
            <a:r>
              <a:rPr lang="en-US" baseline="0" dirty="0" smtClean="0"/>
              <a:t> for P(n+1)/P(n) except in two extreme cases:</a:t>
            </a:r>
          </a:p>
          <a:p>
            <a:endParaRPr lang="en-US" baseline="0" dirty="0" smtClean="0"/>
          </a:p>
          <a:p>
            <a:pPr marL="228600" indent="-228600">
              <a:buAutoNum type="arabicParenR"/>
            </a:pPr>
            <a:r>
              <a:rPr lang="en-US" u="sng" baseline="0" dirty="0" err="1" smtClean="0"/>
              <a:t>Poisse</a:t>
            </a:r>
            <a:r>
              <a:rPr lang="en-US" u="sng" baseline="0" dirty="0" smtClean="0"/>
              <a:t> scaling</a:t>
            </a:r>
            <a:r>
              <a:rPr lang="en-US" baseline="0" dirty="0" smtClean="0"/>
              <a:t>: very bald statement because it means that </a:t>
            </a:r>
            <a:r>
              <a:rPr lang="en-US" b="1" baseline="0" dirty="0" smtClean="0"/>
              <a:t>n radiation is a n-iteration of the same independent process</a:t>
            </a:r>
            <a:r>
              <a:rPr lang="en-US" baseline="0" dirty="0" smtClean="0"/>
              <a:t>, </a:t>
            </a:r>
            <a:r>
              <a:rPr lang="en-US" baseline="0" dirty="0" err="1" smtClean="0"/>
              <a:t>i.e</a:t>
            </a:r>
            <a:r>
              <a:rPr lang="en-US" baseline="0" dirty="0" smtClean="0"/>
              <a:t> that </a:t>
            </a:r>
            <a:r>
              <a:rPr lang="en-US" u="sng" baseline="0" dirty="0" smtClean="0"/>
              <a:t>each radiation sees the same hard process</a:t>
            </a:r>
            <a:r>
              <a:rPr lang="en-US" baseline="0" dirty="0" smtClean="0"/>
              <a:t>…</a:t>
            </a:r>
          </a:p>
          <a:p>
            <a:pPr marL="0" indent="0">
              <a:buNone/>
            </a:pPr>
            <a:r>
              <a:rPr lang="en-US" baseline="0" dirty="0" smtClean="0"/>
              <a:t>         =&gt; Cannot really be the case because of non-</a:t>
            </a:r>
            <a:r>
              <a:rPr lang="en-US" baseline="0" dirty="0" err="1" smtClean="0"/>
              <a:t>abelian</a:t>
            </a:r>
            <a:r>
              <a:rPr lang="en-US" baseline="0" dirty="0" smtClean="0"/>
              <a:t> nature, emitted </a:t>
            </a:r>
            <a:r>
              <a:rPr lang="en-US" baseline="0" dirty="0" err="1" smtClean="0"/>
              <a:t>parton</a:t>
            </a:r>
            <a:r>
              <a:rPr lang="en-US" baseline="0" dirty="0" smtClean="0"/>
              <a:t> CAN emit too, breaking independence of successive emission.</a:t>
            </a:r>
          </a:p>
          <a:p>
            <a:pPr marL="0" indent="0">
              <a:buNone/>
            </a:pPr>
            <a:r>
              <a:rPr lang="en-US" baseline="0" dirty="0" smtClean="0"/>
              <a:t>        &lt;= However, for the primaries, we do have a Poisson scaling because the QCD evolution proceed from </a:t>
            </a:r>
            <a:r>
              <a:rPr lang="en-US" baseline="0" dirty="0" err="1" smtClean="0"/>
              <a:t>Sudakov</a:t>
            </a:r>
            <a:r>
              <a:rPr lang="en-US" baseline="0" dirty="0" smtClean="0"/>
              <a:t> form factor that are </a:t>
            </a:r>
            <a:r>
              <a:rPr lang="en-US" baseline="0" dirty="0" err="1" smtClean="0"/>
              <a:t>resummed</a:t>
            </a:r>
            <a:r>
              <a:rPr lang="en-US" baseline="0" dirty="0" smtClean="0"/>
              <a:t> as exponential that factorizes from the n-</a:t>
            </a:r>
            <a:r>
              <a:rPr lang="en-US" baseline="0" dirty="0" err="1" smtClean="0"/>
              <a:t>parton</a:t>
            </a:r>
            <a:r>
              <a:rPr lang="en-US" baseline="0" dirty="0" smtClean="0"/>
              <a:t> </a:t>
            </a:r>
            <a:r>
              <a:rPr lang="en-US" baseline="0" dirty="0" err="1" smtClean="0"/>
              <a:t>xsection</a:t>
            </a:r>
            <a:r>
              <a:rPr lang="en-US" baseline="0" dirty="0" smtClean="0"/>
              <a:t>, making such that the spin, color and interference between </a:t>
            </a:r>
            <a:r>
              <a:rPr lang="en-US" baseline="0" dirty="0" err="1" smtClean="0"/>
              <a:t>dsignma</a:t>
            </a:r>
            <a:r>
              <a:rPr lang="en-US" baseline="0" dirty="0" smtClean="0"/>
              <a:t>(n+1) and </a:t>
            </a:r>
            <a:r>
              <a:rPr lang="en-US" baseline="0" dirty="0" err="1" smtClean="0"/>
              <a:t>dsigma</a:t>
            </a:r>
            <a:r>
              <a:rPr lang="en-US" baseline="0" dirty="0" smtClean="0"/>
              <a:t>(n) is lost. These </a:t>
            </a:r>
            <a:r>
              <a:rPr lang="en-US" baseline="0" dirty="0" err="1" smtClean="0"/>
              <a:t>parton</a:t>
            </a:r>
            <a:r>
              <a:rPr lang="en-US" baseline="0" dirty="0" smtClean="0"/>
              <a:t> emission processes are universal and do not depend on the hard scatter. </a:t>
            </a:r>
          </a:p>
          <a:p>
            <a:pPr marL="0" indent="0">
              <a:buNone/>
            </a:pPr>
            <a:endParaRPr lang="en-US" baseline="0" dirty="0" smtClean="0"/>
          </a:p>
          <a:p>
            <a:pPr marL="0" indent="0">
              <a:buNone/>
            </a:pPr>
            <a:r>
              <a:rPr lang="en-US" baseline="0" dirty="0" smtClean="0"/>
              <a:t>        SO, by selecting large asymmetries between lead and second jets, we probe phase space regions where </a:t>
            </a:r>
            <a:r>
              <a:rPr lang="en-US" baseline="0" dirty="0" err="1" smtClean="0"/>
              <a:t>secondaries</a:t>
            </a:r>
            <a:r>
              <a:rPr lang="en-US" baseline="0" dirty="0" smtClean="0"/>
              <a:t> are much less important than primaries, and we can observe a Poisson scaling!</a:t>
            </a:r>
          </a:p>
          <a:p>
            <a:pPr marL="0" indent="0">
              <a:buNone/>
            </a:pPr>
            <a:endParaRPr lang="en-US" baseline="0" dirty="0" smtClean="0"/>
          </a:p>
          <a:p>
            <a:pPr marL="228600" indent="-228600">
              <a:buFont typeface="+mj-lt"/>
              <a:buAutoNum type="arabicParenR" startAt="2"/>
            </a:pPr>
            <a:r>
              <a:rPr lang="en-US" u="sng" baseline="0" dirty="0" smtClean="0"/>
              <a:t>Staircase scaling</a:t>
            </a:r>
            <a:r>
              <a:rPr lang="en-US" baseline="0" dirty="0" smtClean="0"/>
              <a:t>: triple gluon vertex dominates the cross section such that the the probability of emission is essentially constant.</a:t>
            </a:r>
            <a:endParaRPr lang="en-US" dirty="0"/>
          </a:p>
        </p:txBody>
      </p:sp>
      <p:sp>
        <p:nvSpPr>
          <p:cNvPr id="4" name="Slide Number Placeholder 3"/>
          <p:cNvSpPr>
            <a:spLocks noGrp="1"/>
          </p:cNvSpPr>
          <p:nvPr>
            <p:ph type="sldNum" sz="quarter" idx="10"/>
          </p:nvPr>
        </p:nvSpPr>
        <p:spPr/>
        <p:txBody>
          <a:bodyPr/>
          <a:lstStyle/>
          <a:p>
            <a:fld id="{BA1E4623-2B50-974A-BECD-5D3C161E0DDE}" type="slidenum">
              <a:rPr lang="en-US" smtClean="0"/>
              <a:t>81</a:t>
            </a:fld>
            <a:endParaRPr lang="en-US"/>
          </a:p>
        </p:txBody>
      </p:sp>
    </p:spTree>
    <p:extLst>
      <p:ext uri="{BB962C8B-B14F-4D97-AF65-F5344CB8AC3E}">
        <p14:creationId xmlns:p14="http://schemas.microsoft.com/office/powerpoint/2010/main" val="11204504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A1E4623-2B50-974A-BECD-5D3C161E0DDE}" type="slidenum">
              <a:rPr lang="en-US" smtClean="0"/>
              <a:t>85</a:t>
            </a:fld>
            <a:endParaRPr lang="en-US"/>
          </a:p>
        </p:txBody>
      </p:sp>
    </p:spTree>
    <p:extLst>
      <p:ext uri="{BB962C8B-B14F-4D97-AF65-F5344CB8AC3E}">
        <p14:creationId xmlns:p14="http://schemas.microsoft.com/office/powerpoint/2010/main" val="101414140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86</a:t>
            </a:fld>
            <a:endParaRPr lang="en-US"/>
          </a:p>
        </p:txBody>
      </p:sp>
    </p:spTree>
    <p:extLst>
      <p:ext uri="{BB962C8B-B14F-4D97-AF65-F5344CB8AC3E}">
        <p14:creationId xmlns:p14="http://schemas.microsoft.com/office/powerpoint/2010/main" val="34168775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-Despite being regulated by the large W-mass, the collinear emission of W-boson from jets is enhanced because at low </a:t>
            </a:r>
            <a:r>
              <a:rPr lang="en-US" dirty="0" smtClean="0">
                <a:latin typeface="Symbol" charset="2"/>
                <a:cs typeface="Symbol" charset="2"/>
              </a:rPr>
              <a:t>D</a:t>
            </a:r>
            <a:r>
              <a:rPr lang="en-US" dirty="0" smtClean="0"/>
              <a:t>R(W-jet) the cancellation between real and virtual corrections is incomplete due to violation of Bloch-</a:t>
            </a:r>
            <a:r>
              <a:rPr lang="en-US" dirty="0" err="1" smtClean="0"/>
              <a:t>Nordsieck</a:t>
            </a:r>
            <a:r>
              <a:rPr lang="en-US" dirty="0" smtClean="0"/>
              <a:t> theorem</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sz="1200" dirty="0" smtClean="0">
                <a:solidFill>
                  <a:srgbClr val="CCFFCC"/>
                </a:solidFill>
              </a:rPr>
              <a:t>Sherpa incorporates both NLO QCD and EWK corrections to </a:t>
            </a:r>
            <a:r>
              <a:rPr lang="en-US" sz="1200" dirty="0" err="1" smtClean="0">
                <a:solidFill>
                  <a:srgbClr val="CCFFCC"/>
                </a:solidFill>
              </a:rPr>
              <a:t>W+j</a:t>
            </a:r>
            <a:r>
              <a:rPr lang="en-US" sz="1200" dirty="0" smtClean="0">
                <a:solidFill>
                  <a:srgbClr val="CCFFCC"/>
                </a:solidFill>
              </a:rPr>
              <a:t> and </a:t>
            </a:r>
            <a:r>
              <a:rPr lang="en-US" sz="1200" dirty="0" err="1" smtClean="0">
                <a:solidFill>
                  <a:srgbClr val="CCFFCC"/>
                </a:solidFill>
              </a:rPr>
              <a:t>W+jj</a:t>
            </a:r>
            <a:r>
              <a:rPr lang="en-US" sz="1200" dirty="0" smtClean="0">
                <a:solidFill>
                  <a:srgbClr val="CCFFCC"/>
                </a:solidFill>
              </a:rPr>
              <a:t> with exclusive sum and off-shell W emission</a:t>
            </a:r>
            <a:endParaRPr lang="en-US" dirty="0" smtClean="0"/>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a:t>
            </a:r>
            <a:r>
              <a:rPr lang="en-US" sz="1200" dirty="0" smtClean="0"/>
              <a:t>It is not clear what is the interplay between QCD higher-order corrections to W+1-jet, and EWK real correction emission to </a:t>
            </a:r>
            <a:r>
              <a:rPr lang="en-US" sz="1200" dirty="0" err="1" smtClean="0"/>
              <a:t>dijet</a:t>
            </a:r>
            <a:r>
              <a:rPr lang="en-US" sz="1200" dirty="0" smtClean="0"/>
              <a:t>, especially at low </a:t>
            </a:r>
            <a:r>
              <a:rPr lang="en-US" sz="1200" dirty="0" err="1" smtClean="0"/>
              <a:t>dR</a:t>
            </a:r>
            <a:r>
              <a:rPr lang="en-US" sz="1200" dirty="0" smtClean="0"/>
              <a:t> where EWK corrections are expected to be important.</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-Why Not clear is EWK is well-modeled? </a:t>
            </a:r>
          </a:p>
          <a:p>
            <a:pPr marL="0" marR="0" lvl="1" indent="0" algn="l" defTabSz="457200" rtl="0" eaLnBrk="1" fontAlgn="auto" latinLnBrk="0" hangingPunct="1">
              <a:lnSpc>
                <a:spcPct val="100000"/>
              </a:lnSpc>
              <a:spcBef>
                <a:spcPts val="0"/>
              </a:spcBef>
              <a:spcAft>
                <a:spcPts val="0"/>
              </a:spcAft>
              <a:buClrTx/>
              <a:buSzTx/>
              <a:buFontTx/>
              <a:buNone/>
              <a:tabLst/>
              <a:defRPr/>
            </a:pPr>
            <a:r>
              <a:rPr lang="en-US" dirty="0" err="1" smtClean="0"/>
              <a:t>Ans</a:t>
            </a:r>
            <a:r>
              <a:rPr lang="en-US" dirty="0" smtClean="0"/>
              <a:t>: They should have compared </a:t>
            </a:r>
            <a:r>
              <a:rPr lang="en-US" dirty="0" err="1" smtClean="0"/>
              <a:t>sherpa</a:t>
            </a:r>
            <a:r>
              <a:rPr lang="en-US" dirty="0" smtClean="0"/>
              <a:t> with NLO QCD, but a prediction with EWK correction, and another without, to see if the EWK effects are indeed tested by the prediction. The upper ratio shows so large QCD effects, that it is not clear if we really see EWK corrections, or just a very good description of Sherpa QCD.</a:t>
            </a:r>
          </a:p>
          <a:p>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87</a:t>
            </a:fld>
            <a:endParaRPr lang="en-US"/>
          </a:p>
        </p:txBody>
      </p:sp>
    </p:spTree>
    <p:extLst>
      <p:ext uri="{BB962C8B-B14F-4D97-AF65-F5344CB8AC3E}">
        <p14:creationId xmlns:p14="http://schemas.microsoft.com/office/powerpoint/2010/main" val="240555710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5-flavor schemes</a:t>
            </a:r>
            <a:r>
              <a:rPr lang="en-US" baseline="0" dirty="0" smtClean="0"/>
              <a:t> calculations are:</a:t>
            </a:r>
          </a:p>
          <a:p>
            <a:r>
              <a:rPr lang="en-US" sz="1200" b="0" i="0" u="none" strike="noStrike" kern="1200" baseline="0" dirty="0" smtClean="0">
                <a:solidFill>
                  <a:schemeClr val="tx1"/>
                </a:solidFill>
                <a:latin typeface="+mn-lt"/>
                <a:ea typeface="+mn-ea"/>
                <a:cs typeface="+mn-cs"/>
              </a:rPr>
              <a:t>   a) Simpler</a:t>
            </a:r>
          </a:p>
          <a:p>
            <a:r>
              <a:rPr lang="en-US" sz="1200" b="0" i="0" u="none" strike="noStrike" kern="1200" baseline="0" dirty="0" smtClean="0">
                <a:solidFill>
                  <a:schemeClr val="tx1"/>
                </a:solidFill>
                <a:latin typeface="+mn-lt"/>
                <a:ea typeface="+mn-ea"/>
                <a:cs typeface="+mn-cs"/>
              </a:rPr>
              <a:t>   b)</a:t>
            </a:r>
            <a:r>
              <a:rPr lang="en-US" dirty="0" smtClean="0"/>
              <a:t> Allow for the </a:t>
            </a:r>
            <a:r>
              <a:rPr lang="en-US" dirty="0" err="1" smtClean="0"/>
              <a:t>resummation</a:t>
            </a:r>
            <a:r>
              <a:rPr lang="en-US" dirty="0" smtClean="0"/>
              <a:t> of possibly large initial state logarithms of the type log </a:t>
            </a:r>
            <a:r>
              <a:rPr lang="en-US" sz="1200"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2</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2</a:t>
            </a:r>
            <a:r>
              <a:rPr lang="en-US" sz="1200" i="1" kern="1200" dirty="0" smtClean="0">
                <a:solidFill>
                  <a:schemeClr val="tx1"/>
                </a:solidFill>
                <a:effectLst/>
                <a:latin typeface="+mn-lt"/>
                <a:ea typeface="+mn-ea"/>
                <a:cs typeface="+mn-cs"/>
              </a:rPr>
              <a:t>b</a:t>
            </a:r>
            <a:r>
              <a:rPr lang="en-US" dirty="0" smtClean="0"/>
              <a:t> into the </a:t>
            </a:r>
            <a:r>
              <a:rPr lang="en-US" i="1" dirty="0" smtClean="0"/>
              <a:t>b</a:t>
            </a:r>
            <a:r>
              <a:rPr lang="en-US" dirty="0" smtClean="0"/>
              <a:t> </a:t>
            </a:r>
            <a:r>
              <a:rPr lang="en-US" dirty="0" err="1" smtClean="0"/>
              <a:t>parton</a:t>
            </a:r>
            <a:r>
              <a:rPr lang="en-US" dirty="0" smtClean="0"/>
              <a:t> distribution function (PDF)</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However:</a:t>
            </a:r>
          </a:p>
          <a:p>
            <a:r>
              <a:rPr lang="en-US" sz="1200" b="0" i="0" u="none" strike="noStrike" kern="1200" baseline="0" dirty="0" smtClean="0">
                <a:solidFill>
                  <a:schemeClr val="tx1"/>
                </a:solidFill>
                <a:latin typeface="+mn-lt"/>
                <a:ea typeface="+mn-ea"/>
                <a:cs typeface="+mn-cs"/>
              </a:rPr>
              <a:t>    a) E</a:t>
            </a:r>
            <a:r>
              <a:rPr lang="en-US" dirty="0" smtClean="0"/>
              <a:t>ffects of initial state logs are rarely very large in hadron collisions,</a:t>
            </a:r>
            <a:r>
              <a:rPr lang="en-US" baseline="0" dirty="0" smtClean="0"/>
              <a:t> impacting only large-x with the </a:t>
            </a:r>
            <a:r>
              <a:rPr lang="en-US" dirty="0" smtClean="0"/>
              <a:t>possibly large ratios </a:t>
            </a:r>
            <a:r>
              <a:rPr lang="en-US" sz="1200"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2</a:t>
            </a:r>
            <a:r>
              <a:rPr lang="en-US" sz="1200" i="1" kern="1200" dirty="0" smtClean="0">
                <a:solidFill>
                  <a:schemeClr val="tx1"/>
                </a:solidFill>
                <a:effectLst/>
                <a:latin typeface="+mn-lt"/>
                <a:ea typeface="+mn-ea"/>
                <a:cs typeface="+mn-cs"/>
              </a:rPr>
              <a:t>m</a:t>
            </a:r>
            <a:r>
              <a:rPr lang="en-US" sz="1200" kern="1200" dirty="0" smtClean="0">
                <a:solidFill>
                  <a:schemeClr val="tx1"/>
                </a:solidFill>
                <a:effectLst/>
                <a:latin typeface="+mn-lt"/>
                <a:ea typeface="+mn-ea"/>
                <a:cs typeface="+mn-cs"/>
              </a:rPr>
              <a:t>2</a:t>
            </a:r>
            <a:r>
              <a:rPr lang="en-US" sz="1200" i="1" kern="1200" dirty="0" smtClean="0">
                <a:solidFill>
                  <a:schemeClr val="tx1"/>
                </a:solidFill>
                <a:effectLst/>
                <a:latin typeface="+mn-lt"/>
                <a:ea typeface="+mn-ea"/>
                <a:cs typeface="+mn-cs"/>
              </a:rPr>
              <a:t>b</a:t>
            </a:r>
            <a:r>
              <a:rPr lang="en-US" dirty="0" smtClean="0"/>
              <a:t>’s are always </a:t>
            </a:r>
          </a:p>
          <a:p>
            <a:r>
              <a:rPr lang="en-US" dirty="0" smtClean="0"/>
              <a:t>        accompanied by universal phase space suppression factors</a:t>
            </a:r>
          </a:p>
          <a:p>
            <a:r>
              <a:rPr lang="en-US" sz="1200" b="0" i="0" u="none" strike="noStrike" kern="1200" baseline="0" dirty="0" smtClean="0">
                <a:solidFill>
                  <a:schemeClr val="tx1"/>
                </a:solidFill>
                <a:latin typeface="+mn-lt"/>
                <a:ea typeface="+mn-ea"/>
                <a:cs typeface="+mn-cs"/>
              </a:rPr>
              <a:t>    b) </a:t>
            </a:r>
            <a:r>
              <a:rPr lang="en-US" dirty="0" smtClean="0"/>
              <a:t>4-flavor computations are </a:t>
            </a:r>
            <a:r>
              <a:rPr lang="en-US" dirty="0" err="1" smtClean="0"/>
              <a:t>pertubatively</a:t>
            </a:r>
            <a:r>
              <a:rPr lang="en-US" dirty="0" smtClean="0"/>
              <a:t> well behaved and more appropriate for exclusive final state</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Reason why it is experimentally very challenging:</a:t>
            </a:r>
          </a:p>
          <a:p>
            <a:r>
              <a:rPr lang="en-US" sz="1200" b="0" i="0" u="none" strike="noStrike" kern="1200" baseline="0" dirty="0" smtClean="0">
                <a:solidFill>
                  <a:schemeClr val="tx1"/>
                </a:solidFill>
                <a:latin typeface="+mn-lt"/>
                <a:ea typeface="+mn-ea"/>
                <a:cs typeface="+mn-cs"/>
              </a:rPr>
              <a:t>     1) V+HF jets smaller cross section means larger relative background contributions</a:t>
            </a:r>
          </a:p>
          <a:p>
            <a:r>
              <a:rPr lang="en-US" sz="1200" b="0" i="0" u="none" strike="noStrike" kern="1200" baseline="0" dirty="0" smtClean="0">
                <a:solidFill>
                  <a:schemeClr val="tx1"/>
                </a:solidFill>
                <a:latin typeface="+mn-lt"/>
                <a:ea typeface="+mn-ea"/>
                <a:cs typeface="+mn-cs"/>
              </a:rPr>
              <a:t>     2) HF jets identified using secondary </a:t>
            </a:r>
            <a:r>
              <a:rPr lang="en-US" sz="1200" b="0" i="0" u="none" strike="noStrike" kern="1200" baseline="0" dirty="0" err="1" smtClean="0">
                <a:solidFill>
                  <a:schemeClr val="tx1"/>
                </a:solidFill>
                <a:latin typeface="+mn-lt"/>
                <a:ea typeface="+mn-ea"/>
                <a:cs typeface="+mn-cs"/>
              </a:rPr>
              <a:t>vertexing</a:t>
            </a:r>
            <a:r>
              <a:rPr lang="en-US" sz="1200" b="0" i="0" u="none" strike="noStrike" kern="1200" baseline="0" dirty="0" smtClean="0">
                <a:solidFill>
                  <a:schemeClr val="tx1"/>
                </a:solidFill>
                <a:latin typeface="+mn-lt"/>
                <a:ea typeface="+mn-ea"/>
                <a:cs typeface="+mn-cs"/>
              </a:rPr>
              <a:t>, track impact-parameter, etc. Often combined using MVA which comes with a trade-off between efficiency and purity</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88</a:t>
            </a:fld>
            <a:endParaRPr lang="en-US"/>
          </a:p>
        </p:txBody>
      </p:sp>
    </p:spTree>
    <p:extLst>
      <p:ext uri="{BB962C8B-B14F-4D97-AF65-F5344CB8AC3E}">
        <p14:creationId xmlns:p14="http://schemas.microsoft.com/office/powerpoint/2010/main" val="2717000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Want to say: </a:t>
            </a:r>
            <a:r>
              <a:rPr lang="en-US" b="0" dirty="0" smtClean="0"/>
              <a:t>Thousands of human hours and millions</a:t>
            </a:r>
            <a:r>
              <a:rPr lang="en-US" b="0" baseline="0" dirty="0" smtClean="0"/>
              <a:t> of CPU hours…</a:t>
            </a:r>
          </a:p>
          <a:p>
            <a:endParaRPr lang="en-US" b="0" dirty="0" smtClean="0"/>
          </a:p>
          <a:p>
            <a:r>
              <a:rPr lang="en-US" b="1" dirty="0" smtClean="0"/>
              <a:t>Note about measuring rare processes: </a:t>
            </a:r>
            <a:r>
              <a:rPr lang="en-US" dirty="0" smtClean="0"/>
              <a:t>SM rare processes such as vector boson scattering/fusion were (almost) never experimentally evidently measured,</a:t>
            </a:r>
            <a:r>
              <a:rPr lang="en-US" baseline="0" dirty="0" smtClean="0"/>
              <a:t> and used intense analysis efforts. However, in the end, the quest for precision will always last.</a:t>
            </a:r>
          </a:p>
          <a:p>
            <a:endParaRPr lang="en-US" baseline="0" dirty="0" smtClean="0"/>
          </a:p>
          <a:p>
            <a:r>
              <a:rPr lang="en-US" baseline="0" dirty="0" smtClean="0"/>
              <a:t>Indeed, </a:t>
            </a:r>
            <a:r>
              <a:rPr lang="en-US" u="sng" baseline="0" dirty="0" smtClean="0"/>
              <a:t>the reasons why these rare SM processes are being measured is </a:t>
            </a:r>
            <a:r>
              <a:rPr lang="en-US" baseline="0" dirty="0" smtClean="0"/>
              <a:t>b</a:t>
            </a:r>
            <a:r>
              <a:rPr lang="en-US" dirty="0" smtClean="0"/>
              <a:t>ecause we:</a:t>
            </a:r>
          </a:p>
          <a:p>
            <a:r>
              <a:rPr lang="en-US" dirty="0" smtClean="0"/>
              <a:t>          1) want to show that we can find rare processes where they are expected, </a:t>
            </a:r>
          </a:p>
          <a:p>
            <a:r>
              <a:rPr lang="en-US" baseline="0" dirty="0" smtClean="0"/>
              <a:t>          </a:t>
            </a:r>
            <a:r>
              <a:rPr lang="en-US" dirty="0" smtClean="0"/>
              <a:t>2) want to know all possible background to what we are looking beyond the SM. </a:t>
            </a:r>
          </a:p>
          <a:p>
            <a:r>
              <a:rPr lang="en-US" dirty="0" smtClean="0"/>
              <a:t>In both cases, one day you</a:t>
            </a:r>
            <a:r>
              <a:rPr lang="en-US" baseline="0" dirty="0" smtClean="0"/>
              <a:t> </a:t>
            </a:r>
            <a:r>
              <a:rPr lang="en-US" dirty="0" smtClean="0"/>
              <a:t>have evidence, but you won't be content with it, until you reach the precision to claim an observation. But then, you will not be content with that precision, because this process will become a significant </a:t>
            </a:r>
            <a:r>
              <a:rPr lang="en-US" dirty="0" err="1" smtClean="0"/>
              <a:t>bkg</a:t>
            </a:r>
            <a:r>
              <a:rPr lang="en-US" dirty="0" smtClean="0"/>
              <a:t> to at least some new physics searches.</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5</a:t>
            </a:fld>
            <a:endParaRPr lang="en-US"/>
          </a:p>
        </p:txBody>
      </p:sp>
    </p:spTree>
    <p:extLst>
      <p:ext uri="{BB962C8B-B14F-4D97-AF65-F5344CB8AC3E}">
        <p14:creationId xmlns:p14="http://schemas.microsoft.com/office/powerpoint/2010/main" val="25103541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PDF: 9.2</a:t>
            </a:r>
            <a:r>
              <a:rPr lang="en-US" baseline="0" dirty="0" smtClean="0"/>
              <a:t> MeV, QCD: 8.3%, Stat: 6.8% </a:t>
            </a:r>
            <a:r>
              <a:rPr lang="en-US" baseline="0" dirty="0" err="1" smtClean="0"/>
              <a:t>Lept</a:t>
            </a:r>
            <a:r>
              <a:rPr lang="en-US" baseline="0" dirty="0" smtClean="0"/>
              <a:t> (6.6 mu, 6.4 el)</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89</a:t>
            </a:fld>
            <a:endParaRPr lang="en-US"/>
          </a:p>
        </p:txBody>
      </p:sp>
    </p:spTree>
    <p:extLst>
      <p:ext uri="{BB962C8B-B14F-4D97-AF65-F5344CB8AC3E}">
        <p14:creationId xmlns:p14="http://schemas.microsoft.com/office/powerpoint/2010/main" val="5540300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Want to say</a:t>
            </a:r>
            <a:r>
              <a:rPr lang="en-US" dirty="0" smtClean="0"/>
              <a:t>:</a:t>
            </a:r>
            <a:r>
              <a:rPr lang="en-US" baseline="0" dirty="0" smtClean="0"/>
              <a:t> It is the phenomena that involve the strong interactions that need to be well described/predicted and that are the issue. It is not only a question of </a:t>
            </a:r>
            <a:r>
              <a:rPr lang="en-US" baseline="0" dirty="0" err="1" smtClean="0"/>
              <a:t>lagrangian</a:t>
            </a:r>
            <a:r>
              <a:rPr lang="en-US" baseline="0" dirty="0" smtClean="0"/>
              <a:t>, but the question of describing with accuracy all the phenomena that are predictable from this </a:t>
            </a:r>
            <a:r>
              <a:rPr lang="en-US" baseline="0" dirty="0" err="1" smtClean="0"/>
              <a:t>lagrangian</a:t>
            </a:r>
            <a:r>
              <a:rPr lang="en-US" baseline="0" dirty="0" smtClean="0"/>
              <a:t>. This is a key to discover new physics and is the issue to be discussed here. </a:t>
            </a:r>
            <a:endParaRPr lang="en-US" dirty="0"/>
          </a:p>
        </p:txBody>
      </p:sp>
      <p:sp>
        <p:nvSpPr>
          <p:cNvPr id="4" name="Slide Number Placeholder 3"/>
          <p:cNvSpPr>
            <a:spLocks noGrp="1"/>
          </p:cNvSpPr>
          <p:nvPr>
            <p:ph type="sldNum" sz="quarter" idx="10"/>
          </p:nvPr>
        </p:nvSpPr>
        <p:spPr/>
        <p:txBody>
          <a:bodyPr/>
          <a:lstStyle/>
          <a:p>
            <a:fld id="{4F260818-1D1C-B441-95B9-1D55B9DE5729}" type="slidenum">
              <a:rPr lang="en-US" smtClean="0"/>
              <a:t>6</a:t>
            </a:fld>
            <a:endParaRPr lang="en-US"/>
          </a:p>
        </p:txBody>
      </p:sp>
    </p:spTree>
    <p:extLst>
      <p:ext uri="{BB962C8B-B14F-4D97-AF65-F5344CB8AC3E}">
        <p14:creationId xmlns:p14="http://schemas.microsoft.com/office/powerpoint/2010/main" val="1582925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b="1" dirty="0" smtClean="0"/>
              <a:t>Note on running: </a:t>
            </a:r>
            <a:r>
              <a:rPr lang="en-US" dirty="0" smtClean="0"/>
              <a:t>Ignorance</a:t>
            </a:r>
            <a:r>
              <a:rPr lang="en-US" baseline="0" dirty="0" smtClean="0"/>
              <a:t> of very high energy properly encoded in </a:t>
            </a:r>
            <a:r>
              <a:rPr lang="en-US" baseline="0" dirty="0" smtClean="0">
                <a:latin typeface="Symbol" charset="2"/>
                <a:cs typeface="Symbol" charset="2"/>
              </a:rPr>
              <a:t>a</a:t>
            </a:r>
            <a:r>
              <a:rPr lang="en-US" baseline="-25000" dirty="0" smtClean="0"/>
              <a:t>s</a:t>
            </a:r>
            <a:r>
              <a:rPr lang="en-US" baseline="0" dirty="0" smtClean="0"/>
              <a:t>, at the expanse of a scale dependence. Experiment can be used to fix a</a:t>
            </a:r>
            <a:r>
              <a:rPr lang="en-US" baseline="-25000" dirty="0" smtClean="0"/>
              <a:t>s</a:t>
            </a:r>
            <a:r>
              <a:rPr lang="en-US" baseline="0" dirty="0" smtClean="0"/>
              <a:t> at scale </a:t>
            </a:r>
            <a:r>
              <a:rPr lang="en-US" baseline="0" dirty="0" smtClean="0">
                <a:latin typeface="Symbol" charset="2"/>
                <a:cs typeface="Symbol" charset="2"/>
              </a:rPr>
              <a:t>m</a:t>
            </a:r>
            <a:r>
              <a:rPr lang="en-US" baseline="0" dirty="0" smtClean="0"/>
              <a:t>, and theory can be used to evolve it at any other scale. </a:t>
            </a:r>
            <a:endParaRPr lang="en-US" dirty="0"/>
          </a:p>
        </p:txBody>
      </p:sp>
      <p:sp>
        <p:nvSpPr>
          <p:cNvPr id="4" name="Slide Number Placeholder 3"/>
          <p:cNvSpPr>
            <a:spLocks noGrp="1"/>
          </p:cNvSpPr>
          <p:nvPr>
            <p:ph type="sldNum" sz="quarter" idx="10"/>
          </p:nvPr>
        </p:nvSpPr>
        <p:spPr/>
        <p:txBody>
          <a:bodyPr/>
          <a:lstStyle/>
          <a:p>
            <a:fld id="{BA1E4623-2B50-974A-BECD-5D3C161E0DDE}" type="slidenum">
              <a:rPr lang="en-US" smtClean="0"/>
              <a:t>8</a:t>
            </a:fld>
            <a:endParaRPr lang="en-US"/>
          </a:p>
        </p:txBody>
      </p:sp>
    </p:spTree>
    <p:extLst>
      <p:ext uri="{BB962C8B-B14F-4D97-AF65-F5344CB8AC3E}">
        <p14:creationId xmlns:p14="http://schemas.microsoft.com/office/powerpoint/2010/main" val="5814796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Summary of the</a:t>
            </a:r>
            <a:r>
              <a:rPr lang="en-US" b="1" baseline="0" dirty="0" smtClean="0"/>
              <a:t> idea</a:t>
            </a:r>
            <a:r>
              <a:rPr lang="en-US" dirty="0" smtClean="0"/>
              <a:t>:</a:t>
            </a:r>
            <a:r>
              <a:rPr lang="en-US" baseline="0" dirty="0" smtClean="0"/>
              <a:t> the </a:t>
            </a:r>
            <a:r>
              <a:rPr lang="en-US" dirty="0" smtClean="0"/>
              <a:t>asymptotic freedom allows for </a:t>
            </a:r>
            <a:r>
              <a:rPr lang="en-US" dirty="0" err="1" smtClean="0"/>
              <a:t>perturbative</a:t>
            </a:r>
            <a:r>
              <a:rPr lang="en-US" dirty="0" smtClean="0"/>
              <a:t> predictions of the hard scatter, but it is not clear that it would be possible in the IR limit. That is what</a:t>
            </a:r>
            <a:r>
              <a:rPr lang="en-US" baseline="0" dirty="0" smtClean="0"/>
              <a:t> will be discussed in the next slide. </a:t>
            </a:r>
          </a:p>
          <a:p>
            <a:endParaRPr lang="en-US" baseline="0" dirty="0" smtClean="0"/>
          </a:p>
          <a:p>
            <a:r>
              <a:rPr lang="en-US" b="1" baseline="0" dirty="0" smtClean="0"/>
              <a:t>Note on “every event”</a:t>
            </a:r>
            <a:r>
              <a:rPr lang="en-US" baseline="0" dirty="0" smtClean="0"/>
              <a:t>: Like in French, physics always have some exceptions to the rule. Here, it is that recent observation of photon scattering in heavy ion collision doesn’t depend on QCD (</a:t>
            </a:r>
            <a:r>
              <a:rPr lang="en-US" baseline="0" dirty="0" err="1" smtClean="0"/>
              <a:t>phot</a:t>
            </a:r>
            <a:r>
              <a:rPr lang="en-US" baseline="0" dirty="0" smtClean="0"/>
              <a:t> + </a:t>
            </a:r>
            <a:r>
              <a:rPr lang="en-US" baseline="0" dirty="0" err="1" smtClean="0"/>
              <a:t>phot</a:t>
            </a:r>
            <a:r>
              <a:rPr lang="en-US" baseline="0" dirty="0" smtClean="0"/>
              <a:t> -&gt; </a:t>
            </a:r>
            <a:r>
              <a:rPr lang="en-US" baseline="0" dirty="0" err="1" smtClean="0"/>
              <a:t>phot</a:t>
            </a:r>
            <a:r>
              <a:rPr lang="en-US" baseline="0" dirty="0" smtClean="0"/>
              <a:t> + </a:t>
            </a:r>
            <a:r>
              <a:rPr lang="en-US" baseline="0" dirty="0" err="1" smtClean="0"/>
              <a:t>phot</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BA1E4623-2B50-974A-BECD-5D3C161E0DDE}" type="slidenum">
              <a:rPr lang="en-US" smtClean="0"/>
              <a:t>9</a:t>
            </a:fld>
            <a:endParaRPr lang="en-US"/>
          </a:p>
        </p:txBody>
      </p:sp>
    </p:spTree>
    <p:extLst>
      <p:ext uri="{BB962C8B-B14F-4D97-AF65-F5344CB8AC3E}">
        <p14:creationId xmlns:p14="http://schemas.microsoft.com/office/powerpoint/2010/main" val="185825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Summery of the problem</a:t>
            </a:r>
            <a:r>
              <a:rPr lang="en-US" dirty="0" smtClean="0"/>
              <a:t>: How can we make predictions about events when at least some aspects of them are not predictable using </a:t>
            </a:r>
            <a:r>
              <a:rPr lang="en-US" dirty="0" err="1" smtClean="0"/>
              <a:t>perturbative</a:t>
            </a:r>
            <a:r>
              <a:rPr lang="en-US" dirty="0" smtClean="0"/>
              <a:t> tools?</a:t>
            </a:r>
            <a:endParaRPr lang="en-US" dirty="0"/>
          </a:p>
        </p:txBody>
      </p:sp>
      <p:sp>
        <p:nvSpPr>
          <p:cNvPr id="4" name="Slide Number Placeholder 3"/>
          <p:cNvSpPr>
            <a:spLocks noGrp="1"/>
          </p:cNvSpPr>
          <p:nvPr>
            <p:ph type="sldNum" sz="quarter" idx="10"/>
          </p:nvPr>
        </p:nvSpPr>
        <p:spPr/>
        <p:txBody>
          <a:bodyPr/>
          <a:lstStyle/>
          <a:p>
            <a:fld id="{BA1E4623-2B50-974A-BECD-5D3C161E0DDE}" type="slidenum">
              <a:rPr lang="en-US" smtClean="0"/>
              <a:t>10</a:t>
            </a:fld>
            <a:endParaRPr lang="en-US"/>
          </a:p>
        </p:txBody>
      </p:sp>
    </p:spTree>
    <p:extLst>
      <p:ext uri="{BB962C8B-B14F-4D97-AF65-F5344CB8AC3E}">
        <p14:creationId xmlns:p14="http://schemas.microsoft.com/office/powerpoint/2010/main" val="185825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chor="b"/>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chor="t">
            <a:normAutofit/>
          </a:bodyPr>
          <a:lstStyle>
            <a:lvl1pPr marL="0" indent="0" algn="ctr">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09E8A9F-7036-BD4D-A0B3-F5646E64F0B7}" type="datetime1">
              <a:rPr lang="en-US" smtClean="0"/>
              <a:t>6/19/19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39C4FB-7D33-419B-8833-D1372BFD11C8}"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D79774-F9C8-BF45-AB95-845DACC23FF6}" type="datetime1">
              <a:rPr lang="en-US" smtClean="0"/>
              <a:t>6/19/19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FB0B3-8B62-A94B-98D5-40C4635AC22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EF70F5-D0DC-314C-9F9F-00A5F5B84BB5}" type="datetime1">
              <a:rPr lang="en-US" smtClean="0"/>
              <a:t>6/19/19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FB0B3-8B62-A94B-98D5-40C4635AC225}"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29480"/>
            <a:ext cx="8229600" cy="11430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13855"/>
            <a:ext cx="8229600" cy="4525963"/>
          </a:xfrm>
        </p:spPr>
        <p:txBody>
          <a:bodyPr/>
          <a:lstStyle>
            <a:lvl1pPr>
              <a:lnSpc>
                <a:spcPct val="100000"/>
              </a:lnSpc>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77654934-71A2-7946-8BDC-D1A199284AE4}" type="datetime1">
              <a:rPr lang="en-US" smtClean="0"/>
              <a:t>6/19/19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FFB0B3-8B62-A94B-98D5-40C4635AC225}"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0A9BCB2-7F8E-4F41-A3E4-3E7C88A4E25A}" type="datetime1">
              <a:rPr lang="en-US" smtClean="0"/>
              <a:t>6/19/19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7E63A33-8271-4DD0-9C48-789913D7C1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lnSpc>
                <a:spcPct val="100000"/>
              </a:lnSpc>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lnSpc>
                <a:spcPct val="100000"/>
              </a:lnSpc>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Date Placeholder 4"/>
          <p:cNvSpPr>
            <a:spLocks noGrp="1"/>
          </p:cNvSpPr>
          <p:nvPr>
            <p:ph type="dt" sz="half" idx="10"/>
          </p:nvPr>
        </p:nvSpPr>
        <p:spPr/>
        <p:txBody>
          <a:bodyPr/>
          <a:lstStyle/>
          <a:p>
            <a:fld id="{7B99E6C9-2DB4-B947-B6F0-E5272CAD2C91}" type="datetime1">
              <a:rPr lang="en-US" smtClean="0"/>
              <a:t>6/19/19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FB0B3-8B62-A94B-98D5-40C4635AC22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t"/>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645BF0C-7409-B942-B9B5-ACD61D88BD0F}" type="datetime1">
              <a:rPr lang="en-US" smtClean="0"/>
              <a:t>6/19/19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FFB0B3-8B62-A94B-98D5-40C4635AC22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F57DDD-26BF-A14D-9E23-DAFA64D05729}" type="datetime1">
              <a:rPr lang="en-US" smtClean="0"/>
              <a:t>6/19/19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FFB0B3-8B62-A94B-98D5-40C4635AC22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C82F2B-F677-D948-A49A-70D7E4F1D5D3}" type="datetime1">
              <a:rPr lang="en-US" smtClean="0"/>
              <a:t>6/19/19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FFB0B3-8B62-A94B-98D5-40C4635AC22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52155A-CF31-F248-A780-3EBDAD48C1B9}" type="datetime1">
              <a:rPr lang="en-US" smtClean="0"/>
              <a:t>6/19/19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nchor="t"/>
          <a:lstStyle>
            <a:lvl1pPr marL="0" indent="0">
              <a:buNone/>
              <a:defRPr sz="1400">
                <a:solidFill>
                  <a:schemeClr val="accent2">
                    <a:lumMod val="40000"/>
                    <a:lumOff val="6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584E6B4-19B1-5A4F-B88D-406FC1F113F8}" type="datetime1">
              <a:rPr lang="en-US" smtClean="0"/>
              <a:t>6/19/19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FFB0B3-8B62-A94B-98D5-40C4635AC22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57200"/>
            <a:ext cx="8229600" cy="11430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480962-BF10-4441-AAAB-6616B6E3B243}" type="datetime1">
              <a:rPr lang="en-US" smtClean="0"/>
              <a:t>6/19/19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FFB0B3-8B62-A94B-98D5-40C4635AC225}"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4440" r:id="rId1"/>
    <p:sldLayoutId id="2147484441" r:id="rId2"/>
    <p:sldLayoutId id="2147484442" r:id="rId3"/>
    <p:sldLayoutId id="2147484443" r:id="rId4"/>
    <p:sldLayoutId id="2147484444" r:id="rId5"/>
    <p:sldLayoutId id="2147484445" r:id="rId6"/>
    <p:sldLayoutId id="2147484446" r:id="rId7"/>
    <p:sldLayoutId id="2147484447" r:id="rId8"/>
    <p:sldLayoutId id="2147484448" r:id="rId9"/>
    <p:sldLayoutId id="2147484449" r:id="rId10"/>
    <p:sldLayoutId id="2147484450" r:id="rId11"/>
  </p:sldLayoutIdLst>
  <p:hf hdr="0" ftr="0" dt="0"/>
  <p:txStyles>
    <p:title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5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1.png"/><Relationship Id="rId5" Type="http://schemas.openxmlformats.org/officeDocument/2006/relationships/oleObject" Target="../embeddings/oleObject4.bin"/><Relationship Id="rId6" Type="http://schemas.openxmlformats.org/officeDocument/2006/relationships/image" Target="../media/image18.emf"/><Relationship Id="rId7" Type="http://schemas.openxmlformats.org/officeDocument/2006/relationships/oleObject" Target="../embeddings/oleObject5.bin"/><Relationship Id="rId8" Type="http://schemas.openxmlformats.org/officeDocument/2006/relationships/image" Target="../media/image19.emf"/><Relationship Id="rId9" Type="http://schemas.openxmlformats.org/officeDocument/2006/relationships/oleObject" Target="../embeddings/oleObject6.bin"/><Relationship Id="rId10" Type="http://schemas.openxmlformats.org/officeDocument/2006/relationships/image" Target="../media/image20.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7.bin"/><Relationship Id="rId5" Type="http://schemas.openxmlformats.org/officeDocument/2006/relationships/image" Target="../media/image22.emf"/><Relationship Id="rId6" Type="http://schemas.openxmlformats.org/officeDocument/2006/relationships/image" Target="../media/image23.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oleObject" Target="../embeddings/oleObject8.bin"/><Relationship Id="rId7" Type="http://schemas.openxmlformats.org/officeDocument/2006/relationships/image" Target="../media/image25.emf"/><Relationship Id="rId8" Type="http://schemas.openxmlformats.org/officeDocument/2006/relationships/oleObject" Target="../embeddings/oleObject9.bin"/><Relationship Id="rId9" Type="http://schemas.openxmlformats.org/officeDocument/2006/relationships/image" Target="../media/image26.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oleObject" Target="../embeddings/oleObject10.bin"/><Relationship Id="rId5" Type="http://schemas.openxmlformats.org/officeDocument/2006/relationships/image" Target="../media/image29.emf"/><Relationship Id="rId6" Type="http://schemas.openxmlformats.org/officeDocument/2006/relationships/oleObject" Target="../embeddings/oleObject11.bin"/><Relationship Id="rId7" Type="http://schemas.openxmlformats.org/officeDocument/2006/relationships/image" Target="../media/image30.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oleObject" Target="../embeddings/oleObject12.bin"/><Relationship Id="rId5" Type="http://schemas.openxmlformats.org/officeDocument/2006/relationships/image" Target="../media/image31.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e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9.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2.xml"/><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oleObject" Target="../embeddings/oleObject13.bin"/><Relationship Id="rId7" Type="http://schemas.openxmlformats.org/officeDocument/2006/relationships/image" Target="../media/image41.emf"/><Relationship Id="rId8" Type="http://schemas.openxmlformats.org/officeDocument/2006/relationships/hyperlink" Target="https://link.springer.com/article/10.1140/epjc/s10052-017-5442-0" TargetMode="External"/><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4.xml"/><Relationship Id="rId4" Type="http://schemas.openxmlformats.org/officeDocument/2006/relationships/image" Target="../media/image48.png"/><Relationship Id="rId5" Type="http://schemas.openxmlformats.org/officeDocument/2006/relationships/image" Target="../media/image49.png"/><Relationship Id="rId6" Type="http://schemas.openxmlformats.org/officeDocument/2006/relationships/oleObject" Target="../embeddings/oleObject14.bin"/><Relationship Id="rId7" Type="http://schemas.openxmlformats.org/officeDocument/2006/relationships/image" Target="../media/image46.emf"/><Relationship Id="rId8" Type="http://schemas.openxmlformats.org/officeDocument/2006/relationships/oleObject" Target="../embeddings/oleObject15.bin"/><Relationship Id="rId9" Type="http://schemas.openxmlformats.org/officeDocument/2006/relationships/image" Target="../media/image47.emf"/><Relationship Id="rId1" Type="http://schemas.openxmlformats.org/officeDocument/2006/relationships/vmlDrawing" Target="../drawings/vmlDrawing8.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0.emf"/><Relationship Id="rId4" Type="http://schemas.openxmlformats.org/officeDocument/2006/relationships/image" Target="../media/image51.emf"/><Relationship Id="rId5" Type="http://schemas.openxmlformats.org/officeDocument/2006/relationships/image" Target="../media/image52.emf"/><Relationship Id="rId6" Type="http://schemas.openxmlformats.org/officeDocument/2006/relationships/image" Target="../media/image53.em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4" Type="http://schemas.openxmlformats.org/officeDocument/2006/relationships/oleObject" Target="../embeddings/oleObject16.bin"/><Relationship Id="rId5" Type="http://schemas.openxmlformats.org/officeDocument/2006/relationships/image" Target="../media/image54.emf"/><Relationship Id="rId6" Type="http://schemas.openxmlformats.org/officeDocument/2006/relationships/oleObject" Target="../embeddings/oleObject17.bin"/><Relationship Id="rId7" Type="http://schemas.openxmlformats.org/officeDocument/2006/relationships/image" Target="../media/image55.emf"/><Relationship Id="rId8" Type="http://schemas.openxmlformats.org/officeDocument/2006/relationships/image" Target="../media/image56.emf"/><Relationship Id="rId1" Type="http://schemas.openxmlformats.org/officeDocument/2006/relationships/vmlDrawing" Target="../drawings/vmlDrawing9.vml"/><Relationship Id="rId2"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57.emf"/></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jpeg"/><Relationship Id="rId9" Type="http://schemas.openxmlformats.org/officeDocument/2006/relationships/image" Target="../media/image14.png"/><Relationship Id="rId10"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59.emf"/><Relationship Id="rId4" Type="http://schemas.openxmlformats.org/officeDocument/2006/relationships/image" Target="../media/image60.emf"/><Relationship Id="rId1" Type="http://schemas.openxmlformats.org/officeDocument/2006/relationships/slideLayout" Target="../slideLayouts/slideLayout2.xml"/><Relationship Id="rId2" Type="http://schemas.openxmlformats.org/officeDocument/2006/relationships/image" Target="../media/image5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emf"/></Relationships>
</file>

<file path=ppt/slides/_rels/slide42.xml.rels><?xml version="1.0" encoding="UTF-8" standalone="yes"?>
<Relationships xmlns="http://schemas.openxmlformats.org/package/2006/relationships"><Relationship Id="rId3" Type="http://schemas.openxmlformats.org/officeDocument/2006/relationships/image" Target="../media/image62.emf"/><Relationship Id="rId4" Type="http://schemas.openxmlformats.org/officeDocument/2006/relationships/image" Target="../media/image63.emf"/><Relationship Id="rId5" Type="http://schemas.openxmlformats.org/officeDocument/2006/relationships/image" Target="../media/image64.emf"/><Relationship Id="rId6" Type="http://schemas.openxmlformats.org/officeDocument/2006/relationships/image" Target="../media/image65.emf"/><Relationship Id="rId7" Type="http://schemas.openxmlformats.org/officeDocument/2006/relationships/oleObject" Target="../embeddings/oleObject18.bin"/><Relationship Id="rId8" Type="http://schemas.openxmlformats.org/officeDocument/2006/relationships/image" Target="../media/image61.emf"/><Relationship Id="rId1" Type="http://schemas.openxmlformats.org/officeDocument/2006/relationships/vmlDrawing" Target="../drawings/vmlDrawing10.vml"/><Relationship Id="rId2"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oleObject" Target="../embeddings/oleObject19.bin"/><Relationship Id="rId5" Type="http://schemas.openxmlformats.org/officeDocument/2006/relationships/image" Target="../media/image66.emf"/><Relationship Id="rId6" Type="http://schemas.openxmlformats.org/officeDocument/2006/relationships/oleObject" Target="../embeddings/oleObject20.bin"/><Relationship Id="rId7" Type="http://schemas.openxmlformats.org/officeDocument/2006/relationships/image" Target="../media/image67.emf"/><Relationship Id="rId1" Type="http://schemas.openxmlformats.org/officeDocument/2006/relationships/vmlDrawing" Target="../drawings/vmlDrawing11.vml"/><Relationship Id="rId2"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21.bin"/><Relationship Id="rId5" Type="http://schemas.openxmlformats.org/officeDocument/2006/relationships/image" Target="../media/image68.emf"/><Relationship Id="rId6" Type="http://schemas.openxmlformats.org/officeDocument/2006/relationships/image" Target="../media/image69.emf"/><Relationship Id="rId7" Type="http://schemas.openxmlformats.org/officeDocument/2006/relationships/image" Target="../media/image70.emf"/><Relationship Id="rId8" Type="http://schemas.openxmlformats.org/officeDocument/2006/relationships/image" Target="../media/image71.emf"/><Relationship Id="rId1" Type="http://schemas.openxmlformats.org/officeDocument/2006/relationships/vmlDrawing" Target="../drawings/vmlDrawing12.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73.png"/><Relationship Id="rId5" Type="http://schemas.openxmlformats.org/officeDocument/2006/relationships/oleObject" Target="../embeddings/oleObject22.bin"/><Relationship Id="rId6" Type="http://schemas.openxmlformats.org/officeDocument/2006/relationships/image" Target="../media/image72.emf"/><Relationship Id="rId1" Type="http://schemas.openxmlformats.org/officeDocument/2006/relationships/vmlDrawing" Target="../drawings/vmlDrawing13.vml"/><Relationship Id="rId2"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74.pn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emf"/><Relationship Id="rId4"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3" Type="http://schemas.openxmlformats.org/officeDocument/2006/relationships/image" Target="../media/image78.emf"/><Relationship Id="rId4" Type="http://schemas.openxmlformats.org/officeDocument/2006/relationships/image" Target="../media/image79.emf"/><Relationship Id="rId5" Type="http://schemas.openxmlformats.org/officeDocument/2006/relationships/image" Target="../media/image80.emf"/><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1" Type="http://schemas.openxmlformats.org/officeDocument/2006/relationships/oleObject" Target="../embeddings/oleObject26.bin"/><Relationship Id="rId12" Type="http://schemas.openxmlformats.org/officeDocument/2006/relationships/image" Target="../media/image84.emf"/><Relationship Id="rId13" Type="http://schemas.openxmlformats.org/officeDocument/2006/relationships/oleObject" Target="../embeddings/oleObject27.bin"/><Relationship Id="rId14" Type="http://schemas.openxmlformats.org/officeDocument/2006/relationships/image" Target="../media/image85.emf"/><Relationship Id="rId1" Type="http://schemas.openxmlformats.org/officeDocument/2006/relationships/vmlDrawing" Target="../drawings/vmlDrawing14.vml"/><Relationship Id="rId2" Type="http://schemas.openxmlformats.org/officeDocument/2006/relationships/slideLayout" Target="../slideLayouts/slideLayout2.xml"/><Relationship Id="rId3" Type="http://schemas.openxmlformats.org/officeDocument/2006/relationships/notesSlide" Target="../notesSlides/notesSlide34.xml"/><Relationship Id="rId4" Type="http://schemas.openxmlformats.org/officeDocument/2006/relationships/image" Target="../media/image86.png"/><Relationship Id="rId5" Type="http://schemas.openxmlformats.org/officeDocument/2006/relationships/oleObject" Target="../embeddings/oleObject23.bin"/><Relationship Id="rId6" Type="http://schemas.openxmlformats.org/officeDocument/2006/relationships/image" Target="../media/image81.emf"/><Relationship Id="rId7" Type="http://schemas.openxmlformats.org/officeDocument/2006/relationships/oleObject" Target="../embeddings/oleObject24.bin"/><Relationship Id="rId8" Type="http://schemas.openxmlformats.org/officeDocument/2006/relationships/image" Target="../media/image82.emf"/><Relationship Id="rId9" Type="http://schemas.openxmlformats.org/officeDocument/2006/relationships/oleObject" Target="../embeddings/oleObject25.bin"/><Relationship Id="rId10" Type="http://schemas.openxmlformats.org/officeDocument/2006/relationships/image" Target="../media/image83.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 Id="rId3" Type="http://schemas.openxmlformats.org/officeDocument/2006/relationships/image" Target="../media/image88.png"/></Relationships>
</file>

<file path=ppt/slides/_rels/slide52.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55.xml.rels><?xml version="1.0" encoding="UTF-8" standalone="yes"?>
<Relationships xmlns="http://schemas.openxmlformats.org/package/2006/relationships"><Relationship Id="rId3" Type="http://schemas.openxmlformats.org/officeDocument/2006/relationships/image" Target="../media/image92.emf"/><Relationship Id="rId4" Type="http://schemas.openxmlformats.org/officeDocument/2006/relationships/image" Target="../media/image93.em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emf"/><Relationship Id="rId3" Type="http://schemas.openxmlformats.org/officeDocument/2006/relationships/image" Target="../media/image95.emf"/></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png"/><Relationship Id="rId3" Type="http://schemas.openxmlformats.org/officeDocument/2006/relationships/image" Target="../media/image9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8.png"/><Relationship Id="rId3" Type="http://schemas.openxmlformats.org/officeDocument/2006/relationships/image" Target="../media/image9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28.bin"/><Relationship Id="rId4" Type="http://schemas.openxmlformats.org/officeDocument/2006/relationships/image" Target="../media/image100.emf"/><Relationship Id="rId5" Type="http://schemas.openxmlformats.org/officeDocument/2006/relationships/oleObject" Target="../embeddings/oleObject29.bin"/><Relationship Id="rId6" Type="http://schemas.openxmlformats.org/officeDocument/2006/relationships/image" Target="../media/image101.emf"/><Relationship Id="rId1" Type="http://schemas.openxmlformats.org/officeDocument/2006/relationships/vmlDrawing" Target="../drawings/vmlDrawing15.v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0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0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emf"/></Relationships>
</file>

<file path=ppt/slides/_rels/slide69.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9.jpg"/><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oleObject" Target="../embeddings/oleObject30.bin"/><Relationship Id="rId4" Type="http://schemas.openxmlformats.org/officeDocument/2006/relationships/image" Target="../media/image110.emf"/><Relationship Id="rId1" Type="http://schemas.openxmlformats.org/officeDocument/2006/relationships/vmlDrawing" Target="../drawings/vmlDrawing16.vml"/><Relationship Id="rId2"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31.bin"/><Relationship Id="rId4" Type="http://schemas.openxmlformats.org/officeDocument/2006/relationships/image" Target="../media/image112.emf"/><Relationship Id="rId5" Type="http://schemas.openxmlformats.org/officeDocument/2006/relationships/hyperlink" Target="https://journals.aps.org/prd/abstract/10.1103/PhysRevD.98.092004" TargetMode="External"/><Relationship Id="rId1" Type="http://schemas.openxmlformats.org/officeDocument/2006/relationships/vmlDrawing" Target="../drawings/vmlDrawing17.vml"/><Relationship Id="rId2"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113.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42.xml"/><Relationship Id="rId4" Type="http://schemas.openxmlformats.org/officeDocument/2006/relationships/image" Target="../media/image116.png"/><Relationship Id="rId5" Type="http://schemas.openxmlformats.org/officeDocument/2006/relationships/oleObject" Target="../embeddings/oleObject32.bin"/><Relationship Id="rId6" Type="http://schemas.openxmlformats.org/officeDocument/2006/relationships/image" Target="../media/image114.emf"/><Relationship Id="rId7" Type="http://schemas.openxmlformats.org/officeDocument/2006/relationships/oleObject" Target="../embeddings/oleObject33.bin"/><Relationship Id="rId8" Type="http://schemas.openxmlformats.org/officeDocument/2006/relationships/image" Target="../media/image115.emf"/><Relationship Id="rId1" Type="http://schemas.openxmlformats.org/officeDocument/2006/relationships/vmlDrawing" Target="../drawings/vmlDrawing18.vml"/><Relationship Id="rId2"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78.xml.rels><?xml version="1.0" encoding="UTF-8" standalone="yes"?>
<Relationships xmlns="http://schemas.openxmlformats.org/package/2006/relationships"><Relationship Id="rId3" Type="http://schemas.openxmlformats.org/officeDocument/2006/relationships/image" Target="../media/image120.emf"/><Relationship Id="rId4" Type="http://schemas.openxmlformats.org/officeDocument/2006/relationships/image" Target="../media/image121.emf"/><Relationship Id="rId1" Type="http://schemas.openxmlformats.org/officeDocument/2006/relationships/slideLayout" Target="../slideLayouts/slideLayout2.xml"/><Relationship Id="rId2" Type="http://schemas.openxmlformats.org/officeDocument/2006/relationships/image" Target="../media/image119.emf"/></Relationships>
</file>

<file path=ppt/slides/_rels/slide79.xml.rels><?xml version="1.0" encoding="UTF-8" standalone="yes"?>
<Relationships xmlns="http://schemas.openxmlformats.org/package/2006/relationships"><Relationship Id="rId3" Type="http://schemas.openxmlformats.org/officeDocument/2006/relationships/image" Target="../media/image123.emf"/><Relationship Id="rId4" Type="http://schemas.openxmlformats.org/officeDocument/2006/relationships/image" Target="../media/image124.emf"/><Relationship Id="rId5" Type="http://schemas.openxmlformats.org/officeDocument/2006/relationships/image" Target="../media/image125.emf"/><Relationship Id="rId1" Type="http://schemas.openxmlformats.org/officeDocument/2006/relationships/slideLayout" Target="../slideLayouts/slideLayout2.xml"/><Relationship Id="rId2" Type="http://schemas.openxmlformats.org/officeDocument/2006/relationships/image" Target="../media/image122.emf"/></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4"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3" Type="http://schemas.openxmlformats.org/officeDocument/2006/relationships/image" Target="../media/image126.png"/><Relationship Id="rId4" Type="http://schemas.openxmlformats.org/officeDocument/2006/relationships/image" Target="../media/image127.emf"/><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5.xml"/><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oleObject" Target="../embeddings/oleObject34.bin"/><Relationship Id="rId7" Type="http://schemas.openxmlformats.org/officeDocument/2006/relationships/image" Target="../media/image128.emf"/><Relationship Id="rId8" Type="http://schemas.openxmlformats.org/officeDocument/2006/relationships/oleObject" Target="../embeddings/oleObject35.bin"/><Relationship Id="rId9" Type="http://schemas.openxmlformats.org/officeDocument/2006/relationships/image" Target="../media/image129.emf"/><Relationship Id="rId10" Type="http://schemas.openxmlformats.org/officeDocument/2006/relationships/oleObject" Target="../embeddings/oleObject36.bin"/><Relationship Id="rId1" Type="http://schemas.openxmlformats.org/officeDocument/2006/relationships/vmlDrawing" Target="../drawings/vmlDrawing19.vml"/><Relationship Id="rId2"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2.emf"/><Relationship Id="rId3" Type="http://schemas.openxmlformats.org/officeDocument/2006/relationships/image" Target="../media/image133.emf"/></Relationships>
</file>

<file path=ppt/slides/_rels/slide83.xml.rels><?xml version="1.0" encoding="UTF-8" standalone="yes"?>
<Relationships xmlns="http://schemas.openxmlformats.org/package/2006/relationships"><Relationship Id="rId3" Type="http://schemas.openxmlformats.org/officeDocument/2006/relationships/image" Target="../media/image135.emf"/><Relationship Id="rId4" Type="http://schemas.openxmlformats.org/officeDocument/2006/relationships/image" Target="../media/image136.emf"/><Relationship Id="rId1" Type="http://schemas.openxmlformats.org/officeDocument/2006/relationships/slideLayout" Target="../slideLayouts/slideLayout2.xml"/><Relationship Id="rId2" Type="http://schemas.openxmlformats.org/officeDocument/2006/relationships/image" Target="../media/image134.emf"/></Relationships>
</file>

<file path=ppt/slides/_rels/slide84.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1" Type="http://schemas.openxmlformats.org/officeDocument/2006/relationships/slideLayout" Target="../slideLayouts/slideLayout2.xml"/><Relationship Id="rId2" Type="http://schemas.openxmlformats.org/officeDocument/2006/relationships/image" Target="../media/image137.emf"/></Relationships>
</file>

<file path=ppt/slides/_rels/slide85.xml.rels><?xml version="1.0" encoding="UTF-8" standalone="yes"?>
<Relationships xmlns="http://schemas.openxmlformats.org/package/2006/relationships"><Relationship Id="rId3" Type="http://schemas.openxmlformats.org/officeDocument/2006/relationships/image" Target="../media/image140.emf"/><Relationship Id="rId4" Type="http://schemas.openxmlformats.org/officeDocument/2006/relationships/image" Target="../media/image141.png"/><Relationship Id="rId5" Type="http://schemas.openxmlformats.org/officeDocument/2006/relationships/image" Target="../media/image142.png"/><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87.xml.rels><?xml version="1.0" encoding="UTF-8" standalone="yes"?>
<Relationships xmlns="http://schemas.openxmlformats.org/package/2006/relationships"><Relationship Id="rId3" Type="http://schemas.openxmlformats.org/officeDocument/2006/relationships/image" Target="../media/image143.emf"/><Relationship Id="rId4" Type="http://schemas.openxmlformats.org/officeDocument/2006/relationships/image" Target="../media/image144.emf"/><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88.xml.rels><?xml version="1.0" encoding="UTF-8" standalone="yes"?>
<Relationships xmlns="http://schemas.openxmlformats.org/package/2006/relationships"><Relationship Id="rId3" Type="http://schemas.openxmlformats.org/officeDocument/2006/relationships/image" Target="../media/image145.png"/><Relationship Id="rId4" Type="http://schemas.openxmlformats.org/officeDocument/2006/relationships/image" Target="../media/image146.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89.xml.rels><?xml version="1.0" encoding="UTF-8" standalone="yes"?>
<Relationships xmlns="http://schemas.openxmlformats.org/package/2006/relationships"><Relationship Id="rId3" Type="http://schemas.openxmlformats.org/officeDocument/2006/relationships/image" Target="../media/image147.emf"/><Relationship Id="rId4" Type="http://schemas.openxmlformats.org/officeDocument/2006/relationships/image" Target="../media/image148.emf"/><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21.png"/><Relationship Id="rId5" Type="http://schemas.openxmlformats.org/officeDocument/2006/relationships/oleObject" Target="../embeddings/oleObject1.bin"/><Relationship Id="rId6" Type="http://schemas.openxmlformats.org/officeDocument/2006/relationships/image" Target="../media/image18.emf"/><Relationship Id="rId7" Type="http://schemas.openxmlformats.org/officeDocument/2006/relationships/oleObject" Target="../embeddings/oleObject2.bin"/><Relationship Id="rId8" Type="http://schemas.openxmlformats.org/officeDocument/2006/relationships/image" Target="../media/image19.emf"/><Relationship Id="rId9" Type="http://schemas.openxmlformats.org/officeDocument/2006/relationships/oleObject" Target="../embeddings/oleObject3.bin"/><Relationship Id="rId10" Type="http://schemas.openxmlformats.org/officeDocument/2006/relationships/image" Target="../media/image20.emf"/><Relationship Id="rId11" Type="http://schemas.openxmlformats.org/officeDocument/2006/relationships/image" Target="../media/image17.png"/><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42738"/>
            <a:ext cx="7772400" cy="1470025"/>
          </a:xfrm>
        </p:spPr>
        <p:txBody>
          <a:bodyPr>
            <a:normAutofit fontScale="90000"/>
          </a:bodyPr>
          <a:lstStyle/>
          <a:p>
            <a:r>
              <a:rPr lang="en-US" dirty="0" smtClean="0"/>
              <a:t>Some QCD-related results from the ATLAS experiment</a:t>
            </a:r>
            <a:endParaRPr lang="en-US" dirty="0"/>
          </a:p>
        </p:txBody>
      </p:sp>
      <p:sp>
        <p:nvSpPr>
          <p:cNvPr id="3" name="Subtitle 2"/>
          <p:cNvSpPr>
            <a:spLocks noGrp="1"/>
          </p:cNvSpPr>
          <p:nvPr>
            <p:ph type="subTitle" idx="1"/>
          </p:nvPr>
        </p:nvSpPr>
        <p:spPr>
          <a:xfrm>
            <a:off x="1203262" y="3406010"/>
            <a:ext cx="6400800" cy="1752600"/>
          </a:xfrm>
        </p:spPr>
        <p:txBody>
          <a:bodyPr/>
          <a:lstStyle/>
          <a:p>
            <a:r>
              <a:rPr lang="en-US" dirty="0" smtClean="0">
                <a:solidFill>
                  <a:srgbClr val="FFFF00"/>
                </a:solidFill>
              </a:rPr>
              <a:t>Hugo Beauchemin</a:t>
            </a:r>
          </a:p>
          <a:p>
            <a:pPr>
              <a:spcBef>
                <a:spcPts val="72"/>
              </a:spcBef>
            </a:pPr>
            <a:r>
              <a:rPr lang="en-US" dirty="0" smtClean="0"/>
              <a:t>Tufts University</a:t>
            </a:r>
            <a:endParaRPr lang="en-US" dirty="0"/>
          </a:p>
        </p:txBody>
      </p:sp>
      <p:pic>
        <p:nvPicPr>
          <p:cNvPr id="4" name="Picture 17" descr="ATLAS_LOGO"/>
          <p:cNvPicPr>
            <a:picLocks noChangeAspect="1" noChangeArrowheads="1"/>
          </p:cNvPicPr>
          <p:nvPr/>
        </p:nvPicPr>
        <p:blipFill>
          <a:blip r:embed="rId3"/>
          <a:srcRect/>
          <a:stretch>
            <a:fillRect/>
          </a:stretch>
        </p:blipFill>
        <p:spPr bwMode="auto">
          <a:xfrm>
            <a:off x="166169" y="3406010"/>
            <a:ext cx="1120775" cy="1441450"/>
          </a:xfrm>
          <a:prstGeom prst="rect">
            <a:avLst/>
          </a:prstGeom>
          <a:noFill/>
          <a:ln w="9525">
            <a:noFill/>
            <a:miter lim="800000"/>
            <a:headEnd/>
            <a:tailEnd/>
          </a:ln>
        </p:spPr>
      </p:pic>
      <p:pic>
        <p:nvPicPr>
          <p:cNvPr id="5" name="Picture 4"/>
          <p:cNvPicPr>
            <a:picLocks noChangeAspect="1"/>
          </p:cNvPicPr>
          <p:nvPr/>
        </p:nvPicPr>
        <p:blipFill>
          <a:blip r:embed="rId4"/>
          <a:stretch>
            <a:fillRect/>
          </a:stretch>
        </p:blipFill>
        <p:spPr>
          <a:xfrm>
            <a:off x="7604062" y="3490622"/>
            <a:ext cx="1356838" cy="1356838"/>
          </a:xfrm>
          <a:prstGeom prst="rect">
            <a:avLst/>
          </a:prstGeom>
        </p:spPr>
      </p:pic>
      <p:sp>
        <p:nvSpPr>
          <p:cNvPr id="6" name="TextBox 5"/>
          <p:cNvSpPr txBox="1"/>
          <p:nvPr/>
        </p:nvSpPr>
        <p:spPr>
          <a:xfrm>
            <a:off x="2164051" y="6403076"/>
            <a:ext cx="5331057" cy="400110"/>
          </a:xfrm>
          <a:prstGeom prst="rect">
            <a:avLst/>
          </a:prstGeom>
          <a:noFill/>
        </p:spPr>
        <p:txBody>
          <a:bodyPr wrap="none" rtlCol="0">
            <a:spAutoFit/>
          </a:bodyPr>
          <a:lstStyle/>
          <a:p>
            <a:r>
              <a:rPr lang="en-US" sz="2000" dirty="0" smtClean="0"/>
              <a:t>Seminar at </a:t>
            </a:r>
            <a:r>
              <a:rPr lang="en-US" sz="2000" dirty="0" smtClean="0"/>
              <a:t>Queen Mary University</a:t>
            </a:r>
            <a:r>
              <a:rPr lang="en-US" sz="2000" smtClean="0"/>
              <a:t>, June 19, </a:t>
            </a:r>
            <a:r>
              <a:rPr lang="en-US" sz="2000" dirty="0" smtClean="0"/>
              <a:t>2019</a:t>
            </a:r>
            <a:endParaRPr lang="en-US" sz="2000" dirty="0"/>
          </a:p>
        </p:txBody>
      </p:sp>
      <p:sp>
        <p:nvSpPr>
          <p:cNvPr id="7" name="Slide Number Placeholder 6"/>
          <p:cNvSpPr>
            <a:spLocks noGrp="1"/>
          </p:cNvSpPr>
          <p:nvPr>
            <p:ph type="sldNum" sz="quarter" idx="12"/>
          </p:nvPr>
        </p:nvSpPr>
        <p:spPr>
          <a:xfrm>
            <a:off x="6827300" y="6438061"/>
            <a:ext cx="2133600" cy="365125"/>
          </a:xfrm>
        </p:spPr>
        <p:txBody>
          <a:bodyPr/>
          <a:lstStyle/>
          <a:p>
            <a:fld id="{D739C4FB-7D33-419B-8833-D1372BFD11C8}" type="slidenum">
              <a:rPr lang="en-US" smtClean="0"/>
              <a:t>1</a:t>
            </a:fld>
            <a:endParaRPr lang="en-US" dirty="0"/>
          </a:p>
        </p:txBody>
      </p:sp>
    </p:spTree>
    <p:extLst>
      <p:ext uri="{BB962C8B-B14F-4D97-AF65-F5344CB8AC3E}">
        <p14:creationId xmlns:p14="http://schemas.microsoft.com/office/powerpoint/2010/main" val="26301590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a:xfrm>
            <a:off x="6881784" y="6452413"/>
            <a:ext cx="2133600" cy="365125"/>
          </a:xfrm>
        </p:spPr>
        <p:txBody>
          <a:bodyPr/>
          <a:lstStyle/>
          <a:p>
            <a:fld id="{19371D3E-5A18-49EB-AD2A-429AF165759F}" type="slidenum">
              <a:rPr lang="en-US" smtClean="0"/>
              <a:t>10</a:t>
            </a:fld>
            <a:endParaRPr lang="en-US" dirty="0"/>
          </a:p>
        </p:txBody>
      </p:sp>
      <p:sp>
        <p:nvSpPr>
          <p:cNvPr id="20" name="Content Placeholder 2"/>
          <p:cNvSpPr txBox="1">
            <a:spLocks/>
          </p:cNvSpPr>
          <p:nvPr/>
        </p:nvSpPr>
        <p:spPr>
          <a:xfrm>
            <a:off x="277840" y="4824056"/>
            <a:ext cx="8523585" cy="1405051"/>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buClrTx/>
              <a:buSzPct val="110000"/>
              <a:buFont typeface="Wingdings" charset="2"/>
              <a:buChar char="§"/>
            </a:pPr>
            <a:r>
              <a:rPr lang="en-US" dirty="0" smtClean="0">
                <a:solidFill>
                  <a:srgbClr val="FFFFFF"/>
                </a:solidFill>
              </a:rPr>
              <a:t>Momentum transfer in QCD bremsstrahlung can be very small, and PDF, fragmentation and multiple interaction processes occur at large distance scales, where </a:t>
            </a:r>
            <a:r>
              <a:rPr lang="en-US" dirty="0" err="1" smtClean="0">
                <a:solidFill>
                  <a:srgbClr val="FFFFFF"/>
                </a:solidFill>
              </a:rPr>
              <a:t>perturbative</a:t>
            </a:r>
            <a:r>
              <a:rPr lang="en-US" dirty="0" smtClean="0">
                <a:solidFill>
                  <a:srgbClr val="FFFFFF"/>
                </a:solidFill>
              </a:rPr>
              <a:t> calculations are impossible</a:t>
            </a:r>
          </a:p>
        </p:txBody>
      </p:sp>
      <p:sp>
        <p:nvSpPr>
          <p:cNvPr id="11" name="TextBox 10"/>
          <p:cNvSpPr txBox="1"/>
          <p:nvPr/>
        </p:nvSpPr>
        <p:spPr>
          <a:xfrm>
            <a:off x="1295400" y="5896347"/>
            <a:ext cx="6899683" cy="430887"/>
          </a:xfrm>
          <a:prstGeom prst="rect">
            <a:avLst/>
          </a:prstGeom>
          <a:noFill/>
        </p:spPr>
        <p:txBody>
          <a:bodyPr wrap="none" rtlCol="0">
            <a:spAutoFit/>
          </a:bodyPr>
          <a:lstStyle/>
          <a:p>
            <a:r>
              <a:rPr lang="en-US" sz="2200" b="1" dirty="0" smtClean="0">
                <a:solidFill>
                  <a:srgbClr val="FFFF00"/>
                </a:solidFill>
              </a:rPr>
              <a:t>Physics predictions at the LHC seem to be in jeopardy…</a:t>
            </a:r>
            <a:endParaRPr lang="en-US" sz="2200" b="1" dirty="0">
              <a:solidFill>
                <a:srgbClr val="FFFF00"/>
              </a:solidFill>
            </a:endParaRPr>
          </a:p>
        </p:txBody>
      </p:sp>
      <p:sp>
        <p:nvSpPr>
          <p:cNvPr id="12" name="TextBox 11"/>
          <p:cNvSpPr txBox="1"/>
          <p:nvPr/>
        </p:nvSpPr>
        <p:spPr>
          <a:xfrm>
            <a:off x="993166" y="5933190"/>
            <a:ext cx="7212256" cy="430887"/>
          </a:xfrm>
          <a:prstGeom prst="rect">
            <a:avLst/>
          </a:prstGeom>
          <a:solidFill>
            <a:srgbClr val="FFFFFF"/>
          </a:solidFill>
        </p:spPr>
        <p:txBody>
          <a:bodyPr wrap="none" rtlCol="0">
            <a:spAutoFit/>
          </a:bodyPr>
          <a:lstStyle/>
          <a:p>
            <a:r>
              <a:rPr lang="en-US" sz="2200" b="1" dirty="0" smtClean="0">
                <a:solidFill>
                  <a:srgbClr val="0000FF"/>
                </a:solidFill>
              </a:rPr>
              <a:t>Multiple scales are probed in any single events at the LHC!</a:t>
            </a:r>
          </a:p>
        </p:txBody>
      </p:sp>
      <p:sp>
        <p:nvSpPr>
          <p:cNvPr id="22" name="TextBox 21"/>
          <p:cNvSpPr txBox="1"/>
          <p:nvPr/>
        </p:nvSpPr>
        <p:spPr>
          <a:xfrm>
            <a:off x="1045262" y="4761804"/>
            <a:ext cx="7212256" cy="1107996"/>
          </a:xfrm>
          <a:prstGeom prst="rect">
            <a:avLst/>
          </a:prstGeom>
          <a:solidFill>
            <a:srgbClr val="FFFFFF"/>
          </a:solidFill>
        </p:spPr>
        <p:txBody>
          <a:bodyPr wrap="none" rtlCol="0">
            <a:spAutoFit/>
          </a:bodyPr>
          <a:lstStyle/>
          <a:p>
            <a:endParaRPr lang="en-US" sz="2200" b="1" dirty="0" smtClean="0">
              <a:solidFill>
                <a:srgbClr val="3366FF"/>
              </a:solidFill>
            </a:endParaRPr>
          </a:p>
          <a:p>
            <a:r>
              <a:rPr lang="en-US" sz="2200" b="1" dirty="0" smtClean="0">
                <a:solidFill>
                  <a:srgbClr val="0000FF"/>
                </a:solidFill>
              </a:rPr>
              <a:t>Multiple scales are probed in any single events at the LHC!</a:t>
            </a:r>
          </a:p>
          <a:p>
            <a:endParaRPr lang="en-US" sz="2200" b="1" dirty="0" smtClean="0">
              <a:solidFill>
                <a:srgbClr val="3366FF"/>
              </a:solidFill>
            </a:endParaRPr>
          </a:p>
        </p:txBody>
      </p:sp>
      <p:sp>
        <p:nvSpPr>
          <p:cNvPr id="23" name="Content Placeholder 2"/>
          <p:cNvSpPr txBox="1">
            <a:spLocks/>
          </p:cNvSpPr>
          <p:nvPr/>
        </p:nvSpPr>
        <p:spPr>
          <a:xfrm>
            <a:off x="149224" y="35229"/>
            <a:ext cx="8866160" cy="868721"/>
          </a:xfrm>
          <a:prstGeom prst="rect">
            <a:avLst/>
          </a:prstGeom>
        </p:spPr>
        <p:txBody>
          <a:bodyPr vert="horz" lIns="91440" tIns="45720" rIns="91440" bIns="45720" rtlCol="0" anchor="ctr">
            <a:noAutofit/>
          </a:bodyPr>
          <a:lstStyle>
            <a:lvl1pPr marL="342900" indent="-342900" algn="l" defTabSz="914400" rtl="0" eaLnBrk="1" latinLnBrk="0" hangingPunct="1">
              <a:lnSpc>
                <a:spcPct val="10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dirty="0" smtClean="0"/>
              <a:t>The strong interaction intervenes in various ways and at various scales in </a:t>
            </a:r>
            <a:r>
              <a:rPr lang="en-US" sz="2400" b="1" u="sng" dirty="0" smtClean="0"/>
              <a:t>every</a:t>
            </a:r>
            <a:r>
              <a:rPr lang="en-US" sz="2400" dirty="0" smtClean="0"/>
              <a:t> single event at the LHC, including BSM if any…</a:t>
            </a:r>
          </a:p>
        </p:txBody>
      </p:sp>
      <p:pic>
        <p:nvPicPr>
          <p:cNvPr id="24" name="Picture 23"/>
          <p:cNvPicPr>
            <a:picLocks noChangeAspect="1"/>
          </p:cNvPicPr>
          <p:nvPr/>
        </p:nvPicPr>
        <p:blipFill>
          <a:blip r:embed="rId4"/>
          <a:stretch>
            <a:fillRect/>
          </a:stretch>
        </p:blipFill>
        <p:spPr>
          <a:xfrm>
            <a:off x="3925302" y="1123202"/>
            <a:ext cx="4983347" cy="3229862"/>
          </a:xfrm>
          <a:prstGeom prst="rect">
            <a:avLst/>
          </a:prstGeom>
        </p:spPr>
      </p:pic>
      <p:sp>
        <p:nvSpPr>
          <p:cNvPr id="25" name="Content Placeholder 2"/>
          <p:cNvSpPr txBox="1">
            <a:spLocks/>
          </p:cNvSpPr>
          <p:nvPr/>
        </p:nvSpPr>
        <p:spPr>
          <a:xfrm>
            <a:off x="51839" y="1229853"/>
            <a:ext cx="4099445" cy="2739730"/>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lvl="1">
              <a:buClr>
                <a:schemeClr val="accent3">
                  <a:lumMod val="20000"/>
                  <a:lumOff val="80000"/>
                </a:schemeClr>
              </a:buClr>
              <a:buFont typeface="Arial"/>
              <a:buChar char="•"/>
            </a:pPr>
            <a:r>
              <a:rPr lang="en-US" sz="2200" dirty="0" smtClean="0">
                <a:solidFill>
                  <a:schemeClr val="accent3">
                    <a:lumMod val="20000"/>
                    <a:lumOff val="80000"/>
                  </a:schemeClr>
                </a:solidFill>
              </a:rPr>
              <a:t>Matrix element of </a:t>
            </a:r>
          </a:p>
          <a:p>
            <a:pPr marL="349250" lvl="1" indent="0">
              <a:spcBef>
                <a:spcPts val="0"/>
              </a:spcBef>
              <a:buClr>
                <a:schemeClr val="accent3">
                  <a:lumMod val="20000"/>
                  <a:lumOff val="80000"/>
                </a:schemeClr>
              </a:buClr>
              <a:buNone/>
            </a:pPr>
            <a:r>
              <a:rPr lang="en-US" sz="2200" dirty="0">
                <a:solidFill>
                  <a:schemeClr val="accent3">
                    <a:lumMod val="20000"/>
                    <a:lumOff val="80000"/>
                  </a:schemeClr>
                </a:solidFill>
              </a:rPr>
              <a:t> </a:t>
            </a:r>
            <a:r>
              <a:rPr lang="en-US" sz="2200" dirty="0" smtClean="0">
                <a:solidFill>
                  <a:schemeClr val="accent3">
                    <a:lumMod val="20000"/>
                    <a:lumOff val="80000"/>
                  </a:schemeClr>
                </a:solidFill>
              </a:rPr>
              <a:t>     interest</a:t>
            </a:r>
          </a:p>
          <a:p>
            <a:pPr lvl="1">
              <a:buClr>
                <a:schemeClr val="accent3">
                  <a:lumMod val="20000"/>
                  <a:lumOff val="80000"/>
                </a:schemeClr>
              </a:buClr>
              <a:buFont typeface="Arial"/>
              <a:buChar char="•"/>
            </a:pPr>
            <a:r>
              <a:rPr lang="en-US" sz="2200" dirty="0">
                <a:solidFill>
                  <a:schemeClr val="accent3">
                    <a:lumMod val="20000"/>
                    <a:lumOff val="80000"/>
                  </a:schemeClr>
                </a:solidFill>
              </a:rPr>
              <a:t>G</a:t>
            </a:r>
            <a:r>
              <a:rPr lang="en-US" sz="2200" dirty="0" smtClean="0">
                <a:solidFill>
                  <a:schemeClr val="accent3">
                    <a:lumMod val="20000"/>
                    <a:lumOff val="80000"/>
                  </a:schemeClr>
                </a:solidFill>
              </a:rPr>
              <a:t>luon emission (ISR/FSR)</a:t>
            </a:r>
          </a:p>
          <a:p>
            <a:pPr lvl="1">
              <a:buClr>
                <a:schemeClr val="accent3">
                  <a:lumMod val="20000"/>
                  <a:lumOff val="80000"/>
                </a:schemeClr>
              </a:buClr>
              <a:buFont typeface="Arial"/>
              <a:buChar char="•"/>
            </a:pPr>
            <a:r>
              <a:rPr lang="en-US" sz="2200" dirty="0" smtClean="0">
                <a:solidFill>
                  <a:schemeClr val="accent3">
                    <a:lumMod val="20000"/>
                    <a:lumOff val="80000"/>
                  </a:schemeClr>
                </a:solidFill>
              </a:rPr>
              <a:t>Proton structure</a:t>
            </a:r>
          </a:p>
          <a:p>
            <a:pPr lvl="1">
              <a:buClr>
                <a:schemeClr val="accent3">
                  <a:lumMod val="20000"/>
                  <a:lumOff val="80000"/>
                </a:schemeClr>
              </a:buClr>
              <a:buFont typeface="Arial"/>
              <a:buChar char="•"/>
            </a:pPr>
            <a:r>
              <a:rPr lang="en-US" sz="2200" dirty="0" smtClean="0">
                <a:solidFill>
                  <a:schemeClr val="accent3">
                    <a:lumMod val="20000"/>
                    <a:lumOff val="80000"/>
                  </a:schemeClr>
                </a:solidFill>
              </a:rPr>
              <a:t>Fragmentation and  </a:t>
            </a:r>
            <a:r>
              <a:rPr lang="en-US" sz="2200" dirty="0" err="1" smtClean="0">
                <a:solidFill>
                  <a:schemeClr val="accent3">
                    <a:lumMod val="20000"/>
                    <a:lumOff val="80000"/>
                  </a:schemeClr>
                </a:solidFill>
              </a:rPr>
              <a:t>hadronization</a:t>
            </a:r>
            <a:endParaRPr lang="en-US" sz="2200" dirty="0" smtClean="0">
              <a:solidFill>
                <a:schemeClr val="accent3">
                  <a:lumMod val="20000"/>
                  <a:lumOff val="80000"/>
                </a:schemeClr>
              </a:solidFill>
            </a:endParaRPr>
          </a:p>
          <a:p>
            <a:pPr lvl="1">
              <a:buClr>
                <a:schemeClr val="accent3">
                  <a:lumMod val="20000"/>
                  <a:lumOff val="80000"/>
                </a:schemeClr>
              </a:buClr>
              <a:buFont typeface="Arial"/>
              <a:buChar char="•"/>
            </a:pPr>
            <a:r>
              <a:rPr lang="en-US" sz="2200" dirty="0" smtClean="0">
                <a:solidFill>
                  <a:schemeClr val="accent3">
                    <a:lumMod val="20000"/>
                    <a:lumOff val="80000"/>
                  </a:schemeClr>
                </a:solidFill>
              </a:rPr>
              <a:t>Underlying event</a:t>
            </a:r>
          </a:p>
        </p:txBody>
      </p:sp>
      <p:graphicFrame>
        <p:nvGraphicFramePr>
          <p:cNvPr id="26" name="Object 25"/>
          <p:cNvGraphicFramePr>
            <a:graphicFrameLocks noChangeAspect="1"/>
          </p:cNvGraphicFramePr>
          <p:nvPr>
            <p:extLst>
              <p:ext uri="{D42A27DB-BD31-4B8C-83A1-F6EECF244321}">
                <p14:modId xmlns:p14="http://schemas.microsoft.com/office/powerpoint/2010/main" val="3282498475"/>
              </p:ext>
            </p:extLst>
          </p:nvPr>
        </p:nvGraphicFramePr>
        <p:xfrm>
          <a:off x="1858683" y="1665334"/>
          <a:ext cx="434267" cy="330870"/>
        </p:xfrm>
        <a:graphic>
          <a:graphicData uri="http://schemas.openxmlformats.org/presentationml/2006/ole">
            <mc:AlternateContent xmlns:mc="http://schemas.openxmlformats.org/markup-compatibility/2006">
              <mc:Choice xmlns:v="urn:schemas-microsoft-com:vml" Requires="v">
                <p:oleObj spid="_x0000_s107534" name="Equation" r:id="rId5" imgW="266700" imgH="203200" progId="Equation.3">
                  <p:embed/>
                </p:oleObj>
              </mc:Choice>
              <mc:Fallback>
                <p:oleObj name="Equation" r:id="rId5" imgW="266700" imgH="203200" progId="Equation.3">
                  <p:embed/>
                  <p:pic>
                    <p:nvPicPr>
                      <p:cNvPr id="0" name=""/>
                      <p:cNvPicPr/>
                      <p:nvPr/>
                    </p:nvPicPr>
                    <p:blipFill>
                      <a:blip r:embed="rId6"/>
                      <a:stretch>
                        <a:fillRect/>
                      </a:stretch>
                    </p:blipFill>
                    <p:spPr>
                      <a:xfrm>
                        <a:off x="1858683" y="1665334"/>
                        <a:ext cx="434267" cy="330870"/>
                      </a:xfrm>
                      <a:prstGeom prst="rect">
                        <a:avLst/>
                      </a:prstGeom>
                      <a:solidFill>
                        <a:schemeClr val="accent3">
                          <a:lumMod val="20000"/>
                          <a:lumOff val="80000"/>
                        </a:schemeClr>
                      </a:solidFill>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619781703"/>
              </p:ext>
            </p:extLst>
          </p:nvPr>
        </p:nvGraphicFramePr>
        <p:xfrm>
          <a:off x="2845374" y="2536500"/>
          <a:ext cx="566762" cy="266636"/>
        </p:xfrm>
        <a:graphic>
          <a:graphicData uri="http://schemas.openxmlformats.org/presentationml/2006/ole">
            <mc:AlternateContent xmlns:mc="http://schemas.openxmlformats.org/markup-compatibility/2006">
              <mc:Choice xmlns:v="urn:schemas-microsoft-com:vml" Requires="v">
                <p:oleObj spid="_x0000_s107535" name="Equation" r:id="rId7" imgW="431800" imgH="203200" progId="Equation.3">
                  <p:embed/>
                </p:oleObj>
              </mc:Choice>
              <mc:Fallback>
                <p:oleObj name="Equation" r:id="rId7" imgW="431800" imgH="203200" progId="Equation.3">
                  <p:embed/>
                  <p:pic>
                    <p:nvPicPr>
                      <p:cNvPr id="0" name=""/>
                      <p:cNvPicPr/>
                      <p:nvPr/>
                    </p:nvPicPr>
                    <p:blipFill>
                      <a:blip r:embed="rId8"/>
                      <a:stretch>
                        <a:fillRect/>
                      </a:stretch>
                    </p:blipFill>
                    <p:spPr>
                      <a:xfrm>
                        <a:off x="2845374" y="2536500"/>
                        <a:ext cx="566762" cy="266636"/>
                      </a:xfrm>
                      <a:prstGeom prst="rect">
                        <a:avLst/>
                      </a:prstGeom>
                      <a:solidFill>
                        <a:srgbClr val="FAE8D7"/>
                      </a:solidFill>
                    </p:spPr>
                  </p:pic>
                </p:oleObj>
              </mc:Fallback>
            </mc:AlternateContent>
          </a:graphicData>
        </a:graphic>
      </p:graphicFrame>
      <p:graphicFrame>
        <p:nvGraphicFramePr>
          <p:cNvPr id="28" name="Object 27"/>
          <p:cNvGraphicFramePr>
            <a:graphicFrameLocks noChangeAspect="1"/>
          </p:cNvGraphicFramePr>
          <p:nvPr>
            <p:extLst>
              <p:ext uri="{D42A27DB-BD31-4B8C-83A1-F6EECF244321}">
                <p14:modId xmlns:p14="http://schemas.microsoft.com/office/powerpoint/2010/main" val="3018395156"/>
              </p:ext>
            </p:extLst>
          </p:nvPr>
        </p:nvGraphicFramePr>
        <p:xfrm>
          <a:off x="2489691" y="3284519"/>
          <a:ext cx="589490" cy="260069"/>
        </p:xfrm>
        <a:graphic>
          <a:graphicData uri="http://schemas.openxmlformats.org/presentationml/2006/ole">
            <mc:AlternateContent xmlns:mc="http://schemas.openxmlformats.org/markup-compatibility/2006">
              <mc:Choice xmlns:v="urn:schemas-microsoft-com:vml" Requires="v">
                <p:oleObj spid="_x0000_s107536" name="Equation" r:id="rId9" imgW="431800" imgH="190500" progId="Equation.3">
                  <p:embed/>
                </p:oleObj>
              </mc:Choice>
              <mc:Fallback>
                <p:oleObj name="Equation" r:id="rId9" imgW="431800" imgH="190500" progId="Equation.3">
                  <p:embed/>
                  <p:pic>
                    <p:nvPicPr>
                      <p:cNvPr id="0" name=""/>
                      <p:cNvPicPr/>
                      <p:nvPr/>
                    </p:nvPicPr>
                    <p:blipFill>
                      <a:blip r:embed="rId10"/>
                      <a:stretch>
                        <a:fillRect/>
                      </a:stretch>
                    </p:blipFill>
                    <p:spPr>
                      <a:xfrm>
                        <a:off x="2489691" y="3284519"/>
                        <a:ext cx="589490" cy="260069"/>
                      </a:xfrm>
                      <a:prstGeom prst="rect">
                        <a:avLst/>
                      </a:prstGeom>
                      <a:solidFill>
                        <a:srgbClr val="FAE8D7"/>
                      </a:solidFill>
                    </p:spPr>
                  </p:pic>
                </p:oleObj>
              </mc:Fallback>
            </mc:AlternateContent>
          </a:graphicData>
        </a:graphic>
      </p:graphicFrame>
      <p:cxnSp>
        <p:nvCxnSpPr>
          <p:cNvPr id="29" name="Straight Arrow Connector 28"/>
          <p:cNvCxnSpPr/>
          <p:nvPr/>
        </p:nvCxnSpPr>
        <p:spPr>
          <a:xfrm flipV="1">
            <a:off x="3104839" y="2805425"/>
            <a:ext cx="4835528" cy="606736"/>
          </a:xfrm>
          <a:prstGeom prst="straightConnector1">
            <a:avLst/>
          </a:prstGeom>
          <a:ln>
            <a:solidFill>
              <a:srgbClr val="FAE8D7"/>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a:off x="2292950" y="1821531"/>
            <a:ext cx="4159901" cy="955542"/>
          </a:xfrm>
          <a:prstGeom prst="straightConnector1">
            <a:avLst/>
          </a:prstGeom>
          <a:ln>
            <a:solidFill>
              <a:schemeClr val="accent3">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3785213" y="2232017"/>
            <a:ext cx="3752985" cy="359583"/>
          </a:xfrm>
          <a:prstGeom prst="straightConnector1">
            <a:avLst/>
          </a:prstGeom>
          <a:ln>
            <a:solidFill>
              <a:srgbClr val="FAE8D7"/>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3438221" y="2661621"/>
            <a:ext cx="2001352" cy="1096890"/>
          </a:xfrm>
          <a:prstGeom prst="straightConnector1">
            <a:avLst/>
          </a:prstGeom>
          <a:ln>
            <a:solidFill>
              <a:srgbClr val="FAE8D7"/>
            </a:solidFill>
            <a:tailEnd type="arrow"/>
          </a:ln>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p:nvPr/>
        </p:nvCxnSpPr>
        <p:spPr>
          <a:xfrm>
            <a:off x="2878232" y="3814822"/>
            <a:ext cx="2753255" cy="154761"/>
          </a:xfrm>
          <a:prstGeom prst="straightConnector1">
            <a:avLst/>
          </a:prstGeom>
          <a:ln>
            <a:solidFill>
              <a:srgbClr val="FAE8D7"/>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087090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2"/>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childTnLst>
                                </p:cTn>
                              </p:par>
                              <p:par>
                                <p:cTn id="18" presetID="55"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strVal val="#ppt_w*0.70"/>
                                          </p:val>
                                        </p:tav>
                                        <p:tav tm="100000">
                                          <p:val>
                                            <p:strVal val="#ppt_w"/>
                                          </p:val>
                                        </p:tav>
                                      </p:tavLst>
                                    </p:anim>
                                    <p:anim calcmode="lin" valueType="num">
                                      <p:cBhvr>
                                        <p:cTn id="21" dur="1000" fill="hold"/>
                                        <p:tgtEl>
                                          <p:spTgt spid="11"/>
                                        </p:tgtEl>
                                        <p:attrNameLst>
                                          <p:attrName>ppt_h</p:attrName>
                                        </p:attrNameLst>
                                      </p:cBhvr>
                                      <p:tavLst>
                                        <p:tav tm="0">
                                          <p:val>
                                            <p:strVal val="#ppt_h"/>
                                          </p:val>
                                        </p:tav>
                                        <p:tav tm="100000">
                                          <p:val>
                                            <p:strVal val="#ppt_h"/>
                                          </p:val>
                                        </p:tav>
                                      </p:tavLst>
                                    </p:anim>
                                    <p:animEffect transition="in" filter="fade">
                                      <p:cBhvr>
                                        <p:cTn id="22"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1" grpId="0"/>
      <p:bldP spid="12" grpId="0" animBg="1"/>
      <p:bldP spid="12" grpId="1"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7840" y="514873"/>
            <a:ext cx="8673509" cy="868721"/>
          </a:xfrm>
        </p:spPr>
        <p:txBody>
          <a:bodyPr>
            <a:noAutofit/>
          </a:bodyPr>
          <a:lstStyle/>
          <a:p>
            <a:pPr marL="0" indent="0">
              <a:buSzPct val="110000"/>
              <a:buNone/>
            </a:pPr>
            <a:r>
              <a:rPr lang="en-US" sz="2800" dirty="0" smtClean="0">
                <a:solidFill>
                  <a:srgbClr val="FFFFFF"/>
                </a:solidFill>
              </a:rPr>
              <a:t>There must be a solution, otherwise we wouldn’t be doing HEP at hadron colliders since so long…</a:t>
            </a:r>
          </a:p>
        </p:txBody>
      </p:sp>
      <p:graphicFrame>
        <p:nvGraphicFramePr>
          <p:cNvPr id="5" name="Object 4"/>
          <p:cNvGraphicFramePr>
            <a:graphicFrameLocks noChangeAspect="1"/>
          </p:cNvGraphicFramePr>
          <p:nvPr>
            <p:extLst>
              <p:ext uri="{D42A27DB-BD31-4B8C-83A1-F6EECF244321}">
                <p14:modId xmlns:p14="http://schemas.microsoft.com/office/powerpoint/2010/main" val="3985326103"/>
              </p:ext>
            </p:extLst>
          </p:nvPr>
        </p:nvGraphicFramePr>
        <p:xfrm>
          <a:off x="863600" y="5613668"/>
          <a:ext cx="7613650" cy="673100"/>
        </p:xfrm>
        <a:graphic>
          <a:graphicData uri="http://schemas.openxmlformats.org/presentationml/2006/ole">
            <mc:AlternateContent xmlns:mc="http://schemas.openxmlformats.org/markup-compatibility/2006">
              <mc:Choice xmlns:v="urn:schemas-microsoft-com:vml" Requires="v">
                <p:oleObj spid="_x0000_s29031" name="Equation" r:id="rId4" imgW="4445000" imgH="393700" progId="Equation.3">
                  <p:embed/>
                </p:oleObj>
              </mc:Choice>
              <mc:Fallback>
                <p:oleObj name="Equation" r:id="rId4" imgW="4445000" imgH="393700" progId="Equation.3">
                  <p:embed/>
                  <p:pic>
                    <p:nvPicPr>
                      <p:cNvPr id="0" name=""/>
                      <p:cNvPicPr/>
                      <p:nvPr/>
                    </p:nvPicPr>
                    <p:blipFill>
                      <a:blip r:embed="rId5"/>
                      <a:stretch>
                        <a:fillRect/>
                      </a:stretch>
                    </p:blipFill>
                    <p:spPr>
                      <a:xfrm>
                        <a:off x="863600" y="5613668"/>
                        <a:ext cx="7613650" cy="673100"/>
                      </a:xfrm>
                      <a:prstGeom prst="rect">
                        <a:avLst/>
                      </a:prstGeom>
                      <a:solidFill>
                        <a:srgbClr val="FFFFFF"/>
                      </a:solidFill>
                    </p:spPr>
                  </p:pic>
                </p:oleObj>
              </mc:Fallback>
            </mc:AlternateContent>
          </a:graphicData>
        </a:graphic>
      </p:graphicFrame>
      <p:sp>
        <p:nvSpPr>
          <p:cNvPr id="22" name="TextBox 21"/>
          <p:cNvSpPr txBox="1"/>
          <p:nvPr/>
        </p:nvSpPr>
        <p:spPr>
          <a:xfrm>
            <a:off x="794404" y="6276549"/>
            <a:ext cx="8423250" cy="461665"/>
          </a:xfrm>
          <a:prstGeom prst="rect">
            <a:avLst/>
          </a:prstGeom>
          <a:noFill/>
        </p:spPr>
        <p:txBody>
          <a:bodyPr wrap="square" rtlCol="0">
            <a:spAutoFit/>
          </a:bodyPr>
          <a:lstStyle/>
          <a:p>
            <a:r>
              <a:rPr lang="en-US" sz="2400" dirty="0" smtClean="0">
                <a:solidFill>
                  <a:srgbClr val="FFFF00"/>
                </a:solidFill>
              </a:rPr>
              <a:t>Allows for calculable predictions for many observables</a:t>
            </a:r>
            <a:endParaRPr lang="en-US" sz="2400" dirty="0">
              <a:solidFill>
                <a:srgbClr val="FFFF00"/>
              </a:solidFill>
            </a:endParaRPr>
          </a:p>
        </p:txBody>
      </p:sp>
      <p:sp>
        <p:nvSpPr>
          <p:cNvPr id="8" name="Slide Number Placeholder 7"/>
          <p:cNvSpPr>
            <a:spLocks noGrp="1"/>
          </p:cNvSpPr>
          <p:nvPr>
            <p:ph type="sldNum" sz="quarter" idx="12"/>
          </p:nvPr>
        </p:nvSpPr>
        <p:spPr>
          <a:xfrm>
            <a:off x="6948750" y="6471721"/>
            <a:ext cx="2133600" cy="365125"/>
          </a:xfrm>
        </p:spPr>
        <p:txBody>
          <a:bodyPr/>
          <a:lstStyle/>
          <a:p>
            <a:fld id="{19371D3E-5A18-49EB-AD2A-429AF165759F}" type="slidenum">
              <a:rPr lang="en-US" smtClean="0"/>
              <a:t>11</a:t>
            </a:fld>
            <a:endParaRPr lang="en-US" dirty="0"/>
          </a:p>
        </p:txBody>
      </p:sp>
      <p:sp>
        <p:nvSpPr>
          <p:cNvPr id="27" name="Content Placeholder 2"/>
          <p:cNvSpPr txBox="1">
            <a:spLocks/>
          </p:cNvSpPr>
          <p:nvPr/>
        </p:nvSpPr>
        <p:spPr>
          <a:xfrm>
            <a:off x="113543" y="1813524"/>
            <a:ext cx="8523585" cy="2465334"/>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buNone/>
            </a:pPr>
            <a:r>
              <a:rPr lang="en-US" sz="2400" dirty="0" smtClean="0">
                <a:solidFill>
                  <a:srgbClr val="FFFF00"/>
                </a:solidFill>
              </a:rPr>
              <a:t>    Factorization theorem:</a:t>
            </a:r>
          </a:p>
          <a:p>
            <a:pPr marL="0" indent="0">
              <a:spcBef>
                <a:spcPts val="600"/>
              </a:spcBef>
              <a:buNone/>
            </a:pPr>
            <a:r>
              <a:rPr lang="en-US" dirty="0" smtClean="0">
                <a:solidFill>
                  <a:srgbClr val="103154"/>
                </a:solidFill>
              </a:rPr>
              <a:t>    </a:t>
            </a:r>
            <a:r>
              <a:rPr lang="en-US" dirty="0" smtClean="0">
                <a:solidFill>
                  <a:srgbClr val="CCFFCC"/>
                </a:solidFill>
              </a:rPr>
              <a:t>Long </a:t>
            </a:r>
            <a:r>
              <a:rPr lang="en-US" dirty="0">
                <a:solidFill>
                  <a:srgbClr val="CCFFCC"/>
                </a:solidFill>
              </a:rPr>
              <a:t>distance </a:t>
            </a:r>
            <a:r>
              <a:rPr lang="en-US" dirty="0" smtClean="0">
                <a:solidFill>
                  <a:srgbClr val="CCFFCC"/>
                </a:solidFill>
              </a:rPr>
              <a:t>and short</a:t>
            </a:r>
            <a:r>
              <a:rPr lang="en-US" dirty="0">
                <a:solidFill>
                  <a:srgbClr val="CCFFCC"/>
                </a:solidFill>
              </a:rPr>
              <a:t>-distance processes </a:t>
            </a:r>
            <a:r>
              <a:rPr lang="en-US" dirty="0" smtClean="0">
                <a:solidFill>
                  <a:srgbClr val="CCFFCC"/>
                </a:solidFill>
              </a:rPr>
              <a:t>are</a:t>
            </a:r>
          </a:p>
          <a:p>
            <a:pPr marL="0" indent="0">
              <a:spcBef>
                <a:spcPts val="0"/>
              </a:spcBef>
              <a:buNone/>
            </a:pPr>
            <a:r>
              <a:rPr lang="en-US" dirty="0" smtClean="0">
                <a:solidFill>
                  <a:srgbClr val="CCFFCC"/>
                </a:solidFill>
              </a:rPr>
              <a:t>    incoherent: their probability </a:t>
            </a:r>
            <a:r>
              <a:rPr lang="en-US" dirty="0">
                <a:solidFill>
                  <a:srgbClr val="CCFFCC"/>
                </a:solidFill>
              </a:rPr>
              <a:t>amplitude factorize. </a:t>
            </a:r>
            <a:endParaRPr lang="en-US" dirty="0" smtClean="0">
              <a:solidFill>
                <a:srgbClr val="CCFFCC"/>
              </a:solidFill>
            </a:endParaRPr>
          </a:p>
          <a:p>
            <a:pPr marL="0" indent="0">
              <a:spcBef>
                <a:spcPts val="0"/>
              </a:spcBef>
              <a:buNone/>
            </a:pPr>
            <a:r>
              <a:rPr lang="en-US" dirty="0">
                <a:solidFill>
                  <a:srgbClr val="103154"/>
                </a:solidFill>
              </a:rPr>
              <a:t> </a:t>
            </a:r>
            <a:r>
              <a:rPr lang="en-US" dirty="0" smtClean="0">
                <a:solidFill>
                  <a:srgbClr val="103154"/>
                </a:solidFill>
              </a:rPr>
              <a:t>   </a:t>
            </a:r>
            <a:endParaRPr lang="en-US" dirty="0">
              <a:solidFill>
                <a:srgbClr val="103154"/>
              </a:solidFill>
            </a:endParaRPr>
          </a:p>
          <a:p>
            <a:pPr marL="0" indent="0">
              <a:spcBef>
                <a:spcPts val="0"/>
              </a:spcBef>
              <a:buNone/>
            </a:pPr>
            <a:r>
              <a:rPr lang="en-US" dirty="0" smtClean="0">
                <a:solidFill>
                  <a:srgbClr val="103154"/>
                </a:solidFill>
              </a:rPr>
              <a:t>  </a:t>
            </a:r>
            <a:r>
              <a:rPr lang="en-US" dirty="0" smtClean="0">
                <a:solidFill>
                  <a:srgbClr val="CCFFCC"/>
                </a:solidFill>
              </a:rPr>
              <a:t>  Low energy divergent behavior can be </a:t>
            </a:r>
            <a:r>
              <a:rPr lang="en-US" dirty="0">
                <a:solidFill>
                  <a:srgbClr val="CCFFCC"/>
                </a:solidFill>
              </a:rPr>
              <a:t>embedded </a:t>
            </a:r>
            <a:endParaRPr lang="en-US" dirty="0" smtClean="0">
              <a:solidFill>
                <a:srgbClr val="CCFFCC"/>
              </a:solidFill>
            </a:endParaRPr>
          </a:p>
          <a:p>
            <a:pPr marL="0" indent="0">
              <a:spcBef>
                <a:spcPts val="0"/>
              </a:spcBef>
              <a:buNone/>
            </a:pPr>
            <a:r>
              <a:rPr lang="en-US" dirty="0" smtClean="0">
                <a:solidFill>
                  <a:srgbClr val="CCFFCC"/>
                </a:solidFill>
              </a:rPr>
              <a:t>    into the factors describing large</a:t>
            </a:r>
            <a:r>
              <a:rPr lang="en-US" dirty="0">
                <a:solidFill>
                  <a:srgbClr val="CCFFCC"/>
                </a:solidFill>
              </a:rPr>
              <a:t>-distance physics </a:t>
            </a:r>
            <a:endParaRPr lang="en-US" dirty="0" smtClean="0">
              <a:solidFill>
                <a:srgbClr val="CCFFCC"/>
              </a:solidFill>
            </a:endParaRPr>
          </a:p>
          <a:p>
            <a:pPr marL="0" indent="0">
              <a:spcBef>
                <a:spcPts val="0"/>
              </a:spcBef>
              <a:buNone/>
            </a:pPr>
            <a:endParaRPr lang="en-US" dirty="0" smtClean="0">
              <a:solidFill>
                <a:srgbClr val="CCFFCC"/>
              </a:solidFill>
            </a:endParaRPr>
          </a:p>
        </p:txBody>
      </p:sp>
      <p:sp>
        <p:nvSpPr>
          <p:cNvPr id="28" name="Oval 27"/>
          <p:cNvSpPr/>
          <p:nvPr/>
        </p:nvSpPr>
        <p:spPr>
          <a:xfrm>
            <a:off x="5284030" y="5550284"/>
            <a:ext cx="3309927" cy="595097"/>
          </a:xfrm>
          <a:prstGeom prst="ellipse">
            <a:avLst/>
          </a:prstGeom>
          <a:solidFill>
            <a:schemeClr val="accent1">
              <a:shade val="80000"/>
              <a:lumMod val="90000"/>
              <a:alpha val="1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6"/>
          <a:stretch>
            <a:fillRect/>
          </a:stretch>
        </p:blipFill>
        <p:spPr>
          <a:xfrm>
            <a:off x="6400391" y="1712249"/>
            <a:ext cx="2236737" cy="2788531"/>
          </a:xfrm>
          <a:prstGeom prst="rect">
            <a:avLst/>
          </a:prstGeom>
        </p:spPr>
      </p:pic>
      <p:cxnSp>
        <p:nvCxnSpPr>
          <p:cNvPr id="23" name="Straight Arrow Connector 22"/>
          <p:cNvCxnSpPr/>
          <p:nvPr/>
        </p:nvCxnSpPr>
        <p:spPr>
          <a:xfrm flipH="1">
            <a:off x="7291294" y="3443555"/>
            <a:ext cx="646206" cy="20768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4" name="Content Placeholder 2"/>
          <p:cNvSpPr txBox="1">
            <a:spLocks/>
          </p:cNvSpPr>
          <p:nvPr/>
        </p:nvSpPr>
        <p:spPr>
          <a:xfrm>
            <a:off x="113543" y="4130096"/>
            <a:ext cx="8523585" cy="124312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buNone/>
            </a:pPr>
            <a:r>
              <a:rPr lang="en-US" dirty="0" smtClean="0">
                <a:solidFill>
                  <a:srgbClr val="FF0000"/>
                </a:solidFill>
              </a:rPr>
              <a:t>    </a:t>
            </a:r>
            <a:r>
              <a:rPr lang="en-US" dirty="0" smtClean="0">
                <a:solidFill>
                  <a:srgbClr val="103154"/>
                </a:solidFill>
              </a:rPr>
              <a:t>    </a:t>
            </a:r>
          </a:p>
          <a:p>
            <a:pPr marL="0" indent="0">
              <a:spcBef>
                <a:spcPts val="1400"/>
              </a:spcBef>
              <a:buNone/>
            </a:pPr>
            <a:r>
              <a:rPr lang="en-US" dirty="0" smtClean="0">
                <a:solidFill>
                  <a:srgbClr val="103154"/>
                </a:solidFill>
              </a:rPr>
              <a:t>    </a:t>
            </a:r>
            <a:r>
              <a:rPr lang="en-US" dirty="0" smtClean="0">
                <a:solidFill>
                  <a:schemeClr val="tx1"/>
                </a:solidFill>
              </a:rPr>
              <a:t>Predictions can be obtained from the </a:t>
            </a:r>
            <a:r>
              <a:rPr lang="en-US" dirty="0">
                <a:solidFill>
                  <a:schemeClr val="tx1"/>
                </a:solidFill>
              </a:rPr>
              <a:t>c</a:t>
            </a:r>
            <a:r>
              <a:rPr lang="en-US" dirty="0" smtClean="0">
                <a:solidFill>
                  <a:schemeClr val="tx1"/>
                </a:solidFill>
              </a:rPr>
              <a:t>onvolution </a:t>
            </a:r>
            <a:r>
              <a:rPr lang="en-US" dirty="0">
                <a:solidFill>
                  <a:schemeClr val="tx1"/>
                </a:solidFill>
              </a:rPr>
              <a:t>of </a:t>
            </a:r>
            <a:r>
              <a:rPr lang="en-US" u="sng" dirty="0">
                <a:solidFill>
                  <a:schemeClr val="tx1"/>
                </a:solidFill>
              </a:rPr>
              <a:t>short distance </a:t>
            </a:r>
            <a:r>
              <a:rPr lang="en-US" u="sng" dirty="0" smtClean="0">
                <a:solidFill>
                  <a:schemeClr val="tx1"/>
                </a:solidFill>
              </a:rPr>
              <a:t> </a:t>
            </a:r>
          </a:p>
          <a:p>
            <a:pPr marL="0" indent="0">
              <a:spcBef>
                <a:spcPts val="0"/>
              </a:spcBef>
              <a:buNone/>
            </a:pPr>
            <a:r>
              <a:rPr lang="en-US" dirty="0">
                <a:solidFill>
                  <a:schemeClr val="tx1"/>
                </a:solidFill>
              </a:rPr>
              <a:t> </a:t>
            </a:r>
            <a:r>
              <a:rPr lang="en-US" dirty="0" smtClean="0">
                <a:solidFill>
                  <a:schemeClr val="tx1"/>
                </a:solidFill>
              </a:rPr>
              <a:t>   physics </a:t>
            </a:r>
            <a:r>
              <a:rPr lang="en-US" dirty="0">
                <a:solidFill>
                  <a:schemeClr val="tx1"/>
                </a:solidFill>
              </a:rPr>
              <a:t>and </a:t>
            </a:r>
            <a:r>
              <a:rPr lang="en-US" dirty="0" smtClean="0">
                <a:solidFill>
                  <a:schemeClr val="tx1"/>
                </a:solidFill>
              </a:rPr>
              <a:t>a </a:t>
            </a:r>
            <a:r>
              <a:rPr lang="en-US" dirty="0" smtClean="0">
                <a:solidFill>
                  <a:srgbClr val="FFFF00"/>
                </a:solidFill>
              </a:rPr>
              <a:t>universal </a:t>
            </a:r>
            <a:r>
              <a:rPr lang="en-US" dirty="0" smtClean="0">
                <a:solidFill>
                  <a:srgbClr val="FFFFFF"/>
                </a:solidFill>
              </a:rPr>
              <a:t>non</a:t>
            </a:r>
            <a:r>
              <a:rPr lang="en-US" dirty="0">
                <a:solidFill>
                  <a:srgbClr val="FFFFFF"/>
                </a:solidFill>
              </a:rPr>
              <a:t>-</a:t>
            </a:r>
            <a:r>
              <a:rPr lang="en-US" dirty="0" err="1">
                <a:solidFill>
                  <a:srgbClr val="FFFFFF"/>
                </a:solidFill>
              </a:rPr>
              <a:t>perturbative</a:t>
            </a:r>
            <a:r>
              <a:rPr lang="en-US" dirty="0">
                <a:solidFill>
                  <a:srgbClr val="FFFFFF"/>
                </a:solidFill>
              </a:rPr>
              <a:t> </a:t>
            </a:r>
            <a:r>
              <a:rPr lang="en-US" dirty="0" smtClean="0">
                <a:solidFill>
                  <a:srgbClr val="FFFFFF"/>
                </a:solidFill>
              </a:rPr>
              <a:t>regime obtainable from data</a:t>
            </a:r>
          </a:p>
        </p:txBody>
      </p:sp>
      <p:cxnSp>
        <p:nvCxnSpPr>
          <p:cNvPr id="12" name="Straight Arrow Connector 11"/>
          <p:cNvCxnSpPr/>
          <p:nvPr/>
        </p:nvCxnSpPr>
        <p:spPr>
          <a:xfrm flipH="1">
            <a:off x="4668356" y="2322195"/>
            <a:ext cx="2515166" cy="3198207"/>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13" name="Oval 12"/>
          <p:cNvSpPr/>
          <p:nvPr/>
        </p:nvSpPr>
        <p:spPr>
          <a:xfrm>
            <a:off x="3320281" y="5520402"/>
            <a:ext cx="2103320" cy="749312"/>
          </a:xfrm>
          <a:prstGeom prst="ellipse">
            <a:avLst/>
          </a:prstGeom>
          <a:solidFill>
            <a:srgbClr val="0000FF">
              <a:alpha val="11000"/>
            </a:srgbClr>
          </a:solidFill>
          <a:ln>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flipH="1">
            <a:off x="4668356" y="4154754"/>
            <a:ext cx="2515166" cy="1395530"/>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14365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7" grpId="0"/>
      <p:bldP spid="28" grpId="0" animBg="1"/>
      <p:bldP spid="24"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305630"/>
            <a:ext cx="8229600" cy="4525963"/>
          </a:xfrm>
        </p:spPr>
        <p:txBody>
          <a:bodyPr/>
          <a:lstStyle/>
          <a:p>
            <a:pPr marL="0" indent="0" algn="just">
              <a:buNone/>
            </a:pPr>
            <a:r>
              <a:rPr lang="en-US" dirty="0" smtClean="0"/>
              <a:t>Globally we are fine with using QCD to make robust predictions at hadron colliders, but the devil is in the details…</a:t>
            </a:r>
            <a:endParaRPr lang="en-US" dirty="0"/>
          </a:p>
        </p:txBody>
      </p:sp>
      <p:sp>
        <p:nvSpPr>
          <p:cNvPr id="4" name="Slide Number Placeholder 3"/>
          <p:cNvSpPr>
            <a:spLocks noGrp="1"/>
          </p:cNvSpPr>
          <p:nvPr>
            <p:ph type="sldNum" sz="quarter" idx="12"/>
          </p:nvPr>
        </p:nvSpPr>
        <p:spPr>
          <a:xfrm>
            <a:off x="6849113" y="6387929"/>
            <a:ext cx="2133600" cy="365125"/>
          </a:xfrm>
        </p:spPr>
        <p:txBody>
          <a:bodyPr/>
          <a:lstStyle/>
          <a:p>
            <a:fld id="{1CFFB0B3-8B62-A94B-98D5-40C4635AC225}" type="slidenum">
              <a:rPr lang="en-US" smtClean="0"/>
              <a:t>12</a:t>
            </a:fld>
            <a:endParaRPr lang="en-US" dirty="0"/>
          </a:p>
        </p:txBody>
      </p:sp>
    </p:spTree>
    <p:extLst>
      <p:ext uri="{BB962C8B-B14F-4D97-AF65-F5344CB8AC3E}">
        <p14:creationId xmlns:p14="http://schemas.microsoft.com/office/powerpoint/2010/main" val="3366870954"/>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492875"/>
            <a:ext cx="2133600" cy="365125"/>
          </a:xfrm>
        </p:spPr>
        <p:txBody>
          <a:bodyPr/>
          <a:lstStyle/>
          <a:p>
            <a:fld id="{1CFFB0B3-8B62-A94B-98D5-40C4635AC225}" type="slidenum">
              <a:rPr lang="en-US" smtClean="0"/>
              <a:t>13</a:t>
            </a:fld>
            <a:endParaRPr lang="en-US"/>
          </a:p>
        </p:txBody>
      </p:sp>
      <p:sp>
        <p:nvSpPr>
          <p:cNvPr id="5" name="Rectangle 4"/>
          <p:cNvSpPr/>
          <p:nvPr/>
        </p:nvSpPr>
        <p:spPr>
          <a:xfrm>
            <a:off x="129812" y="96980"/>
            <a:ext cx="8710808" cy="2277547"/>
          </a:xfrm>
          <a:prstGeom prst="rect">
            <a:avLst/>
          </a:prstGeom>
        </p:spPr>
        <p:txBody>
          <a:bodyPr wrap="square">
            <a:spAutoFit/>
          </a:bodyPr>
          <a:lstStyle/>
          <a:p>
            <a:pPr>
              <a:spcAft>
                <a:spcPts val="1200"/>
              </a:spcAft>
            </a:pPr>
            <a:r>
              <a:rPr lang="en-US" sz="2400" dirty="0" smtClean="0"/>
              <a:t>For some processes, higher-order corrections might be very large</a:t>
            </a:r>
            <a:endParaRPr lang="en-US" sz="2400" dirty="0"/>
          </a:p>
          <a:p>
            <a:pPr marL="800100" lvl="1" indent="-342900">
              <a:spcAft>
                <a:spcPts val="1200"/>
              </a:spcAft>
              <a:buSzPct val="75000"/>
              <a:buFont typeface="Courier New"/>
              <a:buChar char="o"/>
            </a:pPr>
            <a:r>
              <a:rPr lang="en-US" sz="2200" dirty="0" smtClean="0">
                <a:solidFill>
                  <a:srgbClr val="CCFFCC"/>
                </a:solidFill>
              </a:rPr>
              <a:t>Tree-level processes start to contribute at higher orders</a:t>
            </a:r>
          </a:p>
          <a:p>
            <a:pPr marL="800100" lvl="1" indent="-342900">
              <a:spcAft>
                <a:spcPts val="1200"/>
              </a:spcAft>
              <a:buSzPct val="75000"/>
              <a:buFont typeface="Courier New"/>
              <a:buChar char="o"/>
            </a:pPr>
            <a:r>
              <a:rPr lang="en-US" sz="2200" dirty="0" smtClean="0">
                <a:solidFill>
                  <a:srgbClr val="CCFFCC"/>
                </a:solidFill>
              </a:rPr>
              <a:t>Event selections can lead to large logs in the predictions</a:t>
            </a:r>
          </a:p>
          <a:p>
            <a:pPr marL="800100" lvl="1" indent="-342900">
              <a:spcAft>
                <a:spcPts val="1200"/>
              </a:spcAft>
              <a:buSzPct val="75000"/>
              <a:buFont typeface="Courier New"/>
              <a:buChar char="o"/>
            </a:pPr>
            <a:r>
              <a:rPr lang="en-US" sz="2200" dirty="0" smtClean="0">
                <a:solidFill>
                  <a:srgbClr val="CCFFCC"/>
                </a:solidFill>
              </a:rPr>
              <a:t>Factorization (</a:t>
            </a:r>
            <a:r>
              <a:rPr lang="en-US" sz="2200" dirty="0" smtClean="0">
                <a:solidFill>
                  <a:srgbClr val="CCFFCC"/>
                </a:solidFill>
                <a:latin typeface="Symbol" charset="2"/>
                <a:cs typeface="Symbol" charset="2"/>
              </a:rPr>
              <a:t>m</a:t>
            </a:r>
            <a:r>
              <a:rPr lang="en-US" sz="2200" baseline="-25000" dirty="0" smtClean="0">
                <a:solidFill>
                  <a:srgbClr val="CCFFCC"/>
                </a:solidFill>
              </a:rPr>
              <a:t>F</a:t>
            </a:r>
            <a:r>
              <a:rPr lang="en-US" sz="2200" dirty="0" smtClean="0">
                <a:solidFill>
                  <a:srgbClr val="CCFFCC"/>
                </a:solidFill>
              </a:rPr>
              <a:t>) and Renormalization (</a:t>
            </a:r>
            <a:r>
              <a:rPr lang="en-US" sz="2200" dirty="0" err="1" smtClean="0">
                <a:solidFill>
                  <a:srgbClr val="CCFFCC"/>
                </a:solidFill>
                <a:latin typeface="Symbol" charset="2"/>
                <a:cs typeface="Symbol" charset="2"/>
              </a:rPr>
              <a:t>m</a:t>
            </a:r>
            <a:r>
              <a:rPr lang="en-US" sz="2200" baseline="-25000" dirty="0" err="1" smtClean="0">
                <a:solidFill>
                  <a:srgbClr val="CCFFCC"/>
                </a:solidFill>
              </a:rPr>
              <a:t>R</a:t>
            </a:r>
            <a:r>
              <a:rPr lang="en-US" sz="2200" dirty="0" smtClean="0">
                <a:solidFill>
                  <a:srgbClr val="CCFFCC"/>
                </a:solidFill>
              </a:rPr>
              <a:t>) scale uncertainties can get massively reduced at higher-order</a:t>
            </a:r>
          </a:p>
        </p:txBody>
      </p:sp>
      <p:sp>
        <p:nvSpPr>
          <p:cNvPr id="7" name="Rectangle 6"/>
          <p:cNvSpPr/>
          <p:nvPr/>
        </p:nvSpPr>
        <p:spPr>
          <a:xfrm>
            <a:off x="129811" y="2611003"/>
            <a:ext cx="4641775" cy="4139595"/>
          </a:xfrm>
          <a:prstGeom prst="rect">
            <a:avLst/>
          </a:prstGeom>
        </p:spPr>
        <p:txBody>
          <a:bodyPr wrap="square">
            <a:spAutoFit/>
          </a:bodyPr>
          <a:lstStyle/>
          <a:p>
            <a:pPr algn="ctr"/>
            <a:r>
              <a:rPr lang="en-US" sz="2400" i="1" dirty="0" smtClean="0">
                <a:solidFill>
                  <a:schemeClr val="accent4">
                    <a:lumMod val="20000"/>
                    <a:lumOff val="80000"/>
                  </a:schemeClr>
                </a:solidFill>
              </a:rPr>
              <a:t>Example:</a:t>
            </a:r>
          </a:p>
          <a:p>
            <a:pPr marL="342900" indent="-342900">
              <a:spcBef>
                <a:spcPts val="1200"/>
              </a:spcBef>
              <a:buFont typeface="Arial"/>
              <a:buChar char="•"/>
            </a:pPr>
            <a:r>
              <a:rPr lang="en-US" sz="2400" dirty="0" smtClean="0">
                <a:solidFill>
                  <a:schemeClr val="accent1">
                    <a:lumMod val="20000"/>
                    <a:lumOff val="80000"/>
                  </a:schemeClr>
                </a:solidFill>
              </a:rPr>
              <a:t> Higgs production (gluon fusion) </a:t>
            </a:r>
            <a:r>
              <a:rPr lang="en-US" sz="2400" dirty="0" err="1" smtClean="0">
                <a:solidFill>
                  <a:schemeClr val="accent1">
                    <a:lumMod val="20000"/>
                    <a:lumOff val="80000"/>
                  </a:schemeClr>
                </a:solidFill>
              </a:rPr>
              <a:t>vs</a:t>
            </a:r>
            <a:r>
              <a:rPr lang="en-US" sz="2400" dirty="0" smtClean="0">
                <a:solidFill>
                  <a:schemeClr val="accent1">
                    <a:lumMod val="20000"/>
                    <a:lumOff val="80000"/>
                  </a:schemeClr>
                </a:solidFill>
              </a:rPr>
              <a:t> √s. </a:t>
            </a:r>
            <a:r>
              <a:rPr lang="en-US" sz="2400" dirty="0" smtClean="0">
                <a:solidFill>
                  <a:schemeClr val="accent1">
                    <a:lumMod val="20000"/>
                    <a:lumOff val="80000"/>
                  </a:schemeClr>
                </a:solidFill>
                <a:latin typeface="Symbol" charset="2"/>
                <a:cs typeface="Symbol" charset="2"/>
              </a:rPr>
              <a:t>a</a:t>
            </a:r>
            <a:r>
              <a:rPr lang="en-US" sz="2400" baseline="-25000" dirty="0" smtClean="0">
                <a:solidFill>
                  <a:schemeClr val="accent1">
                    <a:lumMod val="20000"/>
                    <a:lumOff val="80000"/>
                  </a:schemeClr>
                </a:solidFill>
              </a:rPr>
              <a:t>s</a:t>
            </a:r>
            <a:r>
              <a:rPr lang="en-US" sz="2400" dirty="0" smtClean="0">
                <a:solidFill>
                  <a:schemeClr val="accent1">
                    <a:lumMod val="20000"/>
                    <a:lumOff val="80000"/>
                  </a:schemeClr>
                </a:solidFill>
              </a:rPr>
              <a:t> is small at </a:t>
            </a:r>
            <a:r>
              <a:rPr lang="en-US" sz="2400" dirty="0" err="1" smtClean="0">
                <a:solidFill>
                  <a:schemeClr val="accent1">
                    <a:lumMod val="20000"/>
                    <a:lumOff val="80000"/>
                  </a:schemeClr>
                </a:solidFill>
              </a:rPr>
              <a:t>m</a:t>
            </a:r>
            <a:r>
              <a:rPr lang="en-US" sz="2400" baseline="-25000" dirty="0" err="1" smtClean="0">
                <a:solidFill>
                  <a:schemeClr val="accent1">
                    <a:lumMod val="20000"/>
                    <a:lumOff val="80000"/>
                  </a:schemeClr>
                </a:solidFill>
              </a:rPr>
              <a:t>H</a:t>
            </a:r>
            <a:r>
              <a:rPr lang="en-US" sz="2400" dirty="0" smtClean="0">
                <a:solidFill>
                  <a:schemeClr val="accent1">
                    <a:lumMod val="20000"/>
                    <a:lumOff val="80000"/>
                  </a:schemeClr>
                </a:solidFill>
              </a:rPr>
              <a:t>, yet quantum corrections are large</a:t>
            </a:r>
          </a:p>
          <a:p>
            <a:pPr marL="800100" lvl="1" indent="-342900">
              <a:spcBef>
                <a:spcPts val="600"/>
              </a:spcBef>
              <a:buFont typeface="Arial"/>
              <a:buChar char="•"/>
            </a:pPr>
            <a:r>
              <a:rPr lang="en-US" sz="2000" dirty="0" smtClean="0">
                <a:solidFill>
                  <a:schemeClr val="accent4">
                    <a:lumMod val="20000"/>
                    <a:lumOff val="80000"/>
                  </a:schemeClr>
                </a:solidFill>
              </a:rPr>
              <a:t>NLO / LO correction = 70</a:t>
            </a:r>
            <a:r>
              <a:rPr lang="en-US" sz="2000" dirty="0">
                <a:solidFill>
                  <a:schemeClr val="accent4">
                    <a:lumMod val="20000"/>
                    <a:lumOff val="80000"/>
                  </a:schemeClr>
                </a:solidFill>
              </a:rPr>
              <a:t>% </a:t>
            </a:r>
            <a:endParaRPr lang="en-US" sz="2000" dirty="0" smtClean="0">
              <a:solidFill>
                <a:schemeClr val="accent4">
                  <a:lumMod val="20000"/>
                  <a:lumOff val="80000"/>
                </a:schemeClr>
              </a:solidFill>
            </a:endParaRPr>
          </a:p>
          <a:p>
            <a:pPr marL="800100" lvl="1" indent="-342900">
              <a:spcBef>
                <a:spcPts val="600"/>
              </a:spcBef>
              <a:buFont typeface="Arial"/>
              <a:buChar char="•"/>
            </a:pPr>
            <a:r>
              <a:rPr lang="en-US" sz="2000" dirty="0" smtClean="0">
                <a:solidFill>
                  <a:schemeClr val="accent4">
                    <a:lumMod val="20000"/>
                    <a:lumOff val="80000"/>
                  </a:schemeClr>
                </a:solidFill>
              </a:rPr>
              <a:t>NNLO / NLO = 30%</a:t>
            </a:r>
          </a:p>
          <a:p>
            <a:pPr marL="342900" indent="-342900">
              <a:spcBef>
                <a:spcPts val="1200"/>
              </a:spcBef>
              <a:buFont typeface="Arial"/>
              <a:buChar char="•"/>
            </a:pPr>
            <a:r>
              <a:rPr lang="en-US" sz="2400" dirty="0" smtClean="0">
                <a:solidFill>
                  <a:schemeClr val="accent1">
                    <a:lumMod val="20000"/>
                    <a:lumOff val="80000"/>
                  </a:schemeClr>
                </a:solidFill>
              </a:rPr>
              <a:t>NNLO scale uncertainties are comparable to experimental systematic uncertainties</a:t>
            </a:r>
            <a:endParaRPr lang="en-US" sz="2200" dirty="0" smtClean="0">
              <a:solidFill>
                <a:schemeClr val="accent6">
                  <a:lumMod val="20000"/>
                  <a:lumOff val="80000"/>
                </a:schemeClr>
              </a:solidFill>
            </a:endParaRPr>
          </a:p>
          <a:p>
            <a:pPr marL="800100" lvl="1" indent="-342900">
              <a:spcBef>
                <a:spcPts val="600"/>
              </a:spcBef>
              <a:buFont typeface="Arial"/>
              <a:buChar char="•"/>
            </a:pPr>
            <a:r>
              <a:rPr lang="en-US" sz="2000" dirty="0" smtClean="0">
                <a:solidFill>
                  <a:srgbClr val="E9EBF9"/>
                </a:solidFill>
              </a:rPr>
              <a:t>NNLO</a:t>
            </a:r>
            <a:r>
              <a:rPr lang="en-US" sz="2000" dirty="0">
                <a:solidFill>
                  <a:srgbClr val="E9EBF9"/>
                </a:solidFill>
              </a:rPr>
              <a:t>: </a:t>
            </a:r>
            <a:r>
              <a:rPr lang="en-US" sz="2000" dirty="0" smtClean="0">
                <a:solidFill>
                  <a:srgbClr val="E9EBF9"/>
                </a:solidFill>
              </a:rPr>
              <a:t>~10</a:t>
            </a:r>
            <a:r>
              <a:rPr lang="en-US" sz="2000" dirty="0">
                <a:solidFill>
                  <a:srgbClr val="E9EBF9"/>
                </a:solidFill>
              </a:rPr>
              <a:t>%  </a:t>
            </a:r>
            <a:r>
              <a:rPr lang="en-US" sz="2000" dirty="0" err="1" smtClean="0">
                <a:solidFill>
                  <a:srgbClr val="E9EBF9"/>
                </a:solidFill>
              </a:rPr>
              <a:t>vs</a:t>
            </a:r>
            <a:r>
              <a:rPr lang="en-US" sz="2000" dirty="0" smtClean="0">
                <a:solidFill>
                  <a:srgbClr val="E9EBF9"/>
                </a:solidFill>
              </a:rPr>
              <a:t>  N3LO</a:t>
            </a:r>
            <a:r>
              <a:rPr lang="en-US" sz="2000" dirty="0">
                <a:solidFill>
                  <a:srgbClr val="E9EBF9"/>
                </a:solidFill>
              </a:rPr>
              <a:t>: </a:t>
            </a:r>
            <a:r>
              <a:rPr lang="en-US" sz="2000" dirty="0" smtClean="0">
                <a:solidFill>
                  <a:srgbClr val="E9EBF9"/>
                </a:solidFill>
              </a:rPr>
              <a:t> ~1%</a:t>
            </a:r>
            <a:endParaRPr lang="en-US" sz="2000" baseline="-25000" dirty="0">
              <a:solidFill>
                <a:srgbClr val="E9EBF9"/>
              </a:solidFill>
            </a:endParaRPr>
          </a:p>
        </p:txBody>
      </p:sp>
      <p:pic>
        <p:nvPicPr>
          <p:cNvPr id="8" name="Picture 7"/>
          <p:cNvPicPr>
            <a:picLocks noChangeAspect="1"/>
          </p:cNvPicPr>
          <p:nvPr/>
        </p:nvPicPr>
        <p:blipFill>
          <a:blip r:embed="rId3"/>
          <a:stretch>
            <a:fillRect/>
          </a:stretch>
        </p:blipFill>
        <p:spPr>
          <a:xfrm>
            <a:off x="4681783" y="2905673"/>
            <a:ext cx="4317011" cy="3669459"/>
          </a:xfrm>
          <a:prstGeom prst="rect">
            <a:avLst/>
          </a:prstGeom>
        </p:spPr>
      </p:pic>
    </p:spTree>
    <p:extLst>
      <p:ext uri="{BB962C8B-B14F-4D97-AF65-F5344CB8AC3E}">
        <p14:creationId xmlns:p14="http://schemas.microsoft.com/office/powerpoint/2010/main" val="42810790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0164"/>
            <a:ext cx="8229600" cy="1143000"/>
          </a:xfrm>
        </p:spPr>
        <p:txBody>
          <a:bodyPr/>
          <a:lstStyle/>
          <a:p>
            <a:r>
              <a:rPr lang="en-US" dirty="0" smtClean="0"/>
              <a:t>Another problem</a:t>
            </a:r>
            <a:endParaRPr lang="en-US" dirty="0"/>
          </a:p>
        </p:txBody>
      </p:sp>
      <p:sp>
        <p:nvSpPr>
          <p:cNvPr id="3" name="Content Placeholder 2"/>
          <p:cNvSpPr>
            <a:spLocks noGrp="1"/>
          </p:cNvSpPr>
          <p:nvPr>
            <p:ph idx="1"/>
          </p:nvPr>
        </p:nvSpPr>
        <p:spPr>
          <a:xfrm>
            <a:off x="328435" y="1035241"/>
            <a:ext cx="8224761" cy="1156236"/>
          </a:xfrm>
        </p:spPr>
        <p:txBody>
          <a:bodyPr>
            <a:normAutofit fontScale="70000" lnSpcReduction="20000"/>
          </a:bodyPr>
          <a:lstStyle/>
          <a:p>
            <a:pPr>
              <a:buSzPct val="110000"/>
              <a:buFont typeface="Wingdings" charset="2"/>
              <a:buChar char="§"/>
            </a:pPr>
            <a:r>
              <a:rPr lang="en-US" dirty="0" smtClean="0">
                <a:solidFill>
                  <a:srgbClr val="FFFFFF"/>
                </a:solidFill>
              </a:rPr>
              <a:t>When selections are applied to optimize sensitivity to new physics or when distributions are being measured, higher order predictions in </a:t>
            </a:r>
            <a:r>
              <a:rPr lang="en-US" dirty="0" smtClean="0">
                <a:solidFill>
                  <a:srgbClr val="FFFFFF"/>
                </a:solidFill>
                <a:latin typeface="Symbol" charset="2"/>
                <a:cs typeface="Symbol" charset="2"/>
              </a:rPr>
              <a:t>a</a:t>
            </a:r>
            <a:r>
              <a:rPr lang="en-US" baseline="-25000" dirty="0" smtClean="0">
                <a:solidFill>
                  <a:srgbClr val="FFFFFF"/>
                </a:solidFill>
              </a:rPr>
              <a:t>s</a:t>
            </a:r>
            <a:r>
              <a:rPr lang="en-US" dirty="0" smtClean="0">
                <a:solidFill>
                  <a:srgbClr val="FFFFFF"/>
                </a:solidFill>
              </a:rPr>
              <a:t> are not necessarily the only key to precision</a:t>
            </a:r>
            <a:endParaRPr lang="en-US" dirty="0">
              <a:solidFill>
                <a:srgbClr val="FFFFFF"/>
              </a:solidFill>
            </a:endParaRPr>
          </a:p>
        </p:txBody>
      </p:sp>
      <p:sp>
        <p:nvSpPr>
          <p:cNvPr id="4" name="Slide Number Placeholder 3"/>
          <p:cNvSpPr>
            <a:spLocks noGrp="1"/>
          </p:cNvSpPr>
          <p:nvPr>
            <p:ph type="sldNum" sz="quarter" idx="12"/>
          </p:nvPr>
        </p:nvSpPr>
        <p:spPr>
          <a:xfrm>
            <a:off x="6825478" y="6444757"/>
            <a:ext cx="2133600" cy="365125"/>
          </a:xfrm>
        </p:spPr>
        <p:txBody>
          <a:bodyPr/>
          <a:lstStyle/>
          <a:p>
            <a:fld id="{19371D3E-5A18-49EB-AD2A-429AF165759F}" type="slidenum">
              <a:rPr lang="en-US" smtClean="0"/>
              <a:pPr/>
              <a:t>14</a:t>
            </a:fld>
            <a:endParaRPr lang="en-US" dirty="0"/>
          </a:p>
        </p:txBody>
      </p:sp>
      <p:pic>
        <p:nvPicPr>
          <p:cNvPr id="5" name="Picture 4"/>
          <p:cNvPicPr>
            <a:picLocks noChangeAspect="1"/>
          </p:cNvPicPr>
          <p:nvPr/>
        </p:nvPicPr>
        <p:blipFill rotWithShape="1">
          <a:blip r:embed="rId4"/>
          <a:srcRect r="76026"/>
          <a:stretch/>
        </p:blipFill>
        <p:spPr>
          <a:xfrm>
            <a:off x="3881438" y="2701434"/>
            <a:ext cx="1282700" cy="1097806"/>
          </a:xfrm>
          <a:prstGeom prst="rect">
            <a:avLst/>
          </a:prstGeom>
        </p:spPr>
      </p:pic>
      <p:pic>
        <p:nvPicPr>
          <p:cNvPr id="6" name="Picture 5"/>
          <p:cNvPicPr>
            <a:picLocks noChangeAspect="1"/>
          </p:cNvPicPr>
          <p:nvPr/>
        </p:nvPicPr>
        <p:blipFill rotWithShape="1">
          <a:blip r:embed="rId4"/>
          <a:srcRect l="47732" r="27430"/>
          <a:stretch/>
        </p:blipFill>
        <p:spPr>
          <a:xfrm>
            <a:off x="6149250" y="2757954"/>
            <a:ext cx="1328923" cy="1097806"/>
          </a:xfrm>
          <a:prstGeom prst="rect">
            <a:avLst/>
          </a:prstGeom>
        </p:spPr>
      </p:pic>
      <p:pic>
        <p:nvPicPr>
          <p:cNvPr id="7" name="Picture 6"/>
          <p:cNvPicPr>
            <a:picLocks noChangeAspect="1"/>
          </p:cNvPicPr>
          <p:nvPr/>
        </p:nvPicPr>
        <p:blipFill rotWithShape="1">
          <a:blip r:embed="rId5"/>
          <a:srcRect r="45588"/>
          <a:stretch/>
        </p:blipFill>
        <p:spPr>
          <a:xfrm>
            <a:off x="1143000" y="2858983"/>
            <a:ext cx="838199" cy="996777"/>
          </a:xfrm>
          <a:prstGeom prst="rect">
            <a:avLst/>
          </a:prstGeom>
          <a:solidFill>
            <a:srgbClr val="FFFFFF"/>
          </a:solidFill>
        </p:spPr>
      </p:pic>
      <p:sp>
        <p:nvSpPr>
          <p:cNvPr id="8" name="TextBox 7"/>
          <p:cNvSpPr txBox="1"/>
          <p:nvPr/>
        </p:nvSpPr>
        <p:spPr>
          <a:xfrm>
            <a:off x="2025853" y="3215784"/>
            <a:ext cx="393294" cy="276999"/>
          </a:xfrm>
          <a:prstGeom prst="rect">
            <a:avLst/>
          </a:prstGeom>
          <a:noFill/>
        </p:spPr>
        <p:txBody>
          <a:bodyPr wrap="none" rtlCol="0">
            <a:spAutoFit/>
          </a:bodyPr>
          <a:lstStyle/>
          <a:p>
            <a:r>
              <a:rPr lang="en-US" sz="1200" i="1" dirty="0" smtClean="0"/>
              <a:t>V*</a:t>
            </a:r>
            <a:endParaRPr lang="en-US" sz="1200" i="1" dirty="0"/>
          </a:p>
        </p:txBody>
      </p:sp>
      <p:sp>
        <p:nvSpPr>
          <p:cNvPr id="9" name="Right Arrow 8"/>
          <p:cNvSpPr/>
          <p:nvPr/>
        </p:nvSpPr>
        <p:spPr>
          <a:xfrm>
            <a:off x="2933700" y="3266584"/>
            <a:ext cx="304800" cy="176600"/>
          </a:xfrm>
          <a:prstGeom prst="rightArrow">
            <a:avLst/>
          </a:prstGeom>
          <a:solidFill>
            <a:srgbClr val="FFFFFF"/>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5419256" y="3123451"/>
            <a:ext cx="303013" cy="369332"/>
          </a:xfrm>
          <a:prstGeom prst="rect">
            <a:avLst/>
          </a:prstGeom>
          <a:noFill/>
        </p:spPr>
        <p:txBody>
          <a:bodyPr wrap="none" rtlCol="0">
            <a:spAutoFit/>
          </a:bodyPr>
          <a:lstStyle/>
          <a:p>
            <a:r>
              <a:rPr lang="en-US" dirty="0" smtClean="0"/>
              <a:t>+</a:t>
            </a:r>
            <a:endParaRPr lang="en-US" dirty="0"/>
          </a:p>
        </p:txBody>
      </p:sp>
      <p:sp>
        <p:nvSpPr>
          <p:cNvPr id="11" name="TextBox 10"/>
          <p:cNvSpPr txBox="1"/>
          <p:nvPr/>
        </p:nvSpPr>
        <p:spPr>
          <a:xfrm>
            <a:off x="565033" y="2265450"/>
            <a:ext cx="8394045" cy="400110"/>
          </a:xfrm>
          <a:prstGeom prst="rect">
            <a:avLst/>
          </a:prstGeom>
          <a:noFill/>
        </p:spPr>
        <p:txBody>
          <a:bodyPr wrap="none" rtlCol="0">
            <a:spAutoFit/>
          </a:bodyPr>
          <a:lstStyle/>
          <a:p>
            <a:r>
              <a:rPr lang="en-US" sz="2000" dirty="0" smtClean="0">
                <a:solidFill>
                  <a:srgbClr val="CCFFCC"/>
                </a:solidFill>
              </a:rPr>
              <a:t>A </a:t>
            </a:r>
            <a:r>
              <a:rPr lang="en-US" sz="2000" u="sng" dirty="0" smtClean="0">
                <a:solidFill>
                  <a:srgbClr val="CCFFCC"/>
                </a:solidFill>
              </a:rPr>
              <a:t>schematic</a:t>
            </a:r>
            <a:r>
              <a:rPr lang="en-US" sz="2000" dirty="0" smtClean="0">
                <a:solidFill>
                  <a:srgbClr val="CCFFCC"/>
                </a:solidFill>
              </a:rPr>
              <a:t> example: Consider </a:t>
            </a:r>
            <a:r>
              <a:rPr lang="en-US" sz="2000" dirty="0" err="1" smtClean="0">
                <a:solidFill>
                  <a:srgbClr val="CCFFCC"/>
                </a:solidFill>
              </a:rPr>
              <a:t>Drell</a:t>
            </a:r>
            <a:r>
              <a:rPr lang="en-US" sz="2000" dirty="0" smtClean="0">
                <a:solidFill>
                  <a:srgbClr val="CCFFCC"/>
                </a:solidFill>
              </a:rPr>
              <a:t>-Yan process when going from LO to NLO</a:t>
            </a:r>
            <a:endParaRPr lang="en-US" sz="2000" dirty="0">
              <a:solidFill>
                <a:srgbClr val="CCFFCC"/>
              </a:solidFill>
            </a:endParaRPr>
          </a:p>
        </p:txBody>
      </p:sp>
      <p:pic>
        <p:nvPicPr>
          <p:cNvPr id="12" name="Picture 11"/>
          <p:cNvPicPr>
            <a:picLocks noChangeAspect="1"/>
          </p:cNvPicPr>
          <p:nvPr/>
        </p:nvPicPr>
        <p:blipFill rotWithShape="1">
          <a:blip r:embed="rId4"/>
          <a:srcRect l="47732" r="27430"/>
          <a:stretch/>
        </p:blipFill>
        <p:spPr>
          <a:xfrm>
            <a:off x="965198" y="4824521"/>
            <a:ext cx="1460500" cy="1206500"/>
          </a:xfrm>
          <a:prstGeom prst="rect">
            <a:avLst/>
          </a:prstGeom>
        </p:spPr>
      </p:pic>
      <p:graphicFrame>
        <p:nvGraphicFramePr>
          <p:cNvPr id="13" name="Object 12"/>
          <p:cNvGraphicFramePr>
            <a:graphicFrameLocks noChangeAspect="1"/>
          </p:cNvGraphicFramePr>
          <p:nvPr>
            <p:extLst>
              <p:ext uri="{D42A27DB-BD31-4B8C-83A1-F6EECF244321}">
                <p14:modId xmlns:p14="http://schemas.microsoft.com/office/powerpoint/2010/main" val="701567990"/>
              </p:ext>
            </p:extLst>
          </p:nvPr>
        </p:nvGraphicFramePr>
        <p:xfrm>
          <a:off x="2700338" y="5141274"/>
          <a:ext cx="2451100" cy="660400"/>
        </p:xfrm>
        <a:graphic>
          <a:graphicData uri="http://schemas.openxmlformats.org/presentationml/2006/ole">
            <mc:AlternateContent xmlns:mc="http://schemas.openxmlformats.org/markup-compatibility/2006">
              <mc:Choice xmlns:v="urn:schemas-microsoft-com:vml" Requires="v">
                <p:oleObj spid="_x0000_s78050" name="Equation" r:id="rId6" imgW="1790700" imgH="482600" progId="Equation.3">
                  <p:embed/>
                </p:oleObj>
              </mc:Choice>
              <mc:Fallback>
                <p:oleObj name="Equation" r:id="rId6" imgW="1790700" imgH="482600" progId="Equation.3">
                  <p:embed/>
                  <p:pic>
                    <p:nvPicPr>
                      <p:cNvPr id="0" name=""/>
                      <p:cNvPicPr/>
                      <p:nvPr/>
                    </p:nvPicPr>
                    <p:blipFill>
                      <a:blip r:embed="rId7"/>
                      <a:stretch>
                        <a:fillRect/>
                      </a:stretch>
                    </p:blipFill>
                    <p:spPr>
                      <a:xfrm>
                        <a:off x="2700338" y="5141274"/>
                        <a:ext cx="2451100" cy="660400"/>
                      </a:xfrm>
                      <a:prstGeom prst="rect">
                        <a:avLst/>
                      </a:prstGeom>
                      <a:solidFill>
                        <a:srgbClr val="FFFFFF"/>
                      </a:solidFill>
                    </p:spPr>
                  </p:pic>
                </p:oleObj>
              </mc:Fallback>
            </mc:AlternateContent>
          </a:graphicData>
        </a:graphic>
      </p:graphicFrame>
      <p:sp>
        <p:nvSpPr>
          <p:cNvPr id="14" name="TextBox 13"/>
          <p:cNvSpPr txBox="1"/>
          <p:nvPr/>
        </p:nvSpPr>
        <p:spPr>
          <a:xfrm>
            <a:off x="5359203" y="5248708"/>
            <a:ext cx="3017932" cy="400110"/>
          </a:xfrm>
          <a:prstGeom prst="rect">
            <a:avLst/>
          </a:prstGeom>
          <a:noFill/>
        </p:spPr>
        <p:txBody>
          <a:bodyPr wrap="none" rtlCol="0">
            <a:spAutoFit/>
          </a:bodyPr>
          <a:lstStyle/>
          <a:p>
            <a:r>
              <a:rPr lang="en-US" sz="2000" dirty="0" smtClean="0"/>
              <a:t>Diverges when </a:t>
            </a:r>
            <a:r>
              <a:rPr lang="en-US" sz="2000" dirty="0" err="1" smtClean="0"/>
              <a:t>E</a:t>
            </a:r>
            <a:r>
              <a:rPr lang="en-US" sz="2000" baseline="-25000" dirty="0" err="1" smtClean="0"/>
              <a:t>g</a:t>
            </a:r>
            <a:r>
              <a:rPr lang="en-US" sz="2000" dirty="0" smtClean="0"/>
              <a:t>=0 or </a:t>
            </a:r>
            <a:r>
              <a:rPr lang="en-US" sz="2000" dirty="0" smtClean="0">
                <a:latin typeface="Symbol" charset="2"/>
                <a:cs typeface="Symbol" charset="2"/>
              </a:rPr>
              <a:t>q</a:t>
            </a:r>
            <a:r>
              <a:rPr lang="en-US" sz="2000" dirty="0" smtClean="0"/>
              <a:t>=0</a:t>
            </a:r>
            <a:endParaRPr lang="en-US" sz="2000" dirty="0"/>
          </a:p>
        </p:txBody>
      </p:sp>
      <p:sp>
        <p:nvSpPr>
          <p:cNvPr id="15" name="TextBox 14"/>
          <p:cNvSpPr txBox="1"/>
          <p:nvPr/>
        </p:nvSpPr>
        <p:spPr>
          <a:xfrm>
            <a:off x="779463" y="6204924"/>
            <a:ext cx="3928053" cy="400110"/>
          </a:xfrm>
          <a:prstGeom prst="rect">
            <a:avLst/>
          </a:prstGeom>
          <a:noFill/>
        </p:spPr>
        <p:txBody>
          <a:bodyPr wrap="none" rtlCol="0">
            <a:spAutoFit/>
          </a:bodyPr>
          <a:lstStyle/>
          <a:p>
            <a:r>
              <a:rPr lang="en-US" sz="2000" dirty="0" smtClean="0">
                <a:solidFill>
                  <a:srgbClr val="FFFF00"/>
                </a:solidFill>
              </a:rPr>
              <a:t>The exact same divergence occur in </a:t>
            </a:r>
            <a:endParaRPr lang="en-US" sz="2000" dirty="0">
              <a:solidFill>
                <a:srgbClr val="FFFF00"/>
              </a:solidFill>
            </a:endParaRPr>
          </a:p>
        </p:txBody>
      </p:sp>
      <p:pic>
        <p:nvPicPr>
          <p:cNvPr id="16" name="Picture 15"/>
          <p:cNvPicPr>
            <a:picLocks noChangeAspect="1"/>
          </p:cNvPicPr>
          <p:nvPr/>
        </p:nvPicPr>
        <p:blipFill rotWithShape="1">
          <a:blip r:embed="rId4"/>
          <a:srcRect r="76026"/>
          <a:stretch/>
        </p:blipFill>
        <p:spPr>
          <a:xfrm>
            <a:off x="4758316" y="5935176"/>
            <a:ext cx="919064" cy="786586"/>
          </a:xfrm>
          <a:prstGeom prst="rect">
            <a:avLst/>
          </a:prstGeom>
        </p:spPr>
      </p:pic>
      <p:sp>
        <p:nvSpPr>
          <p:cNvPr id="17" name="TextBox 16"/>
          <p:cNvSpPr txBox="1"/>
          <p:nvPr/>
        </p:nvSpPr>
        <p:spPr>
          <a:xfrm>
            <a:off x="5722269" y="6204924"/>
            <a:ext cx="2525676" cy="400110"/>
          </a:xfrm>
          <a:prstGeom prst="rect">
            <a:avLst/>
          </a:prstGeom>
          <a:noFill/>
        </p:spPr>
        <p:txBody>
          <a:bodyPr wrap="none" rtlCol="0">
            <a:spAutoFit/>
          </a:bodyPr>
          <a:lstStyle/>
          <a:p>
            <a:r>
              <a:rPr lang="en-US" sz="2000" dirty="0">
                <a:solidFill>
                  <a:srgbClr val="FFFF00"/>
                </a:solidFill>
              </a:rPr>
              <a:t>b</a:t>
            </a:r>
            <a:r>
              <a:rPr lang="en-US" sz="2000" dirty="0" smtClean="0">
                <a:solidFill>
                  <a:srgbClr val="FFFF00"/>
                </a:solidFill>
              </a:rPr>
              <a:t>ut with opposite sign</a:t>
            </a:r>
            <a:endParaRPr lang="en-US" sz="2000" dirty="0">
              <a:solidFill>
                <a:srgbClr val="FFFF00"/>
              </a:solidFill>
            </a:endParaRPr>
          </a:p>
        </p:txBody>
      </p:sp>
      <p:graphicFrame>
        <p:nvGraphicFramePr>
          <p:cNvPr id="18" name="Object 17"/>
          <p:cNvGraphicFramePr>
            <a:graphicFrameLocks noChangeAspect="1"/>
          </p:cNvGraphicFramePr>
          <p:nvPr>
            <p:extLst>
              <p:ext uri="{D42A27DB-BD31-4B8C-83A1-F6EECF244321}">
                <p14:modId xmlns:p14="http://schemas.microsoft.com/office/powerpoint/2010/main" val="1674529136"/>
              </p:ext>
            </p:extLst>
          </p:nvPr>
        </p:nvGraphicFramePr>
        <p:xfrm>
          <a:off x="1951199" y="4030663"/>
          <a:ext cx="4862513" cy="758825"/>
        </p:xfrm>
        <a:graphic>
          <a:graphicData uri="http://schemas.openxmlformats.org/presentationml/2006/ole">
            <mc:AlternateContent xmlns:mc="http://schemas.openxmlformats.org/markup-compatibility/2006">
              <mc:Choice xmlns:v="urn:schemas-microsoft-com:vml" Requires="v">
                <p:oleObj spid="_x0000_s78051" name="Equation" r:id="rId8" imgW="3175000" imgH="495300" progId="Equation.3">
                  <p:embed/>
                </p:oleObj>
              </mc:Choice>
              <mc:Fallback>
                <p:oleObj name="Equation" r:id="rId8" imgW="3175000" imgH="495300" progId="Equation.3">
                  <p:embed/>
                  <p:pic>
                    <p:nvPicPr>
                      <p:cNvPr id="0" name=""/>
                      <p:cNvPicPr/>
                      <p:nvPr/>
                    </p:nvPicPr>
                    <p:blipFill>
                      <a:blip r:embed="rId9"/>
                      <a:stretch>
                        <a:fillRect/>
                      </a:stretch>
                    </p:blipFill>
                    <p:spPr>
                      <a:xfrm>
                        <a:off x="1951199" y="4030663"/>
                        <a:ext cx="4862513" cy="758825"/>
                      </a:xfrm>
                      <a:prstGeom prst="rect">
                        <a:avLst/>
                      </a:prstGeom>
                      <a:solidFill>
                        <a:srgbClr val="FFFFFF"/>
                      </a:solidFill>
                    </p:spPr>
                  </p:pic>
                </p:oleObj>
              </mc:Fallback>
            </mc:AlternateContent>
          </a:graphicData>
        </a:graphic>
      </p:graphicFrame>
      <p:sp>
        <p:nvSpPr>
          <p:cNvPr id="19" name="TextBox 18"/>
          <p:cNvSpPr txBox="1"/>
          <p:nvPr/>
        </p:nvSpPr>
        <p:spPr>
          <a:xfrm>
            <a:off x="7059073" y="4223266"/>
            <a:ext cx="1742672" cy="369332"/>
          </a:xfrm>
          <a:prstGeom prst="rect">
            <a:avLst/>
          </a:prstGeom>
          <a:noFill/>
        </p:spPr>
        <p:txBody>
          <a:bodyPr wrap="none" rtlCol="0">
            <a:spAutoFit/>
          </a:bodyPr>
          <a:lstStyle/>
          <a:p>
            <a:r>
              <a:rPr lang="en-US" dirty="0" smtClean="0">
                <a:solidFill>
                  <a:srgbClr val="FFFF00"/>
                </a:solidFill>
              </a:rPr>
              <a:t>Finite prediction</a:t>
            </a:r>
            <a:endParaRPr lang="en-US" dirty="0">
              <a:solidFill>
                <a:srgbClr val="FFFF00"/>
              </a:solidFill>
            </a:endParaRPr>
          </a:p>
        </p:txBody>
      </p:sp>
      <p:sp>
        <p:nvSpPr>
          <p:cNvPr id="20" name="TextBox 19"/>
          <p:cNvSpPr txBox="1"/>
          <p:nvPr/>
        </p:nvSpPr>
        <p:spPr>
          <a:xfrm>
            <a:off x="5575780" y="5596889"/>
            <a:ext cx="2561652" cy="338554"/>
          </a:xfrm>
          <a:prstGeom prst="rect">
            <a:avLst/>
          </a:prstGeom>
          <a:noFill/>
          <a:ln>
            <a:noFill/>
          </a:ln>
        </p:spPr>
        <p:txBody>
          <a:bodyPr wrap="none" rtlCol="0">
            <a:spAutoFit/>
          </a:bodyPr>
          <a:lstStyle/>
          <a:p>
            <a:r>
              <a:rPr lang="en-US" sz="1600" dirty="0" smtClean="0">
                <a:solidFill>
                  <a:srgbClr val="CCFFCC"/>
                </a:solidFill>
              </a:rPr>
              <a:t>(Q</a:t>
            </a:r>
            <a:r>
              <a:rPr lang="en-US" sz="1600" baseline="30000" dirty="0" smtClean="0">
                <a:solidFill>
                  <a:srgbClr val="CCFFCC"/>
                </a:solidFill>
              </a:rPr>
              <a:t>2</a:t>
            </a:r>
            <a:r>
              <a:rPr lang="en-US" sz="1600" dirty="0" smtClean="0">
                <a:solidFill>
                  <a:srgbClr val="CCFFCC"/>
                </a:solidFill>
              </a:rPr>
              <a:t> is the </a:t>
            </a:r>
            <a:r>
              <a:rPr lang="en-US" sz="1600" dirty="0" err="1" smtClean="0">
                <a:solidFill>
                  <a:srgbClr val="CCFFCC"/>
                </a:solidFill>
              </a:rPr>
              <a:t>virtuality</a:t>
            </a:r>
            <a:r>
              <a:rPr lang="en-US" sz="1600" dirty="0" smtClean="0">
                <a:solidFill>
                  <a:srgbClr val="CCFFCC"/>
                </a:solidFill>
              </a:rPr>
              <a:t> of the W)</a:t>
            </a:r>
            <a:endParaRPr lang="en-US" sz="1600" dirty="0">
              <a:solidFill>
                <a:srgbClr val="CCFFCC"/>
              </a:solidFill>
            </a:endParaRPr>
          </a:p>
        </p:txBody>
      </p:sp>
    </p:spTree>
    <p:extLst>
      <p:ext uri="{BB962C8B-B14F-4D97-AF65-F5344CB8AC3E}">
        <p14:creationId xmlns:p14="http://schemas.microsoft.com/office/powerpoint/2010/main" val="2954264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55"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p:cTn id="41" dur="1000" fill="hold"/>
                                        <p:tgtEl>
                                          <p:spTgt spid="15"/>
                                        </p:tgtEl>
                                        <p:attrNameLst>
                                          <p:attrName>ppt_w</p:attrName>
                                        </p:attrNameLst>
                                      </p:cBhvr>
                                      <p:tavLst>
                                        <p:tav tm="0">
                                          <p:val>
                                            <p:strVal val="#ppt_w*0.70"/>
                                          </p:val>
                                        </p:tav>
                                        <p:tav tm="100000">
                                          <p:val>
                                            <p:strVal val="#ppt_w"/>
                                          </p:val>
                                        </p:tav>
                                      </p:tavLst>
                                    </p:anim>
                                    <p:anim calcmode="lin" valueType="num">
                                      <p:cBhvr>
                                        <p:cTn id="42" dur="1000" fill="hold"/>
                                        <p:tgtEl>
                                          <p:spTgt spid="15"/>
                                        </p:tgtEl>
                                        <p:attrNameLst>
                                          <p:attrName>ppt_h</p:attrName>
                                        </p:attrNameLst>
                                      </p:cBhvr>
                                      <p:tavLst>
                                        <p:tav tm="0">
                                          <p:val>
                                            <p:strVal val="#ppt_h"/>
                                          </p:val>
                                        </p:tav>
                                        <p:tav tm="100000">
                                          <p:val>
                                            <p:strVal val="#ppt_h"/>
                                          </p:val>
                                        </p:tav>
                                      </p:tavLst>
                                    </p:anim>
                                    <p:animEffect transition="in" filter="fade">
                                      <p:cBhvr>
                                        <p:cTn id="43" dur="1000"/>
                                        <p:tgtEl>
                                          <p:spTgt spid="15"/>
                                        </p:tgtEl>
                                      </p:cBhvr>
                                    </p:animEffect>
                                  </p:childTnLst>
                                </p:cTn>
                              </p:par>
                              <p:par>
                                <p:cTn id="44" presetID="55" presetClass="entr" presetSubtype="0" fill="hold" nodeType="withEffect">
                                  <p:stCondLst>
                                    <p:cond delay="0"/>
                                  </p:stCondLst>
                                  <p:childTnLst>
                                    <p:set>
                                      <p:cBhvr>
                                        <p:cTn id="45" dur="1" fill="hold">
                                          <p:stCondLst>
                                            <p:cond delay="0"/>
                                          </p:stCondLst>
                                        </p:cTn>
                                        <p:tgtEl>
                                          <p:spTgt spid="16"/>
                                        </p:tgtEl>
                                        <p:attrNameLst>
                                          <p:attrName>style.visibility</p:attrName>
                                        </p:attrNameLst>
                                      </p:cBhvr>
                                      <p:to>
                                        <p:strVal val="visible"/>
                                      </p:to>
                                    </p:set>
                                    <p:anim calcmode="lin" valueType="num">
                                      <p:cBhvr>
                                        <p:cTn id="46" dur="1000" fill="hold"/>
                                        <p:tgtEl>
                                          <p:spTgt spid="16"/>
                                        </p:tgtEl>
                                        <p:attrNameLst>
                                          <p:attrName>ppt_w</p:attrName>
                                        </p:attrNameLst>
                                      </p:cBhvr>
                                      <p:tavLst>
                                        <p:tav tm="0">
                                          <p:val>
                                            <p:strVal val="#ppt_w*0.70"/>
                                          </p:val>
                                        </p:tav>
                                        <p:tav tm="100000">
                                          <p:val>
                                            <p:strVal val="#ppt_w"/>
                                          </p:val>
                                        </p:tav>
                                      </p:tavLst>
                                    </p:anim>
                                    <p:anim calcmode="lin" valueType="num">
                                      <p:cBhvr>
                                        <p:cTn id="47" dur="1000" fill="hold"/>
                                        <p:tgtEl>
                                          <p:spTgt spid="16"/>
                                        </p:tgtEl>
                                        <p:attrNameLst>
                                          <p:attrName>ppt_h</p:attrName>
                                        </p:attrNameLst>
                                      </p:cBhvr>
                                      <p:tavLst>
                                        <p:tav tm="0">
                                          <p:val>
                                            <p:strVal val="#ppt_h"/>
                                          </p:val>
                                        </p:tav>
                                        <p:tav tm="100000">
                                          <p:val>
                                            <p:strVal val="#ppt_h"/>
                                          </p:val>
                                        </p:tav>
                                      </p:tavLst>
                                    </p:anim>
                                    <p:animEffect transition="in" filter="fade">
                                      <p:cBhvr>
                                        <p:cTn id="48" dur="1000"/>
                                        <p:tgtEl>
                                          <p:spTgt spid="16"/>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 calcmode="lin" valueType="num">
                                      <p:cBhvr>
                                        <p:cTn id="51" dur="1000" fill="hold"/>
                                        <p:tgtEl>
                                          <p:spTgt spid="17"/>
                                        </p:tgtEl>
                                        <p:attrNameLst>
                                          <p:attrName>ppt_w</p:attrName>
                                        </p:attrNameLst>
                                      </p:cBhvr>
                                      <p:tavLst>
                                        <p:tav tm="0">
                                          <p:val>
                                            <p:strVal val="#ppt_w*0.70"/>
                                          </p:val>
                                        </p:tav>
                                        <p:tav tm="100000">
                                          <p:val>
                                            <p:strVal val="#ppt_w"/>
                                          </p:val>
                                        </p:tav>
                                      </p:tavLst>
                                    </p:anim>
                                    <p:anim calcmode="lin" valueType="num">
                                      <p:cBhvr>
                                        <p:cTn id="52" dur="1000" fill="hold"/>
                                        <p:tgtEl>
                                          <p:spTgt spid="17"/>
                                        </p:tgtEl>
                                        <p:attrNameLst>
                                          <p:attrName>ppt_h</p:attrName>
                                        </p:attrNameLst>
                                      </p:cBhvr>
                                      <p:tavLst>
                                        <p:tav tm="0">
                                          <p:val>
                                            <p:strVal val="#ppt_h"/>
                                          </p:val>
                                        </p:tav>
                                        <p:tav tm="100000">
                                          <p:val>
                                            <p:strVal val="#ppt_h"/>
                                          </p:val>
                                        </p:tav>
                                      </p:tavLst>
                                    </p:anim>
                                    <p:animEffect transition="in" filter="fade">
                                      <p:cBhvr>
                                        <p:cTn id="53" dur="1000"/>
                                        <p:tgtEl>
                                          <p:spTgt spid="17"/>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18"/>
                                        </p:tgtEl>
                                        <p:attrNameLst>
                                          <p:attrName>style.visibility</p:attrName>
                                        </p:attrNameLst>
                                      </p:cBhvr>
                                      <p:to>
                                        <p:strVal val="visible"/>
                                      </p:to>
                                    </p:set>
                                    <p:anim calcmode="lin" valueType="num">
                                      <p:cBhvr>
                                        <p:cTn id="58" dur="500" fill="hold"/>
                                        <p:tgtEl>
                                          <p:spTgt spid="18"/>
                                        </p:tgtEl>
                                        <p:attrNameLst>
                                          <p:attrName>ppt_w</p:attrName>
                                        </p:attrNameLst>
                                      </p:cBhvr>
                                      <p:tavLst>
                                        <p:tav tm="0">
                                          <p:val>
                                            <p:fltVal val="0"/>
                                          </p:val>
                                        </p:tav>
                                        <p:tav tm="100000">
                                          <p:val>
                                            <p:strVal val="#ppt_w"/>
                                          </p:val>
                                        </p:tav>
                                      </p:tavLst>
                                    </p:anim>
                                    <p:anim calcmode="lin" valueType="num">
                                      <p:cBhvr>
                                        <p:cTn id="59" dur="500" fill="hold"/>
                                        <p:tgtEl>
                                          <p:spTgt spid="18"/>
                                        </p:tgtEl>
                                        <p:attrNameLst>
                                          <p:attrName>ppt_h</p:attrName>
                                        </p:attrNameLst>
                                      </p:cBhvr>
                                      <p:tavLst>
                                        <p:tav tm="0">
                                          <p:val>
                                            <p:fltVal val="0"/>
                                          </p:val>
                                        </p:tav>
                                        <p:tav tm="100000">
                                          <p:val>
                                            <p:strVal val="#ppt_h"/>
                                          </p:val>
                                        </p:tav>
                                      </p:tavLst>
                                    </p:anim>
                                    <p:animEffect transition="in" filter="fade">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10" grpId="0"/>
      <p:bldP spid="11" grpId="0"/>
      <p:bldP spid="14" grpId="0"/>
      <p:bldP spid="15" grpId="0"/>
      <p:bldP spid="17"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7524" y="530493"/>
            <a:ext cx="8224761" cy="767745"/>
          </a:xfrm>
        </p:spPr>
        <p:txBody>
          <a:bodyPr>
            <a:normAutofit fontScale="85000" lnSpcReduction="20000"/>
          </a:bodyPr>
          <a:lstStyle/>
          <a:p>
            <a:pPr>
              <a:buSzPct val="110000"/>
              <a:buFont typeface="Wingdings" charset="2"/>
              <a:buChar char="§"/>
            </a:pPr>
            <a:r>
              <a:rPr lang="en-US" dirty="0">
                <a:solidFill>
                  <a:srgbClr val="FFFFFF"/>
                </a:solidFill>
              </a:rPr>
              <a:t>F</a:t>
            </a:r>
            <a:r>
              <a:rPr lang="en-US" dirty="0" smtClean="0">
                <a:solidFill>
                  <a:srgbClr val="FFFFFF"/>
                </a:solidFill>
              </a:rPr>
              <a:t>rom this calculation: fixed order calculations are of the form:</a:t>
            </a:r>
          </a:p>
        </p:txBody>
      </p:sp>
      <p:sp>
        <p:nvSpPr>
          <p:cNvPr id="4" name="Slide Number Placeholder 3"/>
          <p:cNvSpPr>
            <a:spLocks noGrp="1"/>
          </p:cNvSpPr>
          <p:nvPr>
            <p:ph type="sldNum" sz="quarter" idx="12"/>
          </p:nvPr>
        </p:nvSpPr>
        <p:spPr>
          <a:xfrm>
            <a:off x="8504238" y="6452896"/>
            <a:ext cx="533400" cy="365125"/>
          </a:xfrm>
        </p:spPr>
        <p:txBody>
          <a:bodyPr/>
          <a:lstStyle/>
          <a:p>
            <a:fld id="{19371D3E-5A18-49EB-AD2A-429AF165759F}" type="slidenum">
              <a:rPr lang="en-US" smtClean="0"/>
              <a:pPr/>
              <a:t>15</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4211756811"/>
              </p:ext>
            </p:extLst>
          </p:nvPr>
        </p:nvGraphicFramePr>
        <p:xfrm>
          <a:off x="1738313" y="1298575"/>
          <a:ext cx="5419725" cy="704850"/>
        </p:xfrm>
        <a:graphic>
          <a:graphicData uri="http://schemas.openxmlformats.org/presentationml/2006/ole">
            <mc:AlternateContent xmlns:mc="http://schemas.openxmlformats.org/markup-compatibility/2006">
              <mc:Choice xmlns:v="urn:schemas-microsoft-com:vml" Requires="v">
                <p:oleObj spid="_x0000_s79078" name="Equation" r:id="rId4" imgW="3810000" imgH="495300" progId="Equation.3">
                  <p:embed/>
                </p:oleObj>
              </mc:Choice>
              <mc:Fallback>
                <p:oleObj name="Equation" r:id="rId4" imgW="3810000" imgH="495300" progId="Equation.3">
                  <p:embed/>
                  <p:pic>
                    <p:nvPicPr>
                      <p:cNvPr id="0" name=""/>
                      <p:cNvPicPr/>
                      <p:nvPr/>
                    </p:nvPicPr>
                    <p:blipFill>
                      <a:blip r:embed="rId5"/>
                      <a:stretch>
                        <a:fillRect/>
                      </a:stretch>
                    </p:blipFill>
                    <p:spPr>
                      <a:xfrm>
                        <a:off x="1738313" y="1298575"/>
                        <a:ext cx="5419725" cy="704850"/>
                      </a:xfrm>
                      <a:prstGeom prst="rect">
                        <a:avLst/>
                      </a:prstGeom>
                      <a:solidFill>
                        <a:srgbClr val="FFFFFF"/>
                      </a:solidFill>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442315690"/>
              </p:ext>
            </p:extLst>
          </p:nvPr>
        </p:nvGraphicFramePr>
        <p:xfrm>
          <a:off x="733425" y="5903913"/>
          <a:ext cx="7770813" cy="444500"/>
        </p:xfrm>
        <a:graphic>
          <a:graphicData uri="http://schemas.openxmlformats.org/presentationml/2006/ole">
            <mc:AlternateContent xmlns:mc="http://schemas.openxmlformats.org/markup-compatibility/2006">
              <mc:Choice xmlns:v="urn:schemas-microsoft-com:vml" Requires="v">
                <p:oleObj spid="_x0000_s79079" name="Equation" r:id="rId6" imgW="4876800" imgH="279400" progId="Equation.3">
                  <p:embed/>
                </p:oleObj>
              </mc:Choice>
              <mc:Fallback>
                <p:oleObj name="Equation" r:id="rId6" imgW="4876800" imgH="279400" progId="Equation.3">
                  <p:embed/>
                  <p:pic>
                    <p:nvPicPr>
                      <p:cNvPr id="0" name=""/>
                      <p:cNvPicPr/>
                      <p:nvPr/>
                    </p:nvPicPr>
                    <p:blipFill>
                      <a:blip r:embed="rId7"/>
                      <a:stretch>
                        <a:fillRect/>
                      </a:stretch>
                    </p:blipFill>
                    <p:spPr>
                      <a:xfrm>
                        <a:off x="733425" y="5903913"/>
                        <a:ext cx="7770813" cy="444500"/>
                      </a:xfrm>
                      <a:prstGeom prst="rect">
                        <a:avLst/>
                      </a:prstGeom>
                      <a:solidFill>
                        <a:srgbClr val="FFFFFF"/>
                      </a:solidFill>
                    </p:spPr>
                  </p:pic>
                </p:oleObj>
              </mc:Fallback>
            </mc:AlternateContent>
          </a:graphicData>
        </a:graphic>
      </p:graphicFrame>
      <p:sp>
        <p:nvSpPr>
          <p:cNvPr id="8" name="Content Placeholder 2"/>
          <p:cNvSpPr txBox="1">
            <a:spLocks/>
          </p:cNvSpPr>
          <p:nvPr/>
        </p:nvSpPr>
        <p:spPr>
          <a:xfrm>
            <a:off x="447524" y="2291945"/>
            <a:ext cx="8224761" cy="80037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buNone/>
            </a:pPr>
            <a:r>
              <a:rPr lang="en-US" dirty="0">
                <a:solidFill>
                  <a:srgbClr val="FFFF00"/>
                </a:solidFill>
              </a:rPr>
              <a:t> </a:t>
            </a:r>
            <a:r>
              <a:rPr lang="en-US" dirty="0" smtClean="0">
                <a:solidFill>
                  <a:srgbClr val="FFFF00"/>
                </a:solidFill>
              </a:rPr>
              <a:t>           The expansion is not anymore in </a:t>
            </a:r>
            <a:r>
              <a:rPr lang="en-US" dirty="0" err="1" smtClean="0">
                <a:solidFill>
                  <a:srgbClr val="FFFF00"/>
                </a:solidFill>
              </a:rPr>
              <a:t>a</a:t>
            </a:r>
            <a:r>
              <a:rPr lang="en-US" baseline="-25000" dirty="0" err="1" smtClean="0">
                <a:solidFill>
                  <a:srgbClr val="FFFF00"/>
                </a:solidFill>
              </a:rPr>
              <a:t>S</a:t>
            </a:r>
            <a:r>
              <a:rPr lang="en-US" dirty="0" smtClean="0">
                <a:solidFill>
                  <a:srgbClr val="FFFF00"/>
                </a:solidFill>
              </a:rPr>
              <a:t>, but in </a:t>
            </a:r>
            <a:r>
              <a:rPr lang="en-US" dirty="0" smtClean="0">
                <a:solidFill>
                  <a:srgbClr val="FFFF00"/>
                </a:solidFill>
                <a:latin typeface="Symbol" charset="2"/>
                <a:cs typeface="Symbol" charset="2"/>
              </a:rPr>
              <a:t>a</a:t>
            </a:r>
            <a:r>
              <a:rPr lang="en-US" baseline="-25000" dirty="0" smtClean="0">
                <a:solidFill>
                  <a:srgbClr val="FFFF00"/>
                </a:solidFill>
              </a:rPr>
              <a:t>S</a:t>
            </a:r>
            <a:r>
              <a:rPr lang="en-US" dirty="0" smtClean="0">
                <a:solidFill>
                  <a:srgbClr val="FFFF00"/>
                </a:solidFill>
              </a:rPr>
              <a:t>L</a:t>
            </a:r>
            <a:r>
              <a:rPr lang="en-US" baseline="30000" dirty="0" smtClean="0">
                <a:solidFill>
                  <a:srgbClr val="FFFF00"/>
                </a:solidFill>
              </a:rPr>
              <a:t>2</a:t>
            </a:r>
            <a:r>
              <a:rPr lang="en-US" dirty="0" smtClean="0">
                <a:solidFill>
                  <a:srgbClr val="FFFF00"/>
                </a:solidFill>
              </a:rPr>
              <a:t> </a:t>
            </a:r>
          </a:p>
        </p:txBody>
      </p:sp>
      <p:sp>
        <p:nvSpPr>
          <p:cNvPr id="9" name="Content Placeholder 2"/>
          <p:cNvSpPr txBox="1">
            <a:spLocks/>
          </p:cNvSpPr>
          <p:nvPr/>
        </p:nvSpPr>
        <p:spPr>
          <a:xfrm>
            <a:off x="447524" y="2873403"/>
            <a:ext cx="8430270" cy="148990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lvl="1">
              <a:buClrTx/>
              <a:buSzPct val="75000"/>
              <a:buFont typeface="Courier New"/>
              <a:buChar char="o"/>
            </a:pPr>
            <a:r>
              <a:rPr lang="en-US" dirty="0" smtClean="0">
                <a:solidFill>
                  <a:schemeClr val="accent3">
                    <a:lumMod val="20000"/>
                    <a:lumOff val="80000"/>
                  </a:schemeClr>
                </a:solidFill>
              </a:rPr>
              <a:t>If </a:t>
            </a:r>
            <a:r>
              <a:rPr lang="en-US" dirty="0" smtClean="0">
                <a:solidFill>
                  <a:schemeClr val="accent3">
                    <a:lumMod val="20000"/>
                    <a:lumOff val="80000"/>
                  </a:schemeClr>
                </a:solidFill>
                <a:latin typeface="Symbol" charset="2"/>
                <a:cs typeface="Symbol" charset="2"/>
              </a:rPr>
              <a:t>m</a:t>
            </a:r>
            <a:r>
              <a:rPr lang="en-US" baseline="30000" dirty="0" smtClean="0">
                <a:solidFill>
                  <a:schemeClr val="accent3">
                    <a:lumMod val="20000"/>
                    <a:lumOff val="80000"/>
                  </a:schemeClr>
                </a:solidFill>
              </a:rPr>
              <a:t>2</a:t>
            </a:r>
            <a:r>
              <a:rPr lang="en-US" dirty="0" smtClean="0">
                <a:solidFill>
                  <a:schemeClr val="accent3">
                    <a:lumMod val="20000"/>
                    <a:lumOff val="80000"/>
                  </a:schemeClr>
                </a:solidFill>
              </a:rPr>
              <a:t> and Q</a:t>
            </a:r>
            <a:r>
              <a:rPr lang="en-US" baseline="30000" dirty="0" smtClean="0">
                <a:solidFill>
                  <a:schemeClr val="accent3">
                    <a:lumMod val="20000"/>
                    <a:lumOff val="80000"/>
                  </a:schemeClr>
                </a:solidFill>
              </a:rPr>
              <a:t>2</a:t>
            </a:r>
            <a:r>
              <a:rPr lang="en-US" dirty="0" smtClean="0">
                <a:solidFill>
                  <a:schemeClr val="accent3">
                    <a:lumMod val="20000"/>
                    <a:lumOff val="80000"/>
                  </a:schemeClr>
                </a:solidFill>
              </a:rPr>
              <a:t>, are very different, as expected if we separate large and short distance scales, the logs will be large and the </a:t>
            </a:r>
            <a:r>
              <a:rPr lang="en-US" dirty="0" err="1" smtClean="0">
                <a:solidFill>
                  <a:schemeClr val="accent3">
                    <a:lumMod val="20000"/>
                    <a:lumOff val="80000"/>
                  </a:schemeClr>
                </a:solidFill>
              </a:rPr>
              <a:t>perturbative</a:t>
            </a:r>
            <a:r>
              <a:rPr lang="en-US" dirty="0" smtClean="0">
                <a:solidFill>
                  <a:schemeClr val="accent3">
                    <a:lumMod val="20000"/>
                    <a:lumOff val="80000"/>
                  </a:schemeClr>
                </a:solidFill>
              </a:rPr>
              <a:t> expansion and </a:t>
            </a:r>
            <a:r>
              <a:rPr lang="en-US" dirty="0" err="1" smtClean="0">
                <a:solidFill>
                  <a:schemeClr val="accent3">
                    <a:lumMod val="20000"/>
                    <a:lumOff val="80000"/>
                  </a:schemeClr>
                </a:solidFill>
              </a:rPr>
              <a:t>unitarity</a:t>
            </a:r>
            <a:r>
              <a:rPr lang="en-US" dirty="0" smtClean="0">
                <a:solidFill>
                  <a:schemeClr val="accent3">
                    <a:lumMod val="20000"/>
                    <a:lumOff val="80000"/>
                  </a:schemeClr>
                </a:solidFill>
              </a:rPr>
              <a:t> will be compromised</a:t>
            </a:r>
          </a:p>
          <a:p>
            <a:pPr lvl="2">
              <a:buClrTx/>
              <a:buSzPct val="75000"/>
            </a:pPr>
            <a:r>
              <a:rPr lang="en-US" dirty="0" smtClean="0">
                <a:solidFill>
                  <a:srgbClr val="CCFFCC"/>
                </a:solidFill>
              </a:rPr>
              <a:t>Cannot describe simple observables like P</a:t>
            </a:r>
            <a:r>
              <a:rPr lang="en-US" baseline="-25000" dirty="0" smtClean="0">
                <a:solidFill>
                  <a:srgbClr val="CCFFCC"/>
                </a:solidFill>
              </a:rPr>
              <a:t>T</a:t>
            </a:r>
            <a:r>
              <a:rPr lang="en-US" dirty="0" smtClean="0">
                <a:solidFill>
                  <a:srgbClr val="CCFFCC"/>
                </a:solidFill>
              </a:rPr>
              <a:t> in </a:t>
            </a:r>
            <a:r>
              <a:rPr lang="en-US" dirty="0" err="1" smtClean="0">
                <a:solidFill>
                  <a:srgbClr val="CCFFCC"/>
                </a:solidFill>
              </a:rPr>
              <a:t>Drell</a:t>
            </a:r>
            <a:r>
              <a:rPr lang="en-US" dirty="0" smtClean="0">
                <a:solidFill>
                  <a:srgbClr val="CCFFCC"/>
                </a:solidFill>
              </a:rPr>
              <a:t>-Yan…</a:t>
            </a:r>
          </a:p>
        </p:txBody>
      </p:sp>
      <p:sp>
        <p:nvSpPr>
          <p:cNvPr id="10" name="Content Placeholder 2"/>
          <p:cNvSpPr txBox="1">
            <a:spLocks/>
          </p:cNvSpPr>
          <p:nvPr/>
        </p:nvSpPr>
        <p:spPr>
          <a:xfrm>
            <a:off x="447524" y="4427443"/>
            <a:ext cx="8224761" cy="178946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buClrTx/>
              <a:buSzPct val="110000"/>
              <a:buFont typeface="Wingdings" charset="2"/>
              <a:buChar char="§"/>
            </a:pPr>
            <a:r>
              <a:rPr lang="en-US" dirty="0" smtClean="0">
                <a:solidFill>
                  <a:schemeClr val="tx1"/>
                </a:solidFill>
              </a:rPr>
              <a:t>However, this is just an artifact of using fixed order calculation:</a:t>
            </a:r>
          </a:p>
          <a:p>
            <a:pPr marL="0" indent="0">
              <a:buFont typeface="Wingdings 2" pitchFamily="18" charset="2"/>
              <a:buNone/>
            </a:pPr>
            <a:r>
              <a:rPr lang="en-US" dirty="0" smtClean="0"/>
              <a:t>    </a:t>
            </a:r>
            <a:r>
              <a:rPr lang="en-US" dirty="0" smtClean="0">
                <a:solidFill>
                  <a:srgbClr val="0000FF"/>
                </a:solidFill>
              </a:rPr>
              <a:t> </a:t>
            </a:r>
            <a:r>
              <a:rPr lang="en-US" dirty="0" smtClean="0">
                <a:solidFill>
                  <a:srgbClr val="FFFF00"/>
                </a:solidFill>
              </a:rPr>
              <a:t>At higher order, processes such as W+1j, W+2j, etc., will follow the</a:t>
            </a:r>
          </a:p>
          <a:p>
            <a:pPr marL="0" indent="0">
              <a:spcBef>
                <a:spcPts val="0"/>
              </a:spcBef>
              <a:buFont typeface="Wingdings 2" pitchFamily="18" charset="2"/>
              <a:buNone/>
            </a:pPr>
            <a:r>
              <a:rPr lang="en-US" dirty="0" smtClean="0">
                <a:solidFill>
                  <a:srgbClr val="FFFF00"/>
                </a:solidFill>
              </a:rPr>
              <a:t>     same rule, and the full sum at all orders should behave well: </a:t>
            </a:r>
          </a:p>
        </p:txBody>
      </p:sp>
      <p:sp>
        <p:nvSpPr>
          <p:cNvPr id="11" name="Right Arrow 10"/>
          <p:cNvSpPr/>
          <p:nvPr/>
        </p:nvSpPr>
        <p:spPr>
          <a:xfrm>
            <a:off x="762001" y="2462231"/>
            <a:ext cx="228599" cy="165100"/>
          </a:xfrm>
          <a:prstGeom prst="rightArrow">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50980962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493"/>
            <a:ext cx="8229600" cy="1143000"/>
          </a:xfrm>
        </p:spPr>
        <p:txBody>
          <a:bodyPr/>
          <a:lstStyle/>
          <a:p>
            <a:r>
              <a:rPr lang="en-US" dirty="0" smtClean="0"/>
              <a:t>Solution: </a:t>
            </a:r>
            <a:r>
              <a:rPr lang="en-US" dirty="0" err="1"/>
              <a:t>R</a:t>
            </a:r>
            <a:r>
              <a:rPr lang="en-US" dirty="0" err="1" smtClean="0"/>
              <a:t>esummation</a:t>
            </a:r>
            <a:r>
              <a:rPr lang="en-US" dirty="0" smtClean="0"/>
              <a:t> </a:t>
            </a:r>
            <a:endParaRPr lang="en-US" dirty="0"/>
          </a:p>
        </p:txBody>
      </p:sp>
      <p:sp>
        <p:nvSpPr>
          <p:cNvPr id="3" name="Content Placeholder 2"/>
          <p:cNvSpPr>
            <a:spLocks noGrp="1"/>
          </p:cNvSpPr>
          <p:nvPr>
            <p:ph idx="1"/>
          </p:nvPr>
        </p:nvSpPr>
        <p:spPr>
          <a:xfrm>
            <a:off x="358624" y="1095692"/>
            <a:ext cx="8549721" cy="774096"/>
          </a:xfrm>
        </p:spPr>
        <p:txBody>
          <a:bodyPr>
            <a:normAutofit fontScale="85000" lnSpcReduction="20000"/>
          </a:bodyPr>
          <a:lstStyle/>
          <a:p>
            <a:pPr>
              <a:buSzPct val="110000"/>
              <a:buFont typeface="Wingdings" charset="2"/>
              <a:buChar char="§"/>
            </a:pPr>
            <a:r>
              <a:rPr lang="en-US" dirty="0" smtClean="0">
                <a:solidFill>
                  <a:srgbClr val="FFFFFF"/>
                </a:solidFill>
              </a:rPr>
              <a:t>We can shuffle the terms and express the differential cross section as:</a:t>
            </a:r>
          </a:p>
        </p:txBody>
      </p:sp>
      <p:sp>
        <p:nvSpPr>
          <p:cNvPr id="4" name="Slide Number Placeholder 3"/>
          <p:cNvSpPr>
            <a:spLocks noGrp="1"/>
          </p:cNvSpPr>
          <p:nvPr>
            <p:ph type="sldNum" sz="quarter" idx="12"/>
          </p:nvPr>
        </p:nvSpPr>
        <p:spPr>
          <a:xfrm>
            <a:off x="8506335" y="6447132"/>
            <a:ext cx="533400" cy="365125"/>
          </a:xfrm>
        </p:spPr>
        <p:txBody>
          <a:bodyPr/>
          <a:lstStyle/>
          <a:p>
            <a:fld id="{19371D3E-5A18-49EB-AD2A-429AF165759F}" type="slidenum">
              <a:rPr lang="en-US" smtClean="0"/>
              <a:pPr/>
              <a:t>16</a:t>
            </a:fld>
            <a:endParaRPr lang="en-US" dirty="0"/>
          </a:p>
        </p:txBody>
      </p:sp>
      <p:graphicFrame>
        <p:nvGraphicFramePr>
          <p:cNvPr id="6" name="Object 5"/>
          <p:cNvGraphicFramePr>
            <a:graphicFrameLocks noChangeAspect="1"/>
          </p:cNvGraphicFramePr>
          <p:nvPr>
            <p:extLst>
              <p:ext uri="{D42A27DB-BD31-4B8C-83A1-F6EECF244321}">
                <p14:modId xmlns:p14="http://schemas.microsoft.com/office/powerpoint/2010/main" val="4293339799"/>
              </p:ext>
            </p:extLst>
          </p:nvPr>
        </p:nvGraphicFramePr>
        <p:xfrm>
          <a:off x="1306513" y="1920875"/>
          <a:ext cx="6575425" cy="1173163"/>
        </p:xfrm>
        <a:graphic>
          <a:graphicData uri="http://schemas.openxmlformats.org/presentationml/2006/ole">
            <mc:AlternateContent xmlns:mc="http://schemas.openxmlformats.org/markup-compatibility/2006">
              <mc:Choice xmlns:v="urn:schemas-microsoft-com:vml" Requires="v">
                <p:oleObj spid="_x0000_s79990" name="Equation" r:id="rId4" imgW="4127500" imgH="736600" progId="Equation.3">
                  <p:embed/>
                </p:oleObj>
              </mc:Choice>
              <mc:Fallback>
                <p:oleObj name="Equation" r:id="rId4" imgW="4127500" imgH="736600" progId="Equation.3">
                  <p:embed/>
                  <p:pic>
                    <p:nvPicPr>
                      <p:cNvPr id="0" name=""/>
                      <p:cNvPicPr/>
                      <p:nvPr/>
                    </p:nvPicPr>
                    <p:blipFill>
                      <a:blip r:embed="rId5"/>
                      <a:stretch>
                        <a:fillRect/>
                      </a:stretch>
                    </p:blipFill>
                    <p:spPr>
                      <a:xfrm>
                        <a:off x="1306513" y="1920875"/>
                        <a:ext cx="6575425" cy="1173163"/>
                      </a:xfrm>
                      <a:prstGeom prst="rect">
                        <a:avLst/>
                      </a:prstGeom>
                      <a:solidFill>
                        <a:srgbClr val="FFFFFF"/>
                      </a:solidFill>
                    </p:spPr>
                  </p:pic>
                </p:oleObj>
              </mc:Fallback>
            </mc:AlternateContent>
          </a:graphicData>
        </a:graphic>
      </p:graphicFrame>
      <p:sp>
        <p:nvSpPr>
          <p:cNvPr id="7" name="TextBox 6"/>
          <p:cNvSpPr txBox="1"/>
          <p:nvPr/>
        </p:nvSpPr>
        <p:spPr>
          <a:xfrm>
            <a:off x="3044583" y="3309862"/>
            <a:ext cx="424966" cy="369332"/>
          </a:xfrm>
          <a:prstGeom prst="rect">
            <a:avLst/>
          </a:prstGeom>
          <a:noFill/>
        </p:spPr>
        <p:txBody>
          <a:bodyPr wrap="none" rtlCol="0">
            <a:spAutoFit/>
          </a:bodyPr>
          <a:lstStyle/>
          <a:p>
            <a:r>
              <a:rPr lang="en-US" dirty="0" smtClean="0"/>
              <a:t>LL</a:t>
            </a:r>
            <a:endParaRPr lang="en-US" dirty="0"/>
          </a:p>
        </p:txBody>
      </p:sp>
      <p:sp>
        <p:nvSpPr>
          <p:cNvPr id="8" name="TextBox 7"/>
          <p:cNvSpPr txBox="1"/>
          <p:nvPr/>
        </p:nvSpPr>
        <p:spPr>
          <a:xfrm>
            <a:off x="4102100" y="3296130"/>
            <a:ext cx="585692" cy="369332"/>
          </a:xfrm>
          <a:prstGeom prst="rect">
            <a:avLst/>
          </a:prstGeom>
          <a:noFill/>
        </p:spPr>
        <p:txBody>
          <a:bodyPr wrap="none" rtlCol="0">
            <a:spAutoFit/>
          </a:bodyPr>
          <a:lstStyle/>
          <a:p>
            <a:r>
              <a:rPr lang="en-US" dirty="0" smtClean="0"/>
              <a:t>NLL</a:t>
            </a:r>
            <a:endParaRPr lang="en-US" dirty="0"/>
          </a:p>
        </p:txBody>
      </p:sp>
      <p:sp>
        <p:nvSpPr>
          <p:cNvPr id="9" name="TextBox 8"/>
          <p:cNvSpPr txBox="1"/>
          <p:nvPr/>
        </p:nvSpPr>
        <p:spPr>
          <a:xfrm>
            <a:off x="5118100" y="3308830"/>
            <a:ext cx="746418" cy="369332"/>
          </a:xfrm>
          <a:prstGeom prst="rect">
            <a:avLst/>
          </a:prstGeom>
          <a:noFill/>
        </p:spPr>
        <p:txBody>
          <a:bodyPr wrap="none" rtlCol="0">
            <a:spAutoFit/>
          </a:bodyPr>
          <a:lstStyle/>
          <a:p>
            <a:r>
              <a:rPr lang="en-US" dirty="0" smtClean="0"/>
              <a:t>NNLL</a:t>
            </a:r>
            <a:endParaRPr lang="en-US" dirty="0"/>
          </a:p>
        </p:txBody>
      </p:sp>
      <p:sp>
        <p:nvSpPr>
          <p:cNvPr id="10" name="Left Brace 9"/>
          <p:cNvSpPr/>
          <p:nvPr/>
        </p:nvSpPr>
        <p:spPr>
          <a:xfrm rot="16200000">
            <a:off x="3124994" y="2776224"/>
            <a:ext cx="195540" cy="86967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Left Brace 10"/>
          <p:cNvSpPr/>
          <p:nvPr/>
        </p:nvSpPr>
        <p:spPr>
          <a:xfrm rot="16200000">
            <a:off x="4255294" y="2758483"/>
            <a:ext cx="195540" cy="86967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2" name="Left Brace 11"/>
          <p:cNvSpPr/>
          <p:nvPr/>
        </p:nvSpPr>
        <p:spPr>
          <a:xfrm rot="16200000">
            <a:off x="5347494" y="2745783"/>
            <a:ext cx="195540" cy="86967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Content Placeholder 2"/>
          <p:cNvSpPr txBox="1">
            <a:spLocks/>
          </p:cNvSpPr>
          <p:nvPr/>
        </p:nvSpPr>
        <p:spPr>
          <a:xfrm>
            <a:off x="228600" y="3657520"/>
            <a:ext cx="8679745" cy="1218167"/>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buClrTx/>
              <a:buSzPct val="110000"/>
              <a:buFont typeface="Wingdings" charset="2"/>
              <a:buChar char="§"/>
            </a:pPr>
            <a:r>
              <a:rPr lang="en-US" sz="2600" dirty="0" smtClean="0">
                <a:solidFill>
                  <a:srgbClr val="FFFF00"/>
                </a:solidFill>
              </a:rPr>
              <a:t>This procedure, called </a:t>
            </a:r>
            <a:r>
              <a:rPr lang="en-US" sz="2600" b="1" dirty="0" err="1" smtClean="0">
                <a:solidFill>
                  <a:srgbClr val="FFFF00"/>
                </a:solidFill>
              </a:rPr>
              <a:t>resummation</a:t>
            </a:r>
            <a:r>
              <a:rPr lang="en-US" sz="2600" dirty="0" smtClean="0">
                <a:solidFill>
                  <a:srgbClr val="FFFF00"/>
                </a:solidFill>
              </a:rPr>
              <a:t>, corresponds to an all-order evolution from large to small distance scales restoring the predictive power of </a:t>
            </a:r>
            <a:r>
              <a:rPr lang="en-US" sz="2600" dirty="0" err="1" smtClean="0">
                <a:solidFill>
                  <a:srgbClr val="FFFF00"/>
                </a:solidFill>
              </a:rPr>
              <a:t>pQCD</a:t>
            </a:r>
            <a:r>
              <a:rPr lang="en-US" sz="2600" dirty="0" smtClean="0">
                <a:solidFill>
                  <a:srgbClr val="FFFF00"/>
                </a:solidFill>
              </a:rPr>
              <a:t> and </a:t>
            </a:r>
            <a:r>
              <a:rPr lang="en-US" sz="2600" dirty="0" err="1" smtClean="0">
                <a:solidFill>
                  <a:srgbClr val="FFFF00"/>
                </a:solidFill>
              </a:rPr>
              <a:t>unitarity</a:t>
            </a:r>
            <a:r>
              <a:rPr lang="en-US" sz="2600" dirty="0" smtClean="0">
                <a:solidFill>
                  <a:srgbClr val="FFFF00"/>
                </a:solidFill>
              </a:rPr>
              <a:t>, similarly to the running of couplings</a:t>
            </a:r>
          </a:p>
        </p:txBody>
      </p:sp>
      <p:sp>
        <p:nvSpPr>
          <p:cNvPr id="14" name="Content Placeholder 2"/>
          <p:cNvSpPr txBox="1">
            <a:spLocks/>
          </p:cNvSpPr>
          <p:nvPr/>
        </p:nvSpPr>
        <p:spPr>
          <a:xfrm>
            <a:off x="228600" y="4726513"/>
            <a:ext cx="8679745" cy="1989485"/>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lvl="1">
              <a:spcBef>
                <a:spcPts val="1200"/>
              </a:spcBef>
              <a:spcAft>
                <a:spcPts val="600"/>
              </a:spcAft>
              <a:buClrTx/>
              <a:buSzPct val="75000"/>
              <a:buFont typeface="Courier New"/>
              <a:buChar char="o"/>
            </a:pPr>
            <a:r>
              <a:rPr lang="en-US" sz="2400" dirty="0" smtClean="0">
                <a:solidFill>
                  <a:srgbClr val="CCFFCC"/>
                </a:solidFill>
              </a:rPr>
              <a:t>Equation used to evolve PDF : DGLAP equations </a:t>
            </a:r>
          </a:p>
          <a:p>
            <a:pPr lvl="1">
              <a:buClrTx/>
              <a:buSzPct val="75000"/>
              <a:buFont typeface="Courier New"/>
              <a:buChar char="o"/>
            </a:pPr>
            <a:r>
              <a:rPr lang="en-US" sz="2400" dirty="0" smtClean="0">
                <a:solidFill>
                  <a:srgbClr val="CCFFCC"/>
                </a:solidFill>
              </a:rPr>
              <a:t>Analytic </a:t>
            </a:r>
            <a:r>
              <a:rPr lang="en-US" sz="2400" dirty="0" err="1" smtClean="0">
                <a:solidFill>
                  <a:srgbClr val="CCFFCC"/>
                </a:solidFill>
              </a:rPr>
              <a:t>Resummation</a:t>
            </a:r>
            <a:r>
              <a:rPr lang="en-US" sz="2400" dirty="0" smtClean="0">
                <a:solidFill>
                  <a:srgbClr val="CCFFCC"/>
                </a:solidFill>
              </a:rPr>
              <a:t>: predictions for specific differential cross sections</a:t>
            </a:r>
          </a:p>
          <a:p>
            <a:pPr lvl="1">
              <a:spcBef>
                <a:spcPts val="1200"/>
              </a:spcBef>
              <a:spcAft>
                <a:spcPts val="600"/>
              </a:spcAft>
              <a:buClrTx/>
              <a:buSzPct val="75000"/>
              <a:buFont typeface="Courier New"/>
              <a:buChar char="o"/>
            </a:pPr>
            <a:r>
              <a:rPr lang="en-US" sz="2400" dirty="0" smtClean="0">
                <a:solidFill>
                  <a:srgbClr val="CCFFCC"/>
                </a:solidFill>
              </a:rPr>
              <a:t>Parton shower: numerical correction to fixed order calculation to yield final states consistent with DGLAP evolution</a:t>
            </a:r>
          </a:p>
          <a:p>
            <a:pPr lvl="1">
              <a:buClrTx/>
              <a:buSzPct val="75000"/>
              <a:buFont typeface="Courier New"/>
              <a:buChar char="o"/>
            </a:pPr>
            <a:r>
              <a:rPr lang="en-US" sz="2400" dirty="0" err="1" smtClean="0">
                <a:solidFill>
                  <a:srgbClr val="CCFFCC"/>
                </a:solidFill>
              </a:rPr>
              <a:t>Resummation</a:t>
            </a:r>
            <a:r>
              <a:rPr lang="en-US" sz="2400" dirty="0" smtClean="0">
                <a:solidFill>
                  <a:srgbClr val="CCFFCC"/>
                </a:solidFill>
              </a:rPr>
              <a:t> at high-energy/small-x regime: BFKL approach</a:t>
            </a:r>
          </a:p>
          <a:p>
            <a:pPr lvl="1"/>
            <a:endParaRPr lang="en-US" dirty="0"/>
          </a:p>
        </p:txBody>
      </p:sp>
      <p:sp>
        <p:nvSpPr>
          <p:cNvPr id="5" name="TextBox 4"/>
          <p:cNvSpPr txBox="1"/>
          <p:nvPr/>
        </p:nvSpPr>
        <p:spPr>
          <a:xfrm>
            <a:off x="1553983" y="3833961"/>
            <a:ext cx="5587024" cy="892552"/>
          </a:xfrm>
          <a:prstGeom prst="rect">
            <a:avLst/>
          </a:prstGeom>
          <a:solidFill>
            <a:srgbClr val="FFFFFF"/>
          </a:solidFill>
          <a:ln>
            <a:solidFill>
              <a:srgbClr val="FF0000"/>
            </a:solidFill>
          </a:ln>
        </p:spPr>
        <p:txBody>
          <a:bodyPr wrap="none" rtlCol="0">
            <a:spAutoFit/>
          </a:bodyPr>
          <a:lstStyle/>
          <a:p>
            <a:pPr algn="ctr"/>
            <a:r>
              <a:rPr lang="en-US" sz="2600" dirty="0" smtClean="0">
                <a:solidFill>
                  <a:srgbClr val="FF0000"/>
                </a:solidFill>
              </a:rPr>
              <a:t>QCD contains all ingredients to address</a:t>
            </a:r>
          </a:p>
          <a:p>
            <a:pPr algn="ctr"/>
            <a:r>
              <a:rPr lang="en-US" sz="2600" dirty="0" smtClean="0">
                <a:solidFill>
                  <a:srgbClr val="FF0000"/>
                </a:solidFill>
              </a:rPr>
              <a:t> predictability issues at the LHC…</a:t>
            </a:r>
            <a:endParaRPr lang="en-US" sz="2600" dirty="0">
              <a:solidFill>
                <a:srgbClr val="FF0000"/>
              </a:solidFill>
            </a:endParaRPr>
          </a:p>
        </p:txBody>
      </p:sp>
      <p:sp>
        <p:nvSpPr>
          <p:cNvPr id="15" name="TextBox 14"/>
          <p:cNvSpPr txBox="1"/>
          <p:nvPr/>
        </p:nvSpPr>
        <p:spPr>
          <a:xfrm>
            <a:off x="850748" y="5191466"/>
            <a:ext cx="7089567" cy="954107"/>
          </a:xfrm>
          <a:prstGeom prst="rect">
            <a:avLst/>
          </a:prstGeom>
          <a:solidFill>
            <a:srgbClr val="FFFFFF"/>
          </a:solidFill>
          <a:ln>
            <a:solidFill>
              <a:srgbClr val="FF0000"/>
            </a:solidFill>
          </a:ln>
        </p:spPr>
        <p:txBody>
          <a:bodyPr wrap="square" rtlCol="0">
            <a:spAutoFit/>
          </a:bodyPr>
          <a:lstStyle/>
          <a:p>
            <a:pPr algn="ctr"/>
            <a:r>
              <a:rPr lang="en-US" sz="2800" dirty="0" smtClean="0">
                <a:solidFill>
                  <a:srgbClr val="FF0000"/>
                </a:solidFill>
              </a:rPr>
              <a:t>… up to a certain level of accuracy, which can widely vary with event topologies</a:t>
            </a:r>
            <a:endParaRPr lang="en-US" sz="2800" dirty="0">
              <a:solidFill>
                <a:srgbClr val="FF0000"/>
              </a:solidFill>
            </a:endParaRPr>
          </a:p>
        </p:txBody>
      </p:sp>
    </p:spTree>
    <p:extLst>
      <p:ext uri="{BB962C8B-B14F-4D97-AF65-F5344CB8AC3E}">
        <p14:creationId xmlns:p14="http://schemas.microsoft.com/office/powerpoint/2010/main" val="314422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15"/>
                                        </p:tgtEl>
                                        <p:attrNameLst>
                                          <p:attrName>style.visibility</p:attrName>
                                        </p:attrNameLst>
                                      </p:cBhvr>
                                      <p:to>
                                        <p:strVal val="visible"/>
                                      </p:to>
                                    </p:set>
                                    <p:anim calcmode="lin" valueType="num">
                                      <p:cBhvr>
                                        <p:cTn id="44" dur="500" fill="hold"/>
                                        <p:tgtEl>
                                          <p:spTgt spid="15"/>
                                        </p:tgtEl>
                                        <p:attrNameLst>
                                          <p:attrName>ppt_w</p:attrName>
                                        </p:attrNameLst>
                                      </p:cBhvr>
                                      <p:tavLst>
                                        <p:tav tm="0">
                                          <p:val>
                                            <p:fltVal val="0"/>
                                          </p:val>
                                        </p:tav>
                                        <p:tav tm="100000">
                                          <p:val>
                                            <p:strVal val="#ppt_w"/>
                                          </p:val>
                                        </p:tav>
                                      </p:tavLst>
                                    </p:anim>
                                    <p:anim calcmode="lin" valueType="num">
                                      <p:cBhvr>
                                        <p:cTn id="45" dur="500" fill="hold"/>
                                        <p:tgtEl>
                                          <p:spTgt spid="15"/>
                                        </p:tgtEl>
                                        <p:attrNameLst>
                                          <p:attrName>ppt_h</p:attrName>
                                        </p:attrNameLst>
                                      </p:cBhvr>
                                      <p:tavLst>
                                        <p:tav tm="0">
                                          <p:val>
                                            <p:fltVal val="0"/>
                                          </p:val>
                                        </p:tav>
                                        <p:tav tm="100000">
                                          <p:val>
                                            <p:strVal val="#ppt_h"/>
                                          </p:val>
                                        </p:tav>
                                      </p:tavLst>
                                    </p:anim>
                                    <p:animEffect transition="in" filter="fade">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animBg="1"/>
      <p:bldP spid="12" grpId="0" animBg="1"/>
      <p:bldP spid="13" grpId="0"/>
      <p:bldP spid="14" grpId="0"/>
      <p:bldP spid="5"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10400" y="6414197"/>
            <a:ext cx="2133600" cy="365125"/>
          </a:xfrm>
        </p:spPr>
        <p:txBody>
          <a:bodyPr/>
          <a:lstStyle/>
          <a:p>
            <a:fld id="{1CFFB0B3-8B62-A94B-98D5-40C4635AC225}" type="slidenum">
              <a:rPr lang="en-US" smtClean="0"/>
              <a:t>17</a:t>
            </a:fld>
            <a:endParaRPr lang="en-US"/>
          </a:p>
        </p:txBody>
      </p:sp>
      <p:sp>
        <p:nvSpPr>
          <p:cNvPr id="12" name="Content Placeholder 2"/>
          <p:cNvSpPr txBox="1">
            <a:spLocks/>
          </p:cNvSpPr>
          <p:nvPr/>
        </p:nvSpPr>
        <p:spPr>
          <a:xfrm>
            <a:off x="328889" y="3083834"/>
            <a:ext cx="8224761" cy="3458283"/>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buClrTx/>
              <a:buSzPct val="110000"/>
              <a:buFont typeface="Wingdings" charset="2"/>
              <a:buChar char="§"/>
            </a:pPr>
            <a:r>
              <a:rPr lang="en-US" sz="2600" dirty="0" smtClean="0">
                <a:solidFill>
                  <a:srgbClr val="FFFFFF"/>
                </a:solidFill>
              </a:rPr>
              <a:t>All this results in many sources of uncertainty related to the modeling of various QCD effects:</a:t>
            </a:r>
          </a:p>
          <a:p>
            <a:pPr lvl="1">
              <a:spcBef>
                <a:spcPts val="900"/>
              </a:spcBef>
              <a:buClrTx/>
              <a:buSzPct val="75000"/>
              <a:buFont typeface="Courier New"/>
              <a:buChar char="o"/>
            </a:pPr>
            <a:r>
              <a:rPr lang="en-US" sz="2300" dirty="0" smtClean="0">
                <a:solidFill>
                  <a:srgbClr val="CCFFCC"/>
                </a:solidFill>
              </a:rPr>
              <a:t>Choice of scale in fixed-order </a:t>
            </a:r>
            <a:r>
              <a:rPr lang="en-US" sz="2300" dirty="0" smtClean="0">
                <a:solidFill>
                  <a:srgbClr val="CCFFCC"/>
                </a:solidFill>
                <a:latin typeface="Symbol" charset="2"/>
                <a:cs typeface="Symbol" charset="2"/>
              </a:rPr>
              <a:t>a</a:t>
            </a:r>
            <a:r>
              <a:rPr lang="en-US" sz="2300" baseline="-25000" dirty="0" smtClean="0">
                <a:solidFill>
                  <a:srgbClr val="CCFFCC"/>
                </a:solidFill>
              </a:rPr>
              <a:t>s</a:t>
            </a:r>
            <a:r>
              <a:rPr lang="en-US" sz="2300" dirty="0" smtClean="0">
                <a:solidFill>
                  <a:srgbClr val="CCFFCC"/>
                </a:solidFill>
              </a:rPr>
              <a:t> </a:t>
            </a:r>
          </a:p>
          <a:p>
            <a:pPr lvl="1">
              <a:buClrTx/>
              <a:buSzPct val="75000"/>
              <a:buFont typeface="Courier New"/>
              <a:buChar char="o"/>
            </a:pPr>
            <a:r>
              <a:rPr lang="en-US" sz="2300" dirty="0">
                <a:solidFill>
                  <a:srgbClr val="CCFFCC"/>
                </a:solidFill>
              </a:rPr>
              <a:t>Parton shower and matching</a:t>
            </a:r>
          </a:p>
          <a:p>
            <a:pPr lvl="1">
              <a:buClrTx/>
              <a:buSzPct val="75000"/>
              <a:buFont typeface="Courier New"/>
              <a:buChar char="o"/>
            </a:pPr>
            <a:r>
              <a:rPr lang="en-US" sz="2400" dirty="0">
                <a:solidFill>
                  <a:srgbClr val="CCFFCC"/>
                </a:solidFill>
              </a:rPr>
              <a:t>Mass of heavy flavor quarks</a:t>
            </a:r>
          </a:p>
          <a:p>
            <a:pPr lvl="1">
              <a:buClrTx/>
              <a:buSzPct val="75000"/>
              <a:buFont typeface="Courier New"/>
              <a:buChar char="o"/>
            </a:pPr>
            <a:r>
              <a:rPr lang="en-US" sz="2300" dirty="0" err="1" smtClean="0">
                <a:solidFill>
                  <a:srgbClr val="CCFFCC"/>
                </a:solidFill>
              </a:rPr>
              <a:t>npQCD</a:t>
            </a:r>
            <a:r>
              <a:rPr lang="en-US" sz="2300" dirty="0" smtClean="0">
                <a:solidFill>
                  <a:srgbClr val="CCFFCC"/>
                </a:solidFill>
              </a:rPr>
              <a:t> effects such as PDF, fragmentation, underlying event</a:t>
            </a:r>
          </a:p>
          <a:p>
            <a:pPr lvl="1">
              <a:spcBef>
                <a:spcPts val="300"/>
              </a:spcBef>
              <a:buClrTx/>
              <a:buSzPct val="75000"/>
              <a:buFont typeface="Courier New"/>
              <a:buChar char="o"/>
            </a:pPr>
            <a:r>
              <a:rPr lang="en-US" sz="2400" dirty="0" smtClean="0">
                <a:solidFill>
                  <a:srgbClr val="CCFFCC"/>
                </a:solidFill>
              </a:rPr>
              <a:t>Infrared </a:t>
            </a:r>
            <a:r>
              <a:rPr lang="en-US" sz="2400" dirty="0">
                <a:solidFill>
                  <a:srgbClr val="CCFFCC"/>
                </a:solidFill>
              </a:rPr>
              <a:t>sensitive predictions</a:t>
            </a:r>
          </a:p>
          <a:p>
            <a:pPr lvl="1">
              <a:spcBef>
                <a:spcPts val="300"/>
              </a:spcBef>
              <a:buClrTx/>
              <a:buSzPct val="75000"/>
              <a:buFont typeface="Courier New"/>
              <a:buChar char="o"/>
            </a:pPr>
            <a:r>
              <a:rPr lang="en-US" sz="2400" dirty="0">
                <a:solidFill>
                  <a:srgbClr val="CCFFCC"/>
                </a:solidFill>
              </a:rPr>
              <a:t>Electroweak corrections</a:t>
            </a:r>
            <a:endParaRPr lang="en-US" sz="2400" dirty="0">
              <a:solidFill>
                <a:srgbClr val="0000FF"/>
              </a:solidFill>
            </a:endParaRPr>
          </a:p>
          <a:p>
            <a:pPr lvl="1">
              <a:buClrTx/>
              <a:buSzPct val="75000"/>
              <a:buFont typeface="Courier New"/>
              <a:buChar char="o"/>
            </a:pPr>
            <a:endParaRPr lang="en-US" sz="2300" dirty="0" smtClean="0">
              <a:solidFill>
                <a:srgbClr val="CCFFCC"/>
              </a:solidFill>
            </a:endParaRPr>
          </a:p>
          <a:p>
            <a:pPr>
              <a:buSzPct val="75000"/>
              <a:buFont typeface="Courier New"/>
              <a:buChar char="o"/>
            </a:pPr>
            <a:endParaRPr lang="en-US" dirty="0"/>
          </a:p>
        </p:txBody>
      </p:sp>
      <p:sp>
        <p:nvSpPr>
          <p:cNvPr id="13" name="Content Placeholder 2"/>
          <p:cNvSpPr txBox="1">
            <a:spLocks/>
          </p:cNvSpPr>
          <p:nvPr/>
        </p:nvSpPr>
        <p:spPr>
          <a:xfrm>
            <a:off x="328888" y="565152"/>
            <a:ext cx="8715685" cy="202604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buClrTx/>
              <a:buSzPct val="110000"/>
              <a:buFont typeface="Wingdings" charset="2"/>
              <a:buChar char="§"/>
            </a:pPr>
            <a:r>
              <a:rPr lang="en-US" sz="2400" dirty="0" smtClean="0">
                <a:solidFill>
                  <a:schemeClr val="tx1"/>
                </a:solidFill>
              </a:rPr>
              <a:t>The </a:t>
            </a:r>
            <a:r>
              <a:rPr lang="en-US" sz="2400" dirty="0">
                <a:solidFill>
                  <a:schemeClr val="tx1"/>
                </a:solidFill>
              </a:rPr>
              <a:t>above QCD calculations cannot be exact, but involve </a:t>
            </a:r>
            <a:r>
              <a:rPr lang="en-US" sz="2400" dirty="0" smtClean="0">
                <a:solidFill>
                  <a:schemeClr val="tx1"/>
                </a:solidFill>
              </a:rPr>
              <a:t>a certain level of accuracy which (often largely) varies with the phase space probed. </a:t>
            </a:r>
          </a:p>
          <a:p>
            <a:pPr>
              <a:buClrTx/>
              <a:buSzPct val="110000"/>
              <a:buFont typeface="Wingdings" charset="2"/>
              <a:buChar char="§"/>
            </a:pPr>
            <a:r>
              <a:rPr lang="en-US" sz="2400" dirty="0" smtClean="0">
                <a:solidFill>
                  <a:schemeClr val="tx1"/>
                </a:solidFill>
              </a:rPr>
              <a:t>In addition, assumptions</a:t>
            </a:r>
            <a:r>
              <a:rPr lang="en-US" sz="2400" dirty="0">
                <a:solidFill>
                  <a:schemeClr val="tx1"/>
                </a:solidFill>
              </a:rPr>
              <a:t>, approximations, </a:t>
            </a:r>
            <a:r>
              <a:rPr lang="en-US" sz="2400" dirty="0" smtClean="0">
                <a:solidFill>
                  <a:schemeClr val="tx1"/>
                </a:solidFill>
              </a:rPr>
              <a:t>phenomenological modeling, and experimental inputs impact these predictions.</a:t>
            </a:r>
            <a:endParaRPr lang="en-US" sz="2400" dirty="0">
              <a:solidFill>
                <a:schemeClr val="tx1"/>
              </a:solidFill>
            </a:endParaRPr>
          </a:p>
        </p:txBody>
      </p:sp>
      <p:sp>
        <p:nvSpPr>
          <p:cNvPr id="5" name="TextBox 4"/>
          <p:cNvSpPr txBox="1"/>
          <p:nvPr/>
        </p:nvSpPr>
        <p:spPr>
          <a:xfrm>
            <a:off x="823999" y="4015242"/>
            <a:ext cx="7530877" cy="830997"/>
          </a:xfrm>
          <a:prstGeom prst="rect">
            <a:avLst/>
          </a:prstGeom>
          <a:solidFill>
            <a:srgbClr val="FFFFFF"/>
          </a:solidFill>
          <a:ln>
            <a:solidFill>
              <a:srgbClr val="FF0000"/>
            </a:solidFill>
          </a:ln>
        </p:spPr>
        <p:txBody>
          <a:bodyPr wrap="none" rtlCol="0">
            <a:spAutoFit/>
          </a:bodyPr>
          <a:lstStyle/>
          <a:p>
            <a:r>
              <a:rPr lang="en-US" sz="2400" dirty="0" smtClean="0">
                <a:solidFill>
                  <a:srgbClr val="FF0000"/>
                </a:solidFill>
              </a:rPr>
              <a:t>The QCD prediction tools need some “tuning” or adaption </a:t>
            </a:r>
          </a:p>
          <a:p>
            <a:r>
              <a:rPr lang="en-US" sz="2400" dirty="0" smtClean="0">
                <a:solidFill>
                  <a:srgbClr val="FF0000"/>
                </a:solidFill>
              </a:rPr>
              <a:t>in order to address concerns in broader range of situations</a:t>
            </a:r>
            <a:endParaRPr lang="en-US" sz="2400" dirty="0">
              <a:solidFill>
                <a:srgbClr val="FF0000"/>
              </a:solidFill>
            </a:endParaRPr>
          </a:p>
        </p:txBody>
      </p:sp>
    </p:spTree>
    <p:extLst>
      <p:ext uri="{BB962C8B-B14F-4D97-AF65-F5344CB8AC3E}">
        <p14:creationId xmlns:p14="http://schemas.microsoft.com/office/powerpoint/2010/main" val="31035243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815" y="440554"/>
            <a:ext cx="8783590" cy="1444236"/>
          </a:xfrm>
        </p:spPr>
        <p:txBody>
          <a:bodyPr>
            <a:noAutofit/>
          </a:bodyPr>
          <a:lstStyle/>
          <a:p>
            <a:pPr marL="0" indent="0" algn="just">
              <a:buSzPct val="110000"/>
              <a:buNone/>
            </a:pPr>
            <a:r>
              <a:rPr lang="en-US" sz="2800" dirty="0" smtClean="0">
                <a:solidFill>
                  <a:srgbClr val="FFFFFF"/>
                </a:solidFill>
              </a:rPr>
              <a:t>The key to make a discovery </a:t>
            </a:r>
            <a:r>
              <a:rPr lang="en-US" sz="2800" dirty="0" smtClean="0">
                <a:solidFill>
                  <a:srgbClr val="FFFF00"/>
                </a:solidFill>
              </a:rPr>
              <a:t>is to control systematic uncertainties and errors to maximize the sensitivity</a:t>
            </a:r>
            <a:r>
              <a:rPr lang="en-US" sz="2800" dirty="0" smtClean="0">
                <a:solidFill>
                  <a:srgbClr val="FFFFFF"/>
                </a:solidFill>
              </a:rPr>
              <a:t> to the physics of interest and get convinced of the validity of a discovery.</a:t>
            </a:r>
            <a:endParaRPr lang="en-US" sz="2800" dirty="0">
              <a:solidFill>
                <a:srgbClr val="FFFFFF"/>
              </a:solidFill>
            </a:endParaRPr>
          </a:p>
        </p:txBody>
      </p:sp>
      <p:sp>
        <p:nvSpPr>
          <p:cNvPr id="4" name="Slide Number Placeholder 3"/>
          <p:cNvSpPr>
            <a:spLocks noGrp="1"/>
          </p:cNvSpPr>
          <p:nvPr>
            <p:ph type="sldNum" sz="quarter" idx="12"/>
          </p:nvPr>
        </p:nvSpPr>
        <p:spPr>
          <a:xfrm>
            <a:off x="6897805" y="6442653"/>
            <a:ext cx="2133600" cy="365125"/>
          </a:xfrm>
        </p:spPr>
        <p:txBody>
          <a:bodyPr/>
          <a:lstStyle/>
          <a:p>
            <a:fld id="{19371D3E-5A18-49EB-AD2A-429AF165759F}" type="slidenum">
              <a:rPr lang="en-US" smtClean="0"/>
              <a:pPr/>
              <a:t>18</a:t>
            </a:fld>
            <a:endParaRPr lang="en-US" dirty="0"/>
          </a:p>
        </p:txBody>
      </p:sp>
      <p:sp>
        <p:nvSpPr>
          <p:cNvPr id="10" name="TextBox 9"/>
          <p:cNvSpPr txBox="1"/>
          <p:nvPr/>
        </p:nvSpPr>
        <p:spPr>
          <a:xfrm>
            <a:off x="1405584" y="5944180"/>
            <a:ext cx="6020598" cy="584776"/>
          </a:xfrm>
          <a:prstGeom prst="rect">
            <a:avLst/>
          </a:prstGeom>
          <a:solidFill>
            <a:schemeClr val="tx1"/>
          </a:solidFill>
          <a:ln>
            <a:solidFill>
              <a:srgbClr val="FF0000"/>
            </a:solidFill>
          </a:ln>
        </p:spPr>
        <p:txBody>
          <a:bodyPr wrap="none" rtlCol="0">
            <a:spAutoFit/>
          </a:bodyPr>
          <a:lstStyle/>
          <a:p>
            <a:r>
              <a:rPr lang="en-US" sz="3200" dirty="0">
                <a:solidFill>
                  <a:srgbClr val="FF0000"/>
                </a:solidFill>
              </a:rPr>
              <a:t>Need </a:t>
            </a:r>
            <a:r>
              <a:rPr lang="en-US" sz="3200" dirty="0" smtClean="0">
                <a:solidFill>
                  <a:srgbClr val="FF0000"/>
                </a:solidFill>
              </a:rPr>
              <a:t>for more precise predictions!</a:t>
            </a:r>
            <a:endParaRPr lang="en-US" sz="3200" dirty="0">
              <a:solidFill>
                <a:srgbClr val="FF0000"/>
              </a:solidFill>
            </a:endParaRPr>
          </a:p>
        </p:txBody>
      </p:sp>
      <p:graphicFrame>
        <p:nvGraphicFramePr>
          <p:cNvPr id="11" name="Chart 10"/>
          <p:cNvGraphicFramePr>
            <a:graphicFrameLocks/>
          </p:cNvGraphicFramePr>
          <p:nvPr>
            <p:extLst>
              <p:ext uri="{D42A27DB-BD31-4B8C-83A1-F6EECF244321}">
                <p14:modId xmlns:p14="http://schemas.microsoft.com/office/powerpoint/2010/main" val="2326044826"/>
              </p:ext>
            </p:extLst>
          </p:nvPr>
        </p:nvGraphicFramePr>
        <p:xfrm>
          <a:off x="541711" y="2479191"/>
          <a:ext cx="4133850" cy="262096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3459071229"/>
              </p:ext>
            </p:extLst>
          </p:nvPr>
        </p:nvGraphicFramePr>
        <p:xfrm>
          <a:off x="4803087" y="2479192"/>
          <a:ext cx="3883713" cy="2620962"/>
        </p:xfrm>
        <a:graphic>
          <a:graphicData uri="http://schemas.openxmlformats.org/drawingml/2006/chart">
            <c:chart xmlns:c="http://schemas.openxmlformats.org/drawingml/2006/chart" xmlns:r="http://schemas.openxmlformats.org/officeDocument/2006/relationships" r:id="rId4"/>
          </a:graphicData>
        </a:graphic>
      </p:graphicFrame>
      <p:sp>
        <p:nvSpPr>
          <p:cNvPr id="13" name="TextBox 12"/>
          <p:cNvSpPr txBox="1"/>
          <p:nvPr/>
        </p:nvSpPr>
        <p:spPr>
          <a:xfrm>
            <a:off x="917523" y="5227491"/>
            <a:ext cx="7516075" cy="369332"/>
          </a:xfrm>
          <a:prstGeom prst="rect">
            <a:avLst/>
          </a:prstGeom>
          <a:noFill/>
        </p:spPr>
        <p:txBody>
          <a:bodyPr wrap="none" rtlCol="0">
            <a:spAutoFit/>
          </a:bodyPr>
          <a:lstStyle/>
          <a:p>
            <a:r>
              <a:rPr lang="en-US" dirty="0" smtClean="0">
                <a:solidFill>
                  <a:srgbClr val="CCFFCC"/>
                </a:solidFill>
              </a:rPr>
              <a:t>Theoretical uncertainties affect both the predictions and experimental results.</a:t>
            </a:r>
            <a:endParaRPr lang="en-US" dirty="0">
              <a:solidFill>
                <a:srgbClr val="CCFFCC"/>
              </a:solidFill>
            </a:endParaRPr>
          </a:p>
        </p:txBody>
      </p:sp>
    </p:spTree>
    <p:extLst>
      <p:ext uri="{BB962C8B-B14F-4D97-AF65-F5344CB8AC3E}">
        <p14:creationId xmlns:p14="http://schemas.microsoft.com/office/powerpoint/2010/main" val="18818308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Graphic spid="11" grpId="0">
        <p:bldAsOne/>
      </p:bldGraphic>
      <p:bldGraphic spid="12" grpId="0">
        <p:bldAsOne/>
      </p:bldGraphic>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8793" y="470250"/>
            <a:ext cx="8294560" cy="1143000"/>
          </a:xfrm>
        </p:spPr>
        <p:txBody>
          <a:bodyPr>
            <a:normAutofit/>
          </a:bodyPr>
          <a:lstStyle/>
          <a:p>
            <a:r>
              <a:rPr lang="en-US" sz="2400" dirty="0" smtClean="0"/>
              <a:t>So we need QCD-related precision measurements to improve theory predictions because:</a:t>
            </a:r>
            <a:endParaRPr lang="en-US" sz="2400" dirty="0"/>
          </a:p>
        </p:txBody>
      </p:sp>
      <p:sp>
        <p:nvSpPr>
          <p:cNvPr id="3" name="Content Placeholder 2"/>
          <p:cNvSpPr>
            <a:spLocks noGrp="1"/>
          </p:cNvSpPr>
          <p:nvPr>
            <p:ph idx="1"/>
          </p:nvPr>
        </p:nvSpPr>
        <p:spPr>
          <a:xfrm>
            <a:off x="278792" y="1949614"/>
            <a:ext cx="6861388" cy="4525963"/>
          </a:xfrm>
        </p:spPr>
        <p:txBody>
          <a:bodyPr>
            <a:normAutofit/>
          </a:bodyPr>
          <a:lstStyle/>
          <a:p>
            <a:pPr>
              <a:buSzPct val="110000"/>
              <a:buFont typeface="Wingdings" charset="2"/>
              <a:buChar char="§"/>
            </a:pPr>
            <a:r>
              <a:rPr lang="en-US" sz="2400" dirty="0" smtClean="0"/>
              <a:t>Errors in the SM predictions can mask new physics signals or lead to false discovery</a:t>
            </a:r>
          </a:p>
          <a:p>
            <a:pPr>
              <a:spcBef>
                <a:spcPts val="5400"/>
              </a:spcBef>
              <a:buSzPct val="110000"/>
              <a:buFont typeface="Wingdings" charset="2"/>
              <a:buChar char="§"/>
            </a:pPr>
            <a:r>
              <a:rPr lang="en-US" sz="2400" dirty="0" smtClean="0"/>
              <a:t>Large uncertainties on SM predictions result in a suppression of the sensitivity of the experiments to new physics </a:t>
            </a:r>
          </a:p>
          <a:p>
            <a:pPr>
              <a:spcBef>
                <a:spcPts val="5400"/>
              </a:spcBef>
              <a:buSzPct val="110000"/>
              <a:buFont typeface="Wingdings" charset="2"/>
              <a:buChar char="§"/>
            </a:pPr>
            <a:r>
              <a:rPr lang="en-US" sz="2400" dirty="0" smtClean="0"/>
              <a:t>QCD uncertainties on new physics make it hard to understand a newly observed signal</a:t>
            </a:r>
          </a:p>
        </p:txBody>
      </p:sp>
      <p:sp>
        <p:nvSpPr>
          <p:cNvPr id="4" name="Slide Number Placeholder 3"/>
          <p:cNvSpPr>
            <a:spLocks noGrp="1"/>
          </p:cNvSpPr>
          <p:nvPr>
            <p:ph type="sldNum" sz="quarter" idx="12"/>
          </p:nvPr>
        </p:nvSpPr>
        <p:spPr>
          <a:xfrm>
            <a:off x="6862969" y="6491884"/>
            <a:ext cx="2133600" cy="365125"/>
          </a:xfrm>
        </p:spPr>
        <p:txBody>
          <a:bodyPr/>
          <a:lstStyle/>
          <a:p>
            <a:fld id="{1CFFB0B3-8B62-A94B-98D5-40C4635AC225}" type="slidenum">
              <a:rPr lang="en-US" smtClean="0"/>
              <a:t>19</a:t>
            </a:fld>
            <a:endParaRPr lang="en-US" dirty="0"/>
          </a:p>
        </p:txBody>
      </p:sp>
      <p:pic>
        <p:nvPicPr>
          <p:cNvPr id="5" name="Picture 4"/>
          <p:cNvPicPr>
            <a:picLocks noChangeAspect="1"/>
          </p:cNvPicPr>
          <p:nvPr/>
        </p:nvPicPr>
        <p:blipFill>
          <a:blip r:embed="rId3"/>
          <a:stretch>
            <a:fillRect/>
          </a:stretch>
        </p:blipFill>
        <p:spPr>
          <a:xfrm>
            <a:off x="7478645" y="2142309"/>
            <a:ext cx="1094707" cy="1094707"/>
          </a:xfrm>
          <a:prstGeom prst="rect">
            <a:avLst/>
          </a:prstGeom>
        </p:spPr>
      </p:pic>
      <p:pic>
        <p:nvPicPr>
          <p:cNvPr id="8" name="Picture 7"/>
          <p:cNvPicPr>
            <a:picLocks noChangeAspect="1"/>
          </p:cNvPicPr>
          <p:nvPr/>
        </p:nvPicPr>
        <p:blipFill>
          <a:blip r:embed="rId4"/>
          <a:stretch>
            <a:fillRect/>
          </a:stretch>
        </p:blipFill>
        <p:spPr>
          <a:xfrm>
            <a:off x="7448820" y="3689486"/>
            <a:ext cx="1155507" cy="1155507"/>
          </a:xfrm>
          <a:prstGeom prst="rect">
            <a:avLst/>
          </a:prstGeom>
        </p:spPr>
      </p:pic>
      <p:pic>
        <p:nvPicPr>
          <p:cNvPr id="9" name="Picture 8"/>
          <p:cNvPicPr>
            <a:picLocks noChangeAspect="1"/>
          </p:cNvPicPr>
          <p:nvPr/>
        </p:nvPicPr>
        <p:blipFill>
          <a:blip r:embed="rId5"/>
          <a:stretch>
            <a:fillRect/>
          </a:stretch>
        </p:blipFill>
        <p:spPr>
          <a:xfrm>
            <a:off x="7320556" y="5344270"/>
            <a:ext cx="1428196" cy="935006"/>
          </a:xfrm>
          <a:prstGeom prst="rect">
            <a:avLst/>
          </a:prstGeom>
        </p:spPr>
      </p:pic>
    </p:spTree>
    <p:extLst>
      <p:ext uri="{BB962C8B-B14F-4D97-AF65-F5344CB8AC3E}">
        <p14:creationId xmlns:p14="http://schemas.microsoft.com/office/powerpoint/2010/main" val="2321784432"/>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777"/>
            <a:ext cx="8229600" cy="876964"/>
          </a:xfrm>
        </p:spPr>
        <p:txBody>
          <a:bodyPr>
            <a:noAutofit/>
          </a:bodyPr>
          <a:lstStyle/>
          <a:p>
            <a:pPr marL="0" indent="0" algn="ctr">
              <a:buNone/>
            </a:pPr>
            <a:r>
              <a:rPr lang="en-US" sz="2400" dirty="0" smtClean="0"/>
              <a:t>The particle content of the Standard Model has </a:t>
            </a:r>
            <a:r>
              <a:rPr lang="en-US" sz="2400" dirty="0"/>
              <a:t>fully </a:t>
            </a:r>
            <a:r>
              <a:rPr lang="en-US" sz="2400" dirty="0" smtClean="0"/>
              <a:t>been directly and unambiguously observed!</a:t>
            </a:r>
            <a:endParaRPr lang="en-US" sz="2400" dirty="0"/>
          </a:p>
        </p:txBody>
      </p:sp>
      <p:sp>
        <p:nvSpPr>
          <p:cNvPr id="4" name="Slide Number Placeholder 3"/>
          <p:cNvSpPr>
            <a:spLocks noGrp="1"/>
          </p:cNvSpPr>
          <p:nvPr>
            <p:ph type="sldNum" sz="quarter" idx="12"/>
          </p:nvPr>
        </p:nvSpPr>
        <p:spPr>
          <a:xfrm>
            <a:off x="6882054" y="6403637"/>
            <a:ext cx="2133600" cy="365125"/>
          </a:xfrm>
        </p:spPr>
        <p:txBody>
          <a:bodyPr/>
          <a:lstStyle/>
          <a:p>
            <a:fld id="{1CFFB0B3-8B62-A94B-98D5-40C4635AC225}" type="slidenum">
              <a:rPr lang="en-US" smtClean="0"/>
              <a:t>2</a:t>
            </a:fld>
            <a:endParaRPr lang="en-US"/>
          </a:p>
        </p:txBody>
      </p:sp>
      <p:pic>
        <p:nvPicPr>
          <p:cNvPr id="5" name="Picture 4"/>
          <p:cNvPicPr>
            <a:picLocks noChangeAspect="1"/>
          </p:cNvPicPr>
          <p:nvPr/>
        </p:nvPicPr>
        <p:blipFill>
          <a:blip r:embed="rId3"/>
          <a:stretch>
            <a:fillRect/>
          </a:stretch>
        </p:blipFill>
        <p:spPr>
          <a:xfrm>
            <a:off x="1332008" y="1530517"/>
            <a:ext cx="6907853" cy="5180890"/>
          </a:xfrm>
          <a:prstGeom prst="rect">
            <a:avLst/>
          </a:prstGeom>
        </p:spPr>
      </p:pic>
      <p:sp>
        <p:nvSpPr>
          <p:cNvPr id="6" name="TextBox 5"/>
          <p:cNvSpPr txBox="1"/>
          <p:nvPr/>
        </p:nvSpPr>
        <p:spPr>
          <a:xfrm>
            <a:off x="3750232" y="6249134"/>
            <a:ext cx="633507" cy="369332"/>
          </a:xfrm>
          <a:prstGeom prst="rect">
            <a:avLst/>
          </a:prstGeom>
          <a:solidFill>
            <a:schemeClr val="tx1"/>
          </a:solidFill>
        </p:spPr>
        <p:txBody>
          <a:bodyPr wrap="none" rtlCol="0">
            <a:spAutoFit/>
          </a:bodyPr>
          <a:lstStyle/>
          <a:p>
            <a:r>
              <a:rPr lang="en-US" dirty="0" smtClean="0">
                <a:solidFill>
                  <a:srgbClr val="000000"/>
                </a:solidFill>
              </a:rPr>
              <a:t>1897</a:t>
            </a:r>
            <a:endParaRPr lang="en-US" dirty="0">
              <a:solidFill>
                <a:srgbClr val="000000"/>
              </a:solidFill>
            </a:endParaRPr>
          </a:p>
        </p:txBody>
      </p:sp>
      <p:sp>
        <p:nvSpPr>
          <p:cNvPr id="7" name="TextBox 6"/>
          <p:cNvSpPr txBox="1"/>
          <p:nvPr/>
        </p:nvSpPr>
        <p:spPr>
          <a:xfrm>
            <a:off x="2809987" y="5799653"/>
            <a:ext cx="620683" cy="369332"/>
          </a:xfrm>
          <a:prstGeom prst="rect">
            <a:avLst/>
          </a:prstGeom>
          <a:solidFill>
            <a:schemeClr val="tx1"/>
          </a:solidFill>
        </p:spPr>
        <p:txBody>
          <a:bodyPr wrap="none" rtlCol="0">
            <a:spAutoFit/>
          </a:bodyPr>
          <a:lstStyle/>
          <a:p>
            <a:r>
              <a:rPr lang="en-US" dirty="0" smtClean="0">
                <a:solidFill>
                  <a:srgbClr val="000000"/>
                </a:solidFill>
              </a:rPr>
              <a:t>1937</a:t>
            </a:r>
            <a:endParaRPr lang="en-US" dirty="0">
              <a:solidFill>
                <a:srgbClr val="000000"/>
              </a:solidFill>
            </a:endParaRPr>
          </a:p>
        </p:txBody>
      </p:sp>
      <p:sp>
        <p:nvSpPr>
          <p:cNvPr id="8" name="TextBox 7"/>
          <p:cNvSpPr txBox="1"/>
          <p:nvPr/>
        </p:nvSpPr>
        <p:spPr>
          <a:xfrm>
            <a:off x="2006112" y="4559067"/>
            <a:ext cx="613081" cy="369332"/>
          </a:xfrm>
          <a:prstGeom prst="rect">
            <a:avLst/>
          </a:prstGeom>
          <a:solidFill>
            <a:schemeClr val="tx1"/>
          </a:solidFill>
        </p:spPr>
        <p:txBody>
          <a:bodyPr wrap="none" rtlCol="0">
            <a:spAutoFit/>
          </a:bodyPr>
          <a:lstStyle/>
          <a:p>
            <a:r>
              <a:rPr lang="en-US" dirty="0" smtClean="0">
                <a:solidFill>
                  <a:srgbClr val="000000"/>
                </a:solidFill>
              </a:rPr>
              <a:t>1975</a:t>
            </a:r>
            <a:endParaRPr lang="en-US" dirty="0">
              <a:solidFill>
                <a:srgbClr val="000000"/>
              </a:solidFill>
            </a:endParaRPr>
          </a:p>
        </p:txBody>
      </p:sp>
      <p:sp>
        <p:nvSpPr>
          <p:cNvPr id="9" name="TextBox 8"/>
          <p:cNvSpPr txBox="1"/>
          <p:nvPr/>
        </p:nvSpPr>
        <p:spPr>
          <a:xfrm>
            <a:off x="1959648" y="3277446"/>
            <a:ext cx="649036" cy="369332"/>
          </a:xfrm>
          <a:prstGeom prst="rect">
            <a:avLst/>
          </a:prstGeom>
          <a:solidFill>
            <a:schemeClr val="tx1"/>
          </a:solidFill>
        </p:spPr>
        <p:txBody>
          <a:bodyPr wrap="none" rtlCol="0">
            <a:spAutoFit/>
          </a:bodyPr>
          <a:lstStyle/>
          <a:p>
            <a:r>
              <a:rPr lang="en-US" dirty="0" smtClean="0">
                <a:solidFill>
                  <a:srgbClr val="000000"/>
                </a:solidFill>
              </a:rPr>
              <a:t>1968</a:t>
            </a:r>
            <a:endParaRPr lang="en-US" dirty="0">
              <a:solidFill>
                <a:srgbClr val="000000"/>
              </a:solidFill>
            </a:endParaRPr>
          </a:p>
        </p:txBody>
      </p:sp>
      <p:sp>
        <p:nvSpPr>
          <p:cNvPr id="10" name="TextBox 9"/>
          <p:cNvSpPr txBox="1"/>
          <p:nvPr/>
        </p:nvSpPr>
        <p:spPr>
          <a:xfrm>
            <a:off x="2763523" y="2095803"/>
            <a:ext cx="621534" cy="369332"/>
          </a:xfrm>
          <a:prstGeom prst="rect">
            <a:avLst/>
          </a:prstGeom>
          <a:solidFill>
            <a:schemeClr val="tx1"/>
          </a:solidFill>
        </p:spPr>
        <p:txBody>
          <a:bodyPr wrap="none" rtlCol="0">
            <a:spAutoFit/>
          </a:bodyPr>
          <a:lstStyle/>
          <a:p>
            <a:r>
              <a:rPr lang="en-US" dirty="0" smtClean="0">
                <a:solidFill>
                  <a:srgbClr val="000000"/>
                </a:solidFill>
              </a:rPr>
              <a:t>1974</a:t>
            </a:r>
            <a:endParaRPr lang="en-US" dirty="0">
              <a:solidFill>
                <a:srgbClr val="000000"/>
              </a:solidFill>
            </a:endParaRPr>
          </a:p>
        </p:txBody>
      </p:sp>
      <p:sp>
        <p:nvSpPr>
          <p:cNvPr id="11" name="TextBox 10"/>
          <p:cNvSpPr txBox="1"/>
          <p:nvPr/>
        </p:nvSpPr>
        <p:spPr>
          <a:xfrm>
            <a:off x="3866379" y="1576892"/>
            <a:ext cx="649487" cy="369332"/>
          </a:xfrm>
          <a:prstGeom prst="rect">
            <a:avLst/>
          </a:prstGeom>
          <a:solidFill>
            <a:schemeClr val="tx1"/>
          </a:solidFill>
        </p:spPr>
        <p:txBody>
          <a:bodyPr wrap="none" rtlCol="0">
            <a:spAutoFit/>
          </a:bodyPr>
          <a:lstStyle/>
          <a:p>
            <a:r>
              <a:rPr lang="en-US" dirty="0" smtClean="0">
                <a:solidFill>
                  <a:srgbClr val="000000"/>
                </a:solidFill>
              </a:rPr>
              <a:t>1994</a:t>
            </a:r>
            <a:endParaRPr lang="en-US" dirty="0">
              <a:solidFill>
                <a:srgbClr val="000000"/>
              </a:solidFill>
            </a:endParaRPr>
          </a:p>
        </p:txBody>
      </p:sp>
      <p:sp>
        <p:nvSpPr>
          <p:cNvPr id="12" name="TextBox 11"/>
          <p:cNvSpPr txBox="1"/>
          <p:nvPr/>
        </p:nvSpPr>
        <p:spPr>
          <a:xfrm>
            <a:off x="5051192" y="1576892"/>
            <a:ext cx="649036" cy="369332"/>
          </a:xfrm>
          <a:prstGeom prst="rect">
            <a:avLst/>
          </a:prstGeom>
          <a:solidFill>
            <a:schemeClr val="tx1"/>
          </a:solidFill>
        </p:spPr>
        <p:txBody>
          <a:bodyPr wrap="none" rtlCol="0">
            <a:spAutoFit/>
          </a:bodyPr>
          <a:lstStyle/>
          <a:p>
            <a:r>
              <a:rPr lang="en-US" dirty="0" smtClean="0">
                <a:solidFill>
                  <a:srgbClr val="000000"/>
                </a:solidFill>
              </a:rPr>
              <a:t>1968</a:t>
            </a:r>
            <a:endParaRPr lang="en-US" dirty="0">
              <a:solidFill>
                <a:srgbClr val="000000"/>
              </a:solidFill>
            </a:endParaRPr>
          </a:p>
        </p:txBody>
      </p:sp>
      <p:sp>
        <p:nvSpPr>
          <p:cNvPr id="13" name="TextBox 12"/>
          <p:cNvSpPr txBox="1"/>
          <p:nvPr/>
        </p:nvSpPr>
        <p:spPr>
          <a:xfrm>
            <a:off x="6137800" y="2060803"/>
            <a:ext cx="630777" cy="369332"/>
          </a:xfrm>
          <a:prstGeom prst="rect">
            <a:avLst/>
          </a:prstGeom>
          <a:solidFill>
            <a:schemeClr val="tx1"/>
          </a:solidFill>
        </p:spPr>
        <p:txBody>
          <a:bodyPr wrap="none" rtlCol="0">
            <a:spAutoFit/>
          </a:bodyPr>
          <a:lstStyle/>
          <a:p>
            <a:r>
              <a:rPr lang="en-US" dirty="0" smtClean="0">
                <a:solidFill>
                  <a:srgbClr val="000000"/>
                </a:solidFill>
              </a:rPr>
              <a:t>1955</a:t>
            </a:r>
            <a:endParaRPr lang="en-US" dirty="0">
              <a:solidFill>
                <a:srgbClr val="000000"/>
              </a:solidFill>
            </a:endParaRPr>
          </a:p>
        </p:txBody>
      </p:sp>
      <p:sp>
        <p:nvSpPr>
          <p:cNvPr id="14" name="TextBox 13"/>
          <p:cNvSpPr txBox="1"/>
          <p:nvPr/>
        </p:nvSpPr>
        <p:spPr>
          <a:xfrm>
            <a:off x="6897542" y="3273774"/>
            <a:ext cx="607859" cy="369332"/>
          </a:xfrm>
          <a:prstGeom prst="rect">
            <a:avLst/>
          </a:prstGeom>
          <a:solidFill>
            <a:schemeClr val="tx1"/>
          </a:solidFill>
        </p:spPr>
        <p:txBody>
          <a:bodyPr wrap="none" rtlCol="0">
            <a:spAutoFit/>
          </a:bodyPr>
          <a:lstStyle/>
          <a:p>
            <a:r>
              <a:rPr lang="en-US" dirty="0" smtClean="0">
                <a:solidFill>
                  <a:srgbClr val="000000"/>
                </a:solidFill>
              </a:rPr>
              <a:t>1977</a:t>
            </a:r>
            <a:endParaRPr lang="en-US" dirty="0">
              <a:solidFill>
                <a:srgbClr val="000000"/>
              </a:solidFill>
            </a:endParaRPr>
          </a:p>
        </p:txBody>
      </p:sp>
      <p:sp>
        <p:nvSpPr>
          <p:cNvPr id="15" name="TextBox 14"/>
          <p:cNvSpPr txBox="1"/>
          <p:nvPr/>
        </p:nvSpPr>
        <p:spPr>
          <a:xfrm>
            <a:off x="6882054" y="4559067"/>
            <a:ext cx="641033" cy="369332"/>
          </a:xfrm>
          <a:prstGeom prst="rect">
            <a:avLst/>
          </a:prstGeom>
          <a:solidFill>
            <a:schemeClr val="tx1"/>
          </a:solidFill>
        </p:spPr>
        <p:txBody>
          <a:bodyPr wrap="none" rtlCol="0">
            <a:spAutoFit/>
          </a:bodyPr>
          <a:lstStyle/>
          <a:p>
            <a:r>
              <a:rPr lang="en-US" dirty="0" smtClean="0">
                <a:solidFill>
                  <a:srgbClr val="000000"/>
                </a:solidFill>
              </a:rPr>
              <a:t>1956</a:t>
            </a:r>
            <a:endParaRPr lang="en-US" dirty="0">
              <a:solidFill>
                <a:srgbClr val="000000"/>
              </a:solidFill>
            </a:endParaRPr>
          </a:p>
        </p:txBody>
      </p:sp>
      <p:sp>
        <p:nvSpPr>
          <p:cNvPr id="16" name="TextBox 15"/>
          <p:cNvSpPr txBox="1"/>
          <p:nvPr/>
        </p:nvSpPr>
        <p:spPr>
          <a:xfrm>
            <a:off x="6279523" y="5629263"/>
            <a:ext cx="643626" cy="369332"/>
          </a:xfrm>
          <a:prstGeom prst="rect">
            <a:avLst/>
          </a:prstGeom>
          <a:solidFill>
            <a:schemeClr val="tx1"/>
          </a:solidFill>
        </p:spPr>
        <p:txBody>
          <a:bodyPr wrap="none" rtlCol="0">
            <a:spAutoFit/>
          </a:bodyPr>
          <a:lstStyle/>
          <a:p>
            <a:r>
              <a:rPr lang="en-US" dirty="0" smtClean="0">
                <a:solidFill>
                  <a:srgbClr val="000000"/>
                </a:solidFill>
              </a:rPr>
              <a:t>1962</a:t>
            </a:r>
            <a:endParaRPr lang="en-US" dirty="0">
              <a:solidFill>
                <a:srgbClr val="000000"/>
              </a:solidFill>
            </a:endParaRPr>
          </a:p>
        </p:txBody>
      </p:sp>
      <p:sp>
        <p:nvSpPr>
          <p:cNvPr id="17" name="TextBox 16"/>
          <p:cNvSpPr txBox="1"/>
          <p:nvPr/>
        </p:nvSpPr>
        <p:spPr>
          <a:xfrm>
            <a:off x="5292568" y="6216868"/>
            <a:ext cx="653770" cy="369332"/>
          </a:xfrm>
          <a:prstGeom prst="rect">
            <a:avLst/>
          </a:prstGeom>
          <a:solidFill>
            <a:schemeClr val="tx1"/>
          </a:solidFill>
        </p:spPr>
        <p:txBody>
          <a:bodyPr wrap="none" rtlCol="0">
            <a:spAutoFit/>
          </a:bodyPr>
          <a:lstStyle/>
          <a:p>
            <a:r>
              <a:rPr lang="en-US" dirty="0" smtClean="0">
                <a:solidFill>
                  <a:srgbClr val="000000"/>
                </a:solidFill>
              </a:rPr>
              <a:t>2000</a:t>
            </a:r>
            <a:endParaRPr lang="en-US" dirty="0">
              <a:solidFill>
                <a:srgbClr val="000000"/>
              </a:solidFill>
            </a:endParaRPr>
          </a:p>
        </p:txBody>
      </p:sp>
      <p:sp>
        <p:nvSpPr>
          <p:cNvPr id="18" name="TextBox 17"/>
          <p:cNvSpPr txBox="1"/>
          <p:nvPr/>
        </p:nvSpPr>
        <p:spPr>
          <a:xfrm>
            <a:off x="7467431" y="1858633"/>
            <a:ext cx="628973" cy="369332"/>
          </a:xfrm>
          <a:prstGeom prst="rect">
            <a:avLst/>
          </a:prstGeom>
          <a:solidFill>
            <a:schemeClr val="tx1"/>
          </a:solidFill>
        </p:spPr>
        <p:txBody>
          <a:bodyPr wrap="none" rtlCol="0">
            <a:spAutoFit/>
          </a:bodyPr>
          <a:lstStyle/>
          <a:p>
            <a:r>
              <a:rPr lang="en-US" dirty="0" smtClean="0">
                <a:solidFill>
                  <a:srgbClr val="000000"/>
                </a:solidFill>
              </a:rPr>
              <a:t>1979</a:t>
            </a:r>
            <a:endParaRPr lang="en-US" dirty="0">
              <a:solidFill>
                <a:srgbClr val="000000"/>
              </a:solidFill>
            </a:endParaRPr>
          </a:p>
        </p:txBody>
      </p:sp>
      <p:sp>
        <p:nvSpPr>
          <p:cNvPr id="19" name="TextBox 18"/>
          <p:cNvSpPr txBox="1"/>
          <p:nvPr/>
        </p:nvSpPr>
        <p:spPr>
          <a:xfrm>
            <a:off x="1536745" y="1657191"/>
            <a:ext cx="646331" cy="369332"/>
          </a:xfrm>
          <a:prstGeom prst="rect">
            <a:avLst/>
          </a:prstGeom>
          <a:solidFill>
            <a:schemeClr val="tx1"/>
          </a:solidFill>
        </p:spPr>
        <p:txBody>
          <a:bodyPr wrap="none" rtlCol="0">
            <a:spAutoFit/>
          </a:bodyPr>
          <a:lstStyle/>
          <a:p>
            <a:r>
              <a:rPr lang="en-US" dirty="0" smtClean="0">
                <a:solidFill>
                  <a:srgbClr val="000000"/>
                </a:solidFill>
              </a:rPr>
              <a:t>1900</a:t>
            </a:r>
            <a:endParaRPr lang="en-US" dirty="0">
              <a:solidFill>
                <a:srgbClr val="000000"/>
              </a:solidFill>
            </a:endParaRPr>
          </a:p>
        </p:txBody>
      </p:sp>
      <p:sp>
        <p:nvSpPr>
          <p:cNvPr id="20" name="TextBox 19"/>
          <p:cNvSpPr txBox="1"/>
          <p:nvPr/>
        </p:nvSpPr>
        <p:spPr>
          <a:xfrm>
            <a:off x="1661833" y="5954752"/>
            <a:ext cx="632580" cy="369332"/>
          </a:xfrm>
          <a:prstGeom prst="rect">
            <a:avLst/>
          </a:prstGeom>
          <a:solidFill>
            <a:schemeClr val="tx1"/>
          </a:solidFill>
        </p:spPr>
        <p:txBody>
          <a:bodyPr wrap="none" rtlCol="0">
            <a:spAutoFit/>
          </a:bodyPr>
          <a:lstStyle/>
          <a:p>
            <a:r>
              <a:rPr lang="en-US" dirty="0" smtClean="0">
                <a:solidFill>
                  <a:srgbClr val="000000"/>
                </a:solidFill>
              </a:rPr>
              <a:t>1983</a:t>
            </a:r>
            <a:endParaRPr lang="en-US" dirty="0">
              <a:solidFill>
                <a:srgbClr val="000000"/>
              </a:solidFill>
            </a:endParaRPr>
          </a:p>
        </p:txBody>
      </p:sp>
      <p:sp>
        <p:nvSpPr>
          <p:cNvPr id="21" name="TextBox 20"/>
          <p:cNvSpPr txBox="1"/>
          <p:nvPr/>
        </p:nvSpPr>
        <p:spPr>
          <a:xfrm>
            <a:off x="7560817" y="5968956"/>
            <a:ext cx="632580" cy="369332"/>
          </a:xfrm>
          <a:prstGeom prst="rect">
            <a:avLst/>
          </a:prstGeom>
          <a:solidFill>
            <a:schemeClr val="tx1"/>
          </a:solidFill>
        </p:spPr>
        <p:txBody>
          <a:bodyPr wrap="none" rtlCol="0">
            <a:spAutoFit/>
          </a:bodyPr>
          <a:lstStyle/>
          <a:p>
            <a:r>
              <a:rPr lang="en-US" dirty="0" smtClean="0">
                <a:solidFill>
                  <a:srgbClr val="000000"/>
                </a:solidFill>
              </a:rPr>
              <a:t>1983</a:t>
            </a:r>
            <a:endParaRPr lang="en-US" dirty="0">
              <a:solidFill>
                <a:srgbClr val="000000"/>
              </a:solidFill>
            </a:endParaRPr>
          </a:p>
        </p:txBody>
      </p:sp>
      <p:cxnSp>
        <p:nvCxnSpPr>
          <p:cNvPr id="23" name="Straight Arrow Connector 22"/>
          <p:cNvCxnSpPr/>
          <p:nvPr/>
        </p:nvCxnSpPr>
        <p:spPr>
          <a:xfrm flipH="1">
            <a:off x="5544869" y="2266193"/>
            <a:ext cx="1945044" cy="1146991"/>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183076" y="2039164"/>
            <a:ext cx="1750996" cy="147696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flipV="1">
            <a:off x="5659051" y="4559067"/>
            <a:ext cx="1830862" cy="1363419"/>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V="1">
            <a:off x="2294413" y="4770783"/>
            <a:ext cx="1639659" cy="1167193"/>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1" name="TextBox 30"/>
          <p:cNvSpPr txBox="1"/>
          <p:nvPr/>
        </p:nvSpPr>
        <p:spPr>
          <a:xfrm>
            <a:off x="4243999" y="3856786"/>
            <a:ext cx="1079545" cy="523220"/>
          </a:xfrm>
          <a:prstGeom prst="rect">
            <a:avLst/>
          </a:prstGeom>
          <a:solidFill>
            <a:srgbClr val="FFFFFF"/>
          </a:solidFill>
        </p:spPr>
        <p:txBody>
          <a:bodyPr wrap="square" rtlCol="0">
            <a:spAutoFit/>
          </a:bodyPr>
          <a:lstStyle/>
          <a:p>
            <a:pPr algn="ctr"/>
            <a:r>
              <a:rPr lang="en-US" sz="2800" b="1" dirty="0" smtClean="0">
                <a:solidFill>
                  <a:srgbClr val="FF0000"/>
                </a:solidFill>
              </a:rPr>
              <a:t>2012</a:t>
            </a:r>
            <a:endParaRPr lang="en-US" sz="2800" b="1" dirty="0">
              <a:solidFill>
                <a:srgbClr val="FF0000"/>
              </a:solidFill>
            </a:endParaRPr>
          </a:p>
        </p:txBody>
      </p:sp>
    </p:spTree>
    <p:extLst>
      <p:ext uri="{BB962C8B-B14F-4D97-AF65-F5344CB8AC3E}">
        <p14:creationId xmlns:p14="http://schemas.microsoft.com/office/powerpoint/2010/main" val="37936504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 calcmode="lin" valueType="num">
                                      <p:cBhvr>
                                        <p:cTn id="49" dur="1000" fill="hold"/>
                                        <p:tgtEl>
                                          <p:spTgt spid="31"/>
                                        </p:tgtEl>
                                        <p:attrNameLst>
                                          <p:attrName>ppt_w</p:attrName>
                                        </p:attrNameLst>
                                      </p:cBhvr>
                                      <p:tavLst>
                                        <p:tav tm="0">
                                          <p:val>
                                            <p:fltVal val="0"/>
                                          </p:val>
                                        </p:tav>
                                        <p:tav tm="100000">
                                          <p:val>
                                            <p:strVal val="#ppt_w"/>
                                          </p:val>
                                        </p:tav>
                                      </p:tavLst>
                                    </p:anim>
                                    <p:anim calcmode="lin" valueType="num">
                                      <p:cBhvr>
                                        <p:cTn id="50" dur="1000" fill="hold"/>
                                        <p:tgtEl>
                                          <p:spTgt spid="31"/>
                                        </p:tgtEl>
                                        <p:attrNameLst>
                                          <p:attrName>ppt_h</p:attrName>
                                        </p:attrNameLst>
                                      </p:cBhvr>
                                      <p:tavLst>
                                        <p:tav tm="0">
                                          <p:val>
                                            <p:fltVal val="0"/>
                                          </p:val>
                                        </p:tav>
                                        <p:tav tm="100000">
                                          <p:val>
                                            <p:strVal val="#ppt_h"/>
                                          </p:val>
                                        </p:tav>
                                      </p:tavLst>
                                    </p:anim>
                                    <p:anim calcmode="lin" valueType="num">
                                      <p:cBhvr>
                                        <p:cTn id="51" dur="1000" fill="hold"/>
                                        <p:tgtEl>
                                          <p:spTgt spid="31"/>
                                        </p:tgtEl>
                                        <p:attrNameLst>
                                          <p:attrName>style.rotation</p:attrName>
                                        </p:attrNameLst>
                                      </p:cBhvr>
                                      <p:tavLst>
                                        <p:tav tm="0">
                                          <p:val>
                                            <p:fltVal val="90"/>
                                          </p:val>
                                        </p:tav>
                                        <p:tav tm="100000">
                                          <p:val>
                                            <p:fltVal val="0"/>
                                          </p:val>
                                        </p:tav>
                                      </p:tavLst>
                                    </p:anim>
                                    <p:animEffect transition="in" filter="fade">
                                      <p:cBhvr>
                                        <p:cTn id="52" dur="1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3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240" y="401006"/>
            <a:ext cx="8900379" cy="3751032"/>
          </a:xfrm>
        </p:spPr>
        <p:txBody>
          <a:bodyPr>
            <a:normAutofit fontScale="62500" lnSpcReduction="20000"/>
          </a:bodyPr>
          <a:lstStyle/>
          <a:p>
            <a:pPr>
              <a:spcBef>
                <a:spcPts val="2600"/>
              </a:spcBef>
              <a:buSzPct val="110000"/>
              <a:buFont typeface="Wingdings" charset="2"/>
              <a:buChar char="§"/>
            </a:pPr>
            <a:r>
              <a:rPr lang="en-US" sz="3800" dirty="0" smtClean="0">
                <a:solidFill>
                  <a:srgbClr val="FFFFFF"/>
                </a:solidFill>
              </a:rPr>
              <a:t>While for some predictions</a:t>
            </a:r>
            <a:r>
              <a:rPr lang="en-US" sz="3800" dirty="0">
                <a:solidFill>
                  <a:srgbClr val="FFFFFF"/>
                </a:solidFill>
              </a:rPr>
              <a:t> </a:t>
            </a:r>
            <a:r>
              <a:rPr lang="en-US" sz="3800" dirty="0" smtClean="0">
                <a:solidFill>
                  <a:srgbClr val="FFFFFF"/>
                </a:solidFill>
              </a:rPr>
              <a:t>the above QCD modeling can be accurate enough for a successful LHC physics program, there are event selections used in BSM searches in which they could be questioned:</a:t>
            </a:r>
          </a:p>
          <a:p>
            <a:pPr lvl="1">
              <a:spcBef>
                <a:spcPts val="1200"/>
              </a:spcBef>
              <a:buSzPct val="75000"/>
              <a:buFont typeface="Courier New"/>
              <a:buChar char="o"/>
            </a:pPr>
            <a:r>
              <a:rPr lang="en-US" sz="3400" dirty="0" smtClean="0">
                <a:solidFill>
                  <a:srgbClr val="CCFFCC"/>
                </a:solidFill>
              </a:rPr>
              <a:t>Very high jet multiplicity</a:t>
            </a:r>
          </a:p>
          <a:p>
            <a:pPr lvl="1">
              <a:spcBef>
                <a:spcPts val="1200"/>
              </a:spcBef>
              <a:buSzPct val="75000"/>
              <a:buFont typeface="Courier New"/>
              <a:buChar char="o"/>
            </a:pPr>
            <a:r>
              <a:rPr lang="en-US" sz="3400" dirty="0" smtClean="0">
                <a:solidFill>
                  <a:srgbClr val="CCFFCC"/>
                </a:solidFill>
              </a:rPr>
              <a:t>Multiple scales in the same event, such as very different jet </a:t>
            </a:r>
            <a:r>
              <a:rPr lang="en-US" sz="3400" dirty="0" err="1">
                <a:solidFill>
                  <a:srgbClr val="CCFFCC"/>
                </a:solidFill>
              </a:rPr>
              <a:t>p</a:t>
            </a:r>
            <a:r>
              <a:rPr lang="en-US" sz="3400" baseline="-25000" dirty="0" err="1" smtClean="0">
                <a:solidFill>
                  <a:srgbClr val="CCFFCC"/>
                </a:solidFill>
              </a:rPr>
              <a:t>T</a:t>
            </a:r>
            <a:r>
              <a:rPr lang="en-US" sz="3400" dirty="0" smtClean="0">
                <a:solidFill>
                  <a:srgbClr val="CCFFCC"/>
                </a:solidFill>
              </a:rPr>
              <a:t> selections</a:t>
            </a:r>
          </a:p>
          <a:p>
            <a:pPr lvl="1">
              <a:spcBef>
                <a:spcPts val="1200"/>
              </a:spcBef>
              <a:buSzPct val="75000"/>
              <a:buFont typeface="Courier New"/>
              <a:buChar char="o"/>
            </a:pPr>
            <a:r>
              <a:rPr lang="en-US" sz="3400" dirty="0" smtClean="0">
                <a:solidFill>
                  <a:srgbClr val="CCFFCC"/>
                </a:solidFill>
              </a:rPr>
              <a:t>Selections based on observables sensitive to soft radiation</a:t>
            </a:r>
          </a:p>
          <a:p>
            <a:pPr lvl="1">
              <a:spcBef>
                <a:spcPts val="1200"/>
              </a:spcBef>
              <a:buSzPct val="75000"/>
              <a:buFont typeface="Courier New"/>
              <a:buChar char="o"/>
            </a:pPr>
            <a:r>
              <a:rPr lang="en-US" sz="3400" dirty="0" smtClean="0">
                <a:solidFill>
                  <a:srgbClr val="CCFFCC"/>
                </a:solidFill>
              </a:rPr>
              <a:t>Gluons splitting in heavy-flavor quarks</a:t>
            </a:r>
          </a:p>
        </p:txBody>
      </p:sp>
      <p:sp>
        <p:nvSpPr>
          <p:cNvPr id="4" name="Slide Number Placeholder 3"/>
          <p:cNvSpPr>
            <a:spLocks noGrp="1"/>
          </p:cNvSpPr>
          <p:nvPr>
            <p:ph type="sldNum" sz="quarter" idx="12"/>
          </p:nvPr>
        </p:nvSpPr>
        <p:spPr>
          <a:xfrm>
            <a:off x="8519219" y="6449090"/>
            <a:ext cx="533400" cy="365125"/>
          </a:xfrm>
        </p:spPr>
        <p:txBody>
          <a:bodyPr/>
          <a:lstStyle/>
          <a:p>
            <a:fld id="{19371D3E-5A18-49EB-AD2A-429AF165759F}" type="slidenum">
              <a:rPr lang="en-US" smtClean="0"/>
              <a:pPr/>
              <a:t>20</a:t>
            </a:fld>
            <a:endParaRPr lang="en-US" dirty="0"/>
          </a:p>
        </p:txBody>
      </p:sp>
      <p:sp>
        <p:nvSpPr>
          <p:cNvPr id="12" name="Content Placeholder 2"/>
          <p:cNvSpPr txBox="1">
            <a:spLocks/>
          </p:cNvSpPr>
          <p:nvPr/>
        </p:nvSpPr>
        <p:spPr>
          <a:xfrm>
            <a:off x="152241" y="4692593"/>
            <a:ext cx="8991760" cy="1756497"/>
          </a:xfrm>
          <a:prstGeom prst="rect">
            <a:avLst/>
          </a:prstGeom>
        </p:spPr>
        <p:txBody>
          <a:bodyPr vert="horz" lIns="91440" tIns="45720" rIns="91440" bIns="45720" rtlCol="0">
            <a:normAutofit fontScale="77500" lnSpcReduction="20000"/>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spcBef>
                <a:spcPts val="2600"/>
              </a:spcBef>
              <a:buClrTx/>
              <a:buSzPct val="110000"/>
              <a:buFont typeface="Wingdings" charset="2"/>
              <a:buChar char="§"/>
            </a:pPr>
            <a:r>
              <a:rPr lang="en-US" sz="3100" dirty="0" smtClean="0">
                <a:solidFill>
                  <a:srgbClr val="FFFF00"/>
                </a:solidFill>
              </a:rPr>
              <a:t>We can use LHC data to constrain QCD calculations. Measuring </a:t>
            </a:r>
            <a:r>
              <a:rPr lang="en-US" sz="3100" dirty="0">
                <a:solidFill>
                  <a:srgbClr val="FFFF00"/>
                </a:solidFill>
              </a:rPr>
              <a:t>observables sensitive </a:t>
            </a:r>
            <a:r>
              <a:rPr lang="en-US" sz="3100" dirty="0" smtClean="0">
                <a:solidFill>
                  <a:srgbClr val="FFFF00"/>
                </a:solidFill>
              </a:rPr>
              <a:t>various </a:t>
            </a:r>
            <a:r>
              <a:rPr lang="en-US" sz="3100" dirty="0">
                <a:solidFill>
                  <a:srgbClr val="FFFF00"/>
                </a:solidFill>
              </a:rPr>
              <a:t>effects </a:t>
            </a:r>
            <a:r>
              <a:rPr lang="en-US" sz="3100" dirty="0" smtClean="0">
                <a:solidFill>
                  <a:srgbClr val="FFFF00"/>
                </a:solidFill>
              </a:rPr>
              <a:t>pointed above allows </a:t>
            </a:r>
            <a:r>
              <a:rPr lang="en-US" sz="3100" dirty="0">
                <a:solidFill>
                  <a:srgbClr val="FFFF00"/>
                </a:solidFill>
              </a:rPr>
              <a:t>to:</a:t>
            </a:r>
          </a:p>
          <a:p>
            <a:pPr lvl="1">
              <a:lnSpc>
                <a:spcPct val="120000"/>
              </a:lnSpc>
              <a:spcBef>
                <a:spcPts val="1200"/>
              </a:spcBef>
              <a:spcAft>
                <a:spcPts val="1200"/>
              </a:spcAft>
              <a:buClrTx/>
              <a:buSzPct val="75000"/>
              <a:buFont typeface="Courier New"/>
              <a:buChar char="o"/>
            </a:pPr>
            <a:r>
              <a:rPr lang="en-US" sz="2700" dirty="0">
                <a:solidFill>
                  <a:srgbClr val="CCFFCC"/>
                </a:solidFill>
              </a:rPr>
              <a:t>Determine best model/calculations for predictions</a:t>
            </a:r>
          </a:p>
          <a:p>
            <a:pPr lvl="1">
              <a:lnSpc>
                <a:spcPct val="100000"/>
              </a:lnSpc>
              <a:spcBef>
                <a:spcPts val="0"/>
              </a:spcBef>
              <a:buClrTx/>
              <a:buSzPct val="75000"/>
              <a:buFont typeface="Courier New"/>
              <a:buChar char="o"/>
            </a:pPr>
            <a:r>
              <a:rPr lang="en-US" sz="2700" dirty="0">
                <a:solidFill>
                  <a:srgbClr val="CCFFCC"/>
                </a:solidFill>
              </a:rPr>
              <a:t>Tune fragmentation and </a:t>
            </a:r>
            <a:r>
              <a:rPr lang="en-US" sz="2700" dirty="0" err="1" smtClean="0">
                <a:solidFill>
                  <a:srgbClr val="CCFFCC"/>
                </a:solidFill>
              </a:rPr>
              <a:t>parton</a:t>
            </a:r>
            <a:r>
              <a:rPr lang="en-US" sz="2700" dirty="0" smtClean="0">
                <a:solidFill>
                  <a:srgbClr val="CCFFCC"/>
                </a:solidFill>
              </a:rPr>
              <a:t> shower parameters</a:t>
            </a:r>
            <a:endParaRPr lang="en-US" sz="2700" dirty="0">
              <a:solidFill>
                <a:srgbClr val="CCFFCC"/>
              </a:solidFill>
            </a:endParaRPr>
          </a:p>
          <a:p>
            <a:pPr>
              <a:spcBef>
                <a:spcPts val="2600"/>
              </a:spcBef>
            </a:pPr>
            <a:endParaRPr lang="en-US" dirty="0" smtClean="0">
              <a:solidFill>
                <a:srgbClr val="103154"/>
              </a:solidFill>
            </a:endParaRPr>
          </a:p>
        </p:txBody>
      </p:sp>
    </p:spTree>
    <p:extLst>
      <p:ext uri="{BB962C8B-B14F-4D97-AF65-F5344CB8AC3E}">
        <p14:creationId xmlns:p14="http://schemas.microsoft.com/office/powerpoint/2010/main" val="97369289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CFFB0B3-8B62-A94B-98D5-40C4635AC225}" type="slidenum">
              <a:rPr lang="en-US" smtClean="0"/>
              <a:t>21</a:t>
            </a:fld>
            <a:endParaRPr lang="en-US"/>
          </a:p>
        </p:txBody>
      </p:sp>
      <p:sp>
        <p:nvSpPr>
          <p:cNvPr id="5" name="Title 1"/>
          <p:cNvSpPr>
            <a:spLocks noGrp="1"/>
          </p:cNvSpPr>
          <p:nvPr>
            <p:ph type="title"/>
          </p:nvPr>
        </p:nvSpPr>
        <p:spPr>
          <a:xfrm>
            <a:off x="457200" y="2468403"/>
            <a:ext cx="8229600" cy="1744756"/>
          </a:xfrm>
        </p:spPr>
        <p:txBody>
          <a:bodyPr>
            <a:normAutofit/>
          </a:bodyPr>
          <a:lstStyle/>
          <a:p>
            <a:r>
              <a:rPr lang="en-US" dirty="0" smtClean="0"/>
              <a:t>Predictions in hand</a:t>
            </a:r>
            <a:endParaRPr lang="en-US" dirty="0"/>
          </a:p>
        </p:txBody>
      </p:sp>
    </p:spTree>
    <p:extLst>
      <p:ext uri="{BB962C8B-B14F-4D97-AF65-F5344CB8AC3E}">
        <p14:creationId xmlns:p14="http://schemas.microsoft.com/office/powerpoint/2010/main" val="168218938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tx1"/>
                </a:solidFill>
              </a:rPr>
              <a:t>Various level of predictions (I)</a:t>
            </a:r>
            <a:endParaRPr lang="en-US" dirty="0">
              <a:solidFill>
                <a:schemeClr val="tx1"/>
              </a:solidFill>
            </a:endParaRPr>
          </a:p>
        </p:txBody>
      </p:sp>
      <p:sp>
        <p:nvSpPr>
          <p:cNvPr id="3" name="Content Placeholder 2"/>
          <p:cNvSpPr>
            <a:spLocks noGrp="1"/>
          </p:cNvSpPr>
          <p:nvPr>
            <p:ph idx="1"/>
          </p:nvPr>
        </p:nvSpPr>
        <p:spPr>
          <a:xfrm>
            <a:off x="447524" y="1072025"/>
            <a:ext cx="8406914" cy="1009737"/>
          </a:xfrm>
        </p:spPr>
        <p:txBody>
          <a:bodyPr>
            <a:normAutofit fontScale="77500" lnSpcReduction="20000"/>
          </a:bodyPr>
          <a:lstStyle/>
          <a:p>
            <a:pPr marL="0" indent="0">
              <a:buNone/>
            </a:pPr>
            <a:r>
              <a:rPr lang="en-US" dirty="0" smtClean="0"/>
              <a:t>MC generators are the test benches of the various progresses made on the modeling of the different QCD effects over the past years</a:t>
            </a:r>
            <a:endParaRPr lang="en-US" dirty="0"/>
          </a:p>
        </p:txBody>
      </p:sp>
      <p:sp>
        <p:nvSpPr>
          <p:cNvPr id="4" name="Slide Number Placeholder 3"/>
          <p:cNvSpPr>
            <a:spLocks noGrp="1"/>
          </p:cNvSpPr>
          <p:nvPr>
            <p:ph type="sldNum" sz="quarter" idx="12"/>
          </p:nvPr>
        </p:nvSpPr>
        <p:spPr/>
        <p:txBody>
          <a:bodyPr/>
          <a:lstStyle/>
          <a:p>
            <a:fld id="{19371D3E-5A18-49EB-AD2A-429AF165759F}" type="slidenum">
              <a:rPr lang="en-US" smtClean="0"/>
              <a:pPr/>
              <a:t>22</a:t>
            </a:fld>
            <a:endParaRPr lang="en-US" dirty="0"/>
          </a:p>
        </p:txBody>
      </p:sp>
      <p:sp>
        <p:nvSpPr>
          <p:cNvPr id="5" name="Rectangle 4"/>
          <p:cNvSpPr/>
          <p:nvPr/>
        </p:nvSpPr>
        <p:spPr>
          <a:xfrm>
            <a:off x="844258" y="2267642"/>
            <a:ext cx="2848980" cy="5183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LO ME +PS</a:t>
            </a:r>
            <a:endParaRPr lang="en-US" b="1" dirty="0"/>
          </a:p>
        </p:txBody>
      </p:sp>
      <p:pic>
        <p:nvPicPr>
          <p:cNvPr id="6" name="Picture 5"/>
          <p:cNvPicPr>
            <a:picLocks noChangeAspect="1"/>
          </p:cNvPicPr>
          <p:nvPr/>
        </p:nvPicPr>
        <p:blipFill>
          <a:blip r:embed="rId2"/>
          <a:stretch>
            <a:fillRect/>
          </a:stretch>
        </p:blipFill>
        <p:spPr>
          <a:xfrm>
            <a:off x="561966" y="3278363"/>
            <a:ext cx="2046297" cy="2458398"/>
          </a:xfrm>
          <a:prstGeom prst="rect">
            <a:avLst/>
          </a:prstGeom>
        </p:spPr>
      </p:pic>
      <p:sp>
        <p:nvSpPr>
          <p:cNvPr id="7" name="Right Arrow 6"/>
          <p:cNvSpPr/>
          <p:nvPr/>
        </p:nvSpPr>
        <p:spPr>
          <a:xfrm>
            <a:off x="4120877" y="2436095"/>
            <a:ext cx="634978" cy="1684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30491" y="2267642"/>
            <a:ext cx="2848980" cy="51831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t>Pythia</a:t>
            </a:r>
            <a:r>
              <a:rPr lang="en-US" b="1" dirty="0" smtClean="0"/>
              <a:t> (6, 8), </a:t>
            </a:r>
            <a:r>
              <a:rPr lang="en-US" b="1" dirty="0" err="1" smtClean="0"/>
              <a:t>Herwig</a:t>
            </a:r>
            <a:endParaRPr lang="en-US" b="1" dirty="0"/>
          </a:p>
        </p:txBody>
      </p:sp>
      <p:sp>
        <p:nvSpPr>
          <p:cNvPr id="9" name="TextBox 8"/>
          <p:cNvSpPr txBox="1"/>
          <p:nvPr/>
        </p:nvSpPr>
        <p:spPr>
          <a:xfrm>
            <a:off x="4077460" y="4229798"/>
            <a:ext cx="4532010" cy="1938992"/>
          </a:xfrm>
          <a:prstGeom prst="rect">
            <a:avLst/>
          </a:prstGeom>
          <a:noFill/>
          <a:ln>
            <a:solidFill>
              <a:schemeClr val="tx1"/>
            </a:solidFill>
          </a:ln>
        </p:spPr>
        <p:txBody>
          <a:bodyPr wrap="none" rtlCol="0">
            <a:spAutoFit/>
          </a:bodyPr>
          <a:lstStyle/>
          <a:p>
            <a:pPr marL="285750" indent="-285750">
              <a:buFont typeface="Arial"/>
              <a:buChar char="•"/>
            </a:pPr>
            <a:r>
              <a:rPr lang="en-US" dirty="0" smtClean="0">
                <a:solidFill>
                  <a:srgbClr val="CCFFCC"/>
                </a:solidFill>
              </a:rPr>
              <a:t>Leading Order Matrix Element calculations</a:t>
            </a:r>
          </a:p>
          <a:p>
            <a:pPr marL="285750" indent="-285750">
              <a:spcBef>
                <a:spcPts val="1200"/>
              </a:spcBef>
              <a:buFont typeface="Arial"/>
              <a:buChar char="•"/>
            </a:pPr>
            <a:r>
              <a:rPr lang="en-US" dirty="0" smtClean="0">
                <a:solidFill>
                  <a:srgbClr val="CCFFCC"/>
                </a:solidFill>
              </a:rPr>
              <a:t>Soft and collinear emission corrections </a:t>
            </a:r>
          </a:p>
          <a:p>
            <a:r>
              <a:rPr lang="en-US" dirty="0" smtClean="0">
                <a:solidFill>
                  <a:srgbClr val="CCFFCC"/>
                </a:solidFill>
              </a:rPr>
              <a:t>       integrated in a </a:t>
            </a:r>
            <a:r>
              <a:rPr lang="en-US" dirty="0" err="1" smtClean="0">
                <a:solidFill>
                  <a:srgbClr val="CCFFCC"/>
                </a:solidFill>
              </a:rPr>
              <a:t>parton</a:t>
            </a:r>
            <a:r>
              <a:rPr lang="en-US" dirty="0" smtClean="0">
                <a:solidFill>
                  <a:srgbClr val="CCFFCC"/>
                </a:solidFill>
              </a:rPr>
              <a:t> shower model</a:t>
            </a:r>
          </a:p>
          <a:p>
            <a:pPr marL="285750" indent="-285750">
              <a:spcBef>
                <a:spcPts val="1200"/>
              </a:spcBef>
              <a:buFont typeface="Arial"/>
              <a:buChar char="•"/>
            </a:pPr>
            <a:r>
              <a:rPr lang="en-US" dirty="0" smtClean="0">
                <a:solidFill>
                  <a:srgbClr val="CCFFCC"/>
                </a:solidFill>
              </a:rPr>
              <a:t>Fragmentation and </a:t>
            </a:r>
            <a:r>
              <a:rPr lang="en-US" dirty="0" err="1" smtClean="0">
                <a:solidFill>
                  <a:srgbClr val="CCFFCC"/>
                </a:solidFill>
              </a:rPr>
              <a:t>hadronization</a:t>
            </a:r>
            <a:endParaRPr lang="en-US" dirty="0" smtClean="0">
              <a:solidFill>
                <a:srgbClr val="CCFFCC"/>
              </a:solidFill>
            </a:endParaRPr>
          </a:p>
          <a:p>
            <a:pPr marL="285750" indent="-285750">
              <a:spcBef>
                <a:spcPts val="1200"/>
              </a:spcBef>
              <a:buFont typeface="Arial"/>
              <a:buChar char="•"/>
            </a:pPr>
            <a:r>
              <a:rPr lang="en-US" dirty="0" smtClean="0">
                <a:solidFill>
                  <a:srgbClr val="CCFFCC"/>
                </a:solidFill>
              </a:rPr>
              <a:t>Underlying event</a:t>
            </a:r>
          </a:p>
        </p:txBody>
      </p:sp>
      <p:sp>
        <p:nvSpPr>
          <p:cNvPr id="10" name="TextBox 9"/>
          <p:cNvSpPr txBox="1"/>
          <p:nvPr/>
        </p:nvSpPr>
        <p:spPr>
          <a:xfrm>
            <a:off x="3922867" y="3412923"/>
            <a:ext cx="4819236" cy="646331"/>
          </a:xfrm>
          <a:prstGeom prst="rect">
            <a:avLst/>
          </a:prstGeom>
          <a:noFill/>
        </p:spPr>
        <p:txBody>
          <a:bodyPr wrap="none" rtlCol="0">
            <a:spAutoFit/>
          </a:bodyPr>
          <a:lstStyle/>
          <a:p>
            <a:pPr algn="ctr"/>
            <a:r>
              <a:rPr lang="en-US" dirty="0" smtClean="0">
                <a:solidFill>
                  <a:srgbClr val="FFFF00"/>
                </a:solidFill>
              </a:rPr>
              <a:t>These generators incorporate different modeling</a:t>
            </a:r>
          </a:p>
          <a:p>
            <a:pPr algn="ctr"/>
            <a:r>
              <a:rPr lang="en-US" dirty="0">
                <a:solidFill>
                  <a:srgbClr val="FFFF00"/>
                </a:solidFill>
              </a:rPr>
              <a:t>o</a:t>
            </a:r>
            <a:r>
              <a:rPr lang="en-US" dirty="0" smtClean="0">
                <a:solidFill>
                  <a:srgbClr val="FFFF00"/>
                </a:solidFill>
              </a:rPr>
              <a:t>f QCD corrections</a:t>
            </a:r>
            <a:endParaRPr lang="en-US" dirty="0">
              <a:solidFill>
                <a:srgbClr val="FFFF00"/>
              </a:solidFill>
            </a:endParaRPr>
          </a:p>
        </p:txBody>
      </p:sp>
    </p:spTree>
    <p:extLst>
      <p:ext uri="{BB962C8B-B14F-4D97-AF65-F5344CB8AC3E}">
        <p14:creationId xmlns:p14="http://schemas.microsoft.com/office/powerpoint/2010/main" val="74034748"/>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40"/>
            <a:ext cx="8229600" cy="1143000"/>
          </a:xfrm>
        </p:spPr>
        <p:txBody>
          <a:bodyPr/>
          <a:lstStyle/>
          <a:p>
            <a:r>
              <a:rPr lang="en-US" dirty="0" smtClean="0"/>
              <a:t>Various level of predictions (II)</a:t>
            </a:r>
            <a:endParaRPr lang="en-US" dirty="0"/>
          </a:p>
        </p:txBody>
      </p:sp>
      <p:sp>
        <p:nvSpPr>
          <p:cNvPr id="3" name="Content Placeholder 2"/>
          <p:cNvSpPr>
            <a:spLocks noGrp="1"/>
          </p:cNvSpPr>
          <p:nvPr>
            <p:ph idx="1"/>
          </p:nvPr>
        </p:nvSpPr>
        <p:spPr>
          <a:xfrm>
            <a:off x="497687" y="960351"/>
            <a:ext cx="8189113" cy="1037800"/>
          </a:xfrm>
        </p:spPr>
        <p:txBody>
          <a:bodyPr>
            <a:normAutofit fontScale="77500" lnSpcReduction="20000"/>
          </a:bodyPr>
          <a:lstStyle/>
          <a:p>
            <a:pPr marL="0" indent="0">
              <a:buSzPct val="110000"/>
              <a:buNone/>
            </a:pPr>
            <a:r>
              <a:rPr lang="en-US" dirty="0" smtClean="0"/>
              <a:t>MC generators are the test bench of the various progresses made on the modeling of the different QCD effects over the past years</a:t>
            </a:r>
            <a:endParaRPr lang="en-US" dirty="0"/>
          </a:p>
        </p:txBody>
      </p:sp>
      <p:sp>
        <p:nvSpPr>
          <p:cNvPr id="4" name="Slide Number Placeholder 3"/>
          <p:cNvSpPr>
            <a:spLocks noGrp="1"/>
          </p:cNvSpPr>
          <p:nvPr>
            <p:ph type="sldNum" sz="quarter" idx="12"/>
          </p:nvPr>
        </p:nvSpPr>
        <p:spPr>
          <a:xfrm>
            <a:off x="7010400" y="6486484"/>
            <a:ext cx="2133600" cy="365125"/>
          </a:xfrm>
        </p:spPr>
        <p:txBody>
          <a:bodyPr/>
          <a:lstStyle/>
          <a:p>
            <a:fld id="{19371D3E-5A18-49EB-AD2A-429AF165759F}" type="slidenum">
              <a:rPr lang="en-US" smtClean="0"/>
              <a:pPr/>
              <a:t>23</a:t>
            </a:fld>
            <a:endParaRPr lang="en-US" dirty="0"/>
          </a:p>
        </p:txBody>
      </p:sp>
      <p:sp>
        <p:nvSpPr>
          <p:cNvPr id="5" name="Rectangle 4"/>
          <p:cNvSpPr/>
          <p:nvPr/>
        </p:nvSpPr>
        <p:spPr>
          <a:xfrm>
            <a:off x="857217" y="2043186"/>
            <a:ext cx="2848980" cy="5571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Tree-level multiple </a:t>
            </a:r>
            <a:r>
              <a:rPr lang="en-US" b="1" dirty="0" err="1" smtClean="0"/>
              <a:t>parton</a:t>
            </a:r>
            <a:r>
              <a:rPr lang="en-US" b="1" dirty="0" smtClean="0"/>
              <a:t> ME +PS</a:t>
            </a:r>
            <a:endParaRPr lang="en-US" b="1" dirty="0"/>
          </a:p>
        </p:txBody>
      </p:sp>
      <p:sp>
        <p:nvSpPr>
          <p:cNvPr id="7" name="Right Arrow 6"/>
          <p:cNvSpPr/>
          <p:nvPr/>
        </p:nvSpPr>
        <p:spPr>
          <a:xfrm>
            <a:off x="4133836" y="2206575"/>
            <a:ext cx="634978" cy="1684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43450" y="2043186"/>
            <a:ext cx="2848980" cy="5571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t>Alpgen</a:t>
            </a:r>
            <a:r>
              <a:rPr lang="en-US" b="1" dirty="0" smtClean="0"/>
              <a:t>, Sherpa 1.4, </a:t>
            </a:r>
            <a:r>
              <a:rPr lang="en-US" b="1" dirty="0" err="1" smtClean="0"/>
              <a:t>MadGraph</a:t>
            </a:r>
            <a:endParaRPr lang="en-US" b="1" dirty="0"/>
          </a:p>
        </p:txBody>
      </p:sp>
      <p:pic>
        <p:nvPicPr>
          <p:cNvPr id="11" name="Picture 10"/>
          <p:cNvPicPr>
            <a:picLocks noChangeAspect="1"/>
          </p:cNvPicPr>
          <p:nvPr/>
        </p:nvPicPr>
        <p:blipFill rotWithShape="1">
          <a:blip r:embed="rId3"/>
          <a:srcRect l="1798"/>
          <a:stretch/>
        </p:blipFill>
        <p:spPr>
          <a:xfrm>
            <a:off x="365211" y="2660230"/>
            <a:ext cx="5992548" cy="2602647"/>
          </a:xfrm>
          <a:prstGeom prst="rect">
            <a:avLst/>
          </a:prstGeom>
        </p:spPr>
      </p:pic>
      <p:sp>
        <p:nvSpPr>
          <p:cNvPr id="12" name="TextBox 11"/>
          <p:cNvSpPr txBox="1"/>
          <p:nvPr/>
        </p:nvSpPr>
        <p:spPr>
          <a:xfrm>
            <a:off x="3420692" y="5220393"/>
            <a:ext cx="5579701" cy="1631216"/>
          </a:xfrm>
          <a:prstGeom prst="rect">
            <a:avLst/>
          </a:prstGeom>
          <a:noFill/>
          <a:ln>
            <a:solidFill>
              <a:schemeClr val="tx1"/>
            </a:solidFill>
          </a:ln>
        </p:spPr>
        <p:txBody>
          <a:bodyPr wrap="square" rtlCol="0">
            <a:spAutoFit/>
          </a:bodyPr>
          <a:lstStyle/>
          <a:p>
            <a:pPr marL="285750" indent="-285750">
              <a:buFont typeface="Arial"/>
              <a:buChar char="•"/>
            </a:pPr>
            <a:r>
              <a:rPr lang="en-US" dirty="0" smtClean="0">
                <a:solidFill>
                  <a:srgbClr val="CCFFCC"/>
                </a:solidFill>
              </a:rPr>
              <a:t>A </a:t>
            </a:r>
            <a:r>
              <a:rPr lang="en-US" b="1" dirty="0" smtClean="0">
                <a:solidFill>
                  <a:srgbClr val="CCFFCC"/>
                </a:solidFill>
              </a:rPr>
              <a:t>merging </a:t>
            </a:r>
            <a:r>
              <a:rPr lang="en-US" dirty="0" smtClean="0">
                <a:solidFill>
                  <a:srgbClr val="CCFFCC"/>
                </a:solidFill>
              </a:rPr>
              <a:t>procedure is needed to avoid the double counting of ME </a:t>
            </a:r>
            <a:r>
              <a:rPr lang="en-US" dirty="0">
                <a:solidFill>
                  <a:srgbClr val="CCFFCC"/>
                </a:solidFill>
              </a:rPr>
              <a:t>and </a:t>
            </a:r>
            <a:r>
              <a:rPr lang="en-US" dirty="0" smtClean="0">
                <a:solidFill>
                  <a:srgbClr val="CCFFCC"/>
                </a:solidFill>
              </a:rPr>
              <a:t>PS </a:t>
            </a:r>
            <a:r>
              <a:rPr lang="en-US" dirty="0" err="1" smtClean="0">
                <a:solidFill>
                  <a:srgbClr val="CCFFCC"/>
                </a:solidFill>
              </a:rPr>
              <a:t>partons</a:t>
            </a:r>
            <a:endParaRPr lang="en-US" dirty="0" smtClean="0">
              <a:solidFill>
                <a:srgbClr val="CCFFCC"/>
              </a:solidFill>
            </a:endParaRPr>
          </a:p>
          <a:p>
            <a:pPr marL="742950" lvl="1" indent="-285750">
              <a:buFont typeface="Arial"/>
              <a:buChar char="•"/>
            </a:pPr>
            <a:r>
              <a:rPr lang="en-US" dirty="0" err="1" smtClean="0">
                <a:solidFill>
                  <a:schemeClr val="accent3">
                    <a:lumMod val="20000"/>
                    <a:lumOff val="80000"/>
                  </a:schemeClr>
                </a:solidFill>
              </a:rPr>
              <a:t>Alpgen</a:t>
            </a:r>
            <a:r>
              <a:rPr lang="en-US" dirty="0" smtClean="0">
                <a:solidFill>
                  <a:schemeClr val="accent3">
                    <a:lumMod val="20000"/>
                    <a:lumOff val="80000"/>
                  </a:schemeClr>
                </a:solidFill>
              </a:rPr>
              <a:t>: MLM cone, Sherpa/</a:t>
            </a:r>
            <a:r>
              <a:rPr lang="en-US" dirty="0" err="1" smtClean="0">
                <a:solidFill>
                  <a:schemeClr val="accent3">
                    <a:lumMod val="20000"/>
                    <a:lumOff val="80000"/>
                  </a:schemeClr>
                </a:solidFill>
              </a:rPr>
              <a:t>MadGraph</a:t>
            </a:r>
            <a:r>
              <a:rPr lang="en-US" dirty="0" smtClean="0">
                <a:solidFill>
                  <a:schemeClr val="accent3">
                    <a:lumMod val="20000"/>
                    <a:lumOff val="80000"/>
                  </a:schemeClr>
                </a:solidFill>
              </a:rPr>
              <a:t>: CKKW-L</a:t>
            </a:r>
          </a:p>
          <a:p>
            <a:pPr marL="285750" indent="-285750">
              <a:spcBef>
                <a:spcPts val="600"/>
              </a:spcBef>
              <a:buFont typeface="Arial"/>
              <a:buChar char="•"/>
            </a:pPr>
            <a:r>
              <a:rPr lang="en-US" dirty="0" err="1" smtClean="0">
                <a:solidFill>
                  <a:srgbClr val="CCFFCC"/>
                </a:solidFill>
              </a:rPr>
              <a:t>Alpgen</a:t>
            </a:r>
            <a:r>
              <a:rPr lang="en-US" dirty="0" smtClean="0">
                <a:solidFill>
                  <a:srgbClr val="CCFFCC"/>
                </a:solidFill>
              </a:rPr>
              <a:t> and </a:t>
            </a:r>
            <a:r>
              <a:rPr lang="en-US" dirty="0" err="1" smtClean="0">
                <a:solidFill>
                  <a:srgbClr val="CCFFCC"/>
                </a:solidFill>
              </a:rPr>
              <a:t>MadGraph</a:t>
            </a:r>
            <a:r>
              <a:rPr lang="en-US" dirty="0" smtClean="0">
                <a:solidFill>
                  <a:srgbClr val="CCFFCC"/>
                </a:solidFill>
              </a:rPr>
              <a:t> interfaced to </a:t>
            </a:r>
            <a:r>
              <a:rPr lang="en-US" dirty="0" err="1" smtClean="0">
                <a:solidFill>
                  <a:srgbClr val="CCFFCC"/>
                </a:solidFill>
              </a:rPr>
              <a:t>Pythia</a:t>
            </a:r>
            <a:r>
              <a:rPr lang="en-US" dirty="0" smtClean="0">
                <a:solidFill>
                  <a:srgbClr val="CCFFCC"/>
                </a:solidFill>
              </a:rPr>
              <a:t> or </a:t>
            </a:r>
            <a:r>
              <a:rPr lang="en-US" dirty="0" err="1" smtClean="0">
                <a:solidFill>
                  <a:srgbClr val="CCFFCC"/>
                </a:solidFill>
              </a:rPr>
              <a:t>Herwig</a:t>
            </a:r>
            <a:endParaRPr lang="en-US" dirty="0" smtClean="0">
              <a:solidFill>
                <a:srgbClr val="CCFFCC"/>
              </a:solidFill>
            </a:endParaRPr>
          </a:p>
          <a:p>
            <a:pPr marL="285750" indent="-285750">
              <a:spcBef>
                <a:spcPts val="600"/>
              </a:spcBef>
              <a:buFont typeface="Arial"/>
              <a:buChar char="•"/>
            </a:pPr>
            <a:r>
              <a:rPr lang="en-US" dirty="0" smtClean="0">
                <a:solidFill>
                  <a:srgbClr val="CCFFCC"/>
                </a:solidFill>
              </a:rPr>
              <a:t>Sherpa has its own PS (CS dipole) +Had  (cluster)</a:t>
            </a:r>
          </a:p>
        </p:txBody>
      </p:sp>
      <p:sp>
        <p:nvSpPr>
          <p:cNvPr id="13" name="TextBox 12"/>
          <p:cNvSpPr txBox="1"/>
          <p:nvPr/>
        </p:nvSpPr>
        <p:spPr>
          <a:xfrm>
            <a:off x="6260710" y="4574062"/>
            <a:ext cx="2883290" cy="646331"/>
          </a:xfrm>
          <a:prstGeom prst="rect">
            <a:avLst/>
          </a:prstGeom>
          <a:noFill/>
        </p:spPr>
        <p:txBody>
          <a:bodyPr wrap="square" rtlCol="0">
            <a:spAutoFit/>
          </a:bodyPr>
          <a:lstStyle/>
          <a:p>
            <a:pPr algn="ctr"/>
            <a:r>
              <a:rPr lang="en-US" dirty="0" smtClean="0">
                <a:solidFill>
                  <a:srgbClr val="FFFF00"/>
                </a:solidFill>
              </a:rPr>
              <a:t>Again, different </a:t>
            </a:r>
            <a:r>
              <a:rPr lang="en-US" dirty="0" err="1" smtClean="0">
                <a:solidFill>
                  <a:srgbClr val="FFFF00"/>
                </a:solidFill>
              </a:rPr>
              <a:t>modelings</a:t>
            </a:r>
            <a:r>
              <a:rPr lang="en-US" dirty="0" smtClean="0">
                <a:solidFill>
                  <a:srgbClr val="FFFF00"/>
                </a:solidFill>
              </a:rPr>
              <a:t> of QCD corrections</a:t>
            </a:r>
            <a:endParaRPr lang="en-US" dirty="0">
              <a:solidFill>
                <a:srgbClr val="FFFF00"/>
              </a:solidFill>
            </a:endParaRPr>
          </a:p>
        </p:txBody>
      </p:sp>
      <p:sp>
        <p:nvSpPr>
          <p:cNvPr id="6" name="Oval 5"/>
          <p:cNvSpPr/>
          <p:nvPr/>
        </p:nvSpPr>
        <p:spPr>
          <a:xfrm rot="19207420">
            <a:off x="467882" y="3511988"/>
            <a:ext cx="2937883" cy="1112277"/>
          </a:xfrm>
          <a:prstGeom prst="ellipse">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rot="19207420">
            <a:off x="1951750" y="3511988"/>
            <a:ext cx="2937883" cy="1112277"/>
          </a:xfrm>
          <a:prstGeom prst="ellipse">
            <a:avLst/>
          </a:prstGeom>
          <a:noFill/>
          <a:ln w="28575"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16014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Various level of predictions (III)</a:t>
            </a:r>
            <a:endParaRPr lang="en-US" dirty="0"/>
          </a:p>
        </p:txBody>
      </p:sp>
      <p:sp>
        <p:nvSpPr>
          <p:cNvPr id="3" name="Content Placeholder 2"/>
          <p:cNvSpPr>
            <a:spLocks noGrp="1"/>
          </p:cNvSpPr>
          <p:nvPr>
            <p:ph idx="1"/>
          </p:nvPr>
        </p:nvSpPr>
        <p:spPr>
          <a:xfrm>
            <a:off x="497784" y="1044572"/>
            <a:ext cx="8542059" cy="1077497"/>
          </a:xfrm>
        </p:spPr>
        <p:txBody>
          <a:bodyPr>
            <a:normAutofit fontScale="77500" lnSpcReduction="20000"/>
          </a:bodyPr>
          <a:lstStyle/>
          <a:p>
            <a:pPr marL="0" indent="0">
              <a:buSzPct val="110000"/>
              <a:buNone/>
            </a:pPr>
            <a:r>
              <a:rPr lang="en-US" dirty="0" smtClean="0">
                <a:solidFill>
                  <a:srgbClr val="FFFFFF"/>
                </a:solidFill>
              </a:rPr>
              <a:t>MC generators are the test bench of the various progresses made on the modeling of the different QCD effects over the past years</a:t>
            </a:r>
            <a:endParaRPr lang="en-US" dirty="0">
              <a:solidFill>
                <a:srgbClr val="FFFFFF"/>
              </a:solidFill>
            </a:endParaRPr>
          </a:p>
        </p:txBody>
      </p:sp>
      <p:sp>
        <p:nvSpPr>
          <p:cNvPr id="4" name="Slide Number Placeholder 3"/>
          <p:cNvSpPr>
            <a:spLocks noGrp="1"/>
          </p:cNvSpPr>
          <p:nvPr>
            <p:ph type="sldNum" sz="quarter" idx="12"/>
          </p:nvPr>
        </p:nvSpPr>
        <p:spPr/>
        <p:txBody>
          <a:bodyPr/>
          <a:lstStyle/>
          <a:p>
            <a:fld id="{19371D3E-5A18-49EB-AD2A-429AF165759F}" type="slidenum">
              <a:rPr lang="en-US" smtClean="0"/>
              <a:pPr/>
              <a:t>24</a:t>
            </a:fld>
            <a:endParaRPr lang="en-US" dirty="0"/>
          </a:p>
        </p:txBody>
      </p:sp>
      <p:sp>
        <p:nvSpPr>
          <p:cNvPr id="5" name="Rectangle 4"/>
          <p:cNvSpPr/>
          <p:nvPr/>
        </p:nvSpPr>
        <p:spPr>
          <a:xfrm>
            <a:off x="857217" y="2306516"/>
            <a:ext cx="2848980" cy="5571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NLO multi-</a:t>
            </a:r>
            <a:r>
              <a:rPr lang="en-US" b="1" dirty="0" err="1" smtClean="0"/>
              <a:t>parton</a:t>
            </a:r>
            <a:r>
              <a:rPr lang="en-US" b="1" dirty="0" smtClean="0"/>
              <a:t> ME</a:t>
            </a:r>
            <a:endParaRPr lang="en-US" b="1" dirty="0"/>
          </a:p>
        </p:txBody>
      </p:sp>
      <p:sp>
        <p:nvSpPr>
          <p:cNvPr id="7" name="Right Arrow 6"/>
          <p:cNvSpPr/>
          <p:nvPr/>
        </p:nvSpPr>
        <p:spPr>
          <a:xfrm>
            <a:off x="4133836" y="2500885"/>
            <a:ext cx="634978" cy="1684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43450" y="2306516"/>
            <a:ext cx="2848980" cy="5571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MCFM, </a:t>
            </a:r>
            <a:r>
              <a:rPr lang="en-US" b="1" dirty="0" err="1" smtClean="0"/>
              <a:t>BlackHat</a:t>
            </a:r>
            <a:endParaRPr lang="en-US" b="1" dirty="0"/>
          </a:p>
        </p:txBody>
      </p:sp>
      <p:sp>
        <p:nvSpPr>
          <p:cNvPr id="12" name="TextBox 11"/>
          <p:cNvSpPr txBox="1"/>
          <p:nvPr/>
        </p:nvSpPr>
        <p:spPr>
          <a:xfrm>
            <a:off x="2892685" y="3552969"/>
            <a:ext cx="5897189" cy="3008516"/>
          </a:xfrm>
          <a:prstGeom prst="rect">
            <a:avLst/>
          </a:prstGeom>
          <a:noFill/>
          <a:ln>
            <a:solidFill>
              <a:schemeClr val="tx1"/>
            </a:solidFill>
          </a:ln>
        </p:spPr>
        <p:txBody>
          <a:bodyPr wrap="square" rtlCol="0">
            <a:spAutoFit/>
          </a:bodyPr>
          <a:lstStyle/>
          <a:p>
            <a:pPr marL="285750" indent="-285750">
              <a:buFont typeface="Arial"/>
              <a:buChar char="•"/>
            </a:pPr>
            <a:r>
              <a:rPr lang="en-US" dirty="0" smtClean="0">
                <a:solidFill>
                  <a:srgbClr val="CCFFCC"/>
                </a:solidFill>
              </a:rPr>
              <a:t>An NLO cross section for N=1,…5 </a:t>
            </a:r>
            <a:r>
              <a:rPr lang="en-US" dirty="0" err="1" smtClean="0">
                <a:solidFill>
                  <a:srgbClr val="CCFFCC"/>
                </a:solidFill>
              </a:rPr>
              <a:t>partons</a:t>
            </a:r>
            <a:endParaRPr lang="en-US" dirty="0" smtClean="0">
              <a:solidFill>
                <a:srgbClr val="CCFFCC"/>
              </a:solidFill>
            </a:endParaRPr>
          </a:p>
          <a:p>
            <a:pPr marL="285750" indent="-285750">
              <a:spcBef>
                <a:spcPts val="600"/>
              </a:spcBef>
              <a:buFont typeface="Arial"/>
              <a:buChar char="•"/>
            </a:pPr>
            <a:r>
              <a:rPr lang="en-US" dirty="0" smtClean="0">
                <a:solidFill>
                  <a:srgbClr val="CCFFCC"/>
                </a:solidFill>
              </a:rPr>
              <a:t>Different calculation techniques</a:t>
            </a:r>
          </a:p>
          <a:p>
            <a:pPr marL="742950" lvl="1" indent="-285750">
              <a:buFont typeface="Arial"/>
              <a:buChar char="•"/>
            </a:pPr>
            <a:r>
              <a:rPr lang="en-US" dirty="0" smtClean="0">
                <a:solidFill>
                  <a:schemeClr val="accent3">
                    <a:lumMod val="20000"/>
                    <a:lumOff val="80000"/>
                  </a:schemeClr>
                </a:solidFill>
              </a:rPr>
              <a:t>Feynman graphs: MCFM (up to 2 </a:t>
            </a:r>
            <a:r>
              <a:rPr lang="en-US" dirty="0" err="1" smtClean="0">
                <a:solidFill>
                  <a:schemeClr val="accent3">
                    <a:lumMod val="20000"/>
                    <a:lumOff val="80000"/>
                  </a:schemeClr>
                </a:solidFill>
              </a:rPr>
              <a:t>partons</a:t>
            </a:r>
            <a:r>
              <a:rPr lang="en-US" dirty="0" smtClean="0">
                <a:solidFill>
                  <a:schemeClr val="accent3">
                    <a:lumMod val="20000"/>
                    <a:lumOff val="80000"/>
                  </a:schemeClr>
                </a:solidFill>
              </a:rPr>
              <a:t>)</a:t>
            </a:r>
          </a:p>
          <a:p>
            <a:pPr marL="742950" lvl="1" indent="-285750">
              <a:buFont typeface="Arial"/>
              <a:buChar char="•"/>
            </a:pPr>
            <a:r>
              <a:rPr lang="en-US" dirty="0" err="1" smtClean="0">
                <a:solidFill>
                  <a:schemeClr val="accent3">
                    <a:lumMod val="20000"/>
                    <a:lumOff val="80000"/>
                  </a:schemeClr>
                </a:solidFill>
              </a:rPr>
              <a:t>Unitarity</a:t>
            </a:r>
            <a:r>
              <a:rPr lang="en-US" dirty="0" smtClean="0">
                <a:solidFill>
                  <a:schemeClr val="accent3">
                    <a:lumMod val="20000"/>
                    <a:lumOff val="80000"/>
                  </a:schemeClr>
                </a:solidFill>
              </a:rPr>
              <a:t>: </a:t>
            </a:r>
            <a:r>
              <a:rPr lang="en-US" dirty="0" err="1" smtClean="0">
                <a:solidFill>
                  <a:schemeClr val="accent3">
                    <a:lumMod val="20000"/>
                    <a:lumOff val="80000"/>
                  </a:schemeClr>
                </a:solidFill>
              </a:rPr>
              <a:t>BlackHat</a:t>
            </a:r>
            <a:r>
              <a:rPr lang="en-US" dirty="0" smtClean="0">
                <a:solidFill>
                  <a:schemeClr val="accent3">
                    <a:lumMod val="20000"/>
                    <a:lumOff val="80000"/>
                  </a:schemeClr>
                </a:solidFill>
              </a:rPr>
              <a:t> (up to 5 </a:t>
            </a:r>
            <a:r>
              <a:rPr lang="en-US" dirty="0" err="1" smtClean="0">
                <a:solidFill>
                  <a:schemeClr val="accent3">
                    <a:lumMod val="20000"/>
                    <a:lumOff val="80000"/>
                  </a:schemeClr>
                </a:solidFill>
              </a:rPr>
              <a:t>partons</a:t>
            </a:r>
            <a:r>
              <a:rPr lang="en-US" dirty="0" smtClean="0">
                <a:solidFill>
                  <a:schemeClr val="accent3">
                    <a:lumMod val="20000"/>
                    <a:lumOff val="80000"/>
                  </a:schemeClr>
                </a:solidFill>
              </a:rPr>
              <a:t>)</a:t>
            </a:r>
          </a:p>
          <a:p>
            <a:pPr marL="285750" indent="-285750">
              <a:spcBef>
                <a:spcPts val="600"/>
              </a:spcBef>
              <a:buFont typeface="Arial"/>
              <a:buChar char="•"/>
            </a:pPr>
            <a:r>
              <a:rPr lang="en-US" b="1" dirty="0" smtClean="0">
                <a:solidFill>
                  <a:srgbClr val="CCFFCC"/>
                </a:solidFill>
              </a:rPr>
              <a:t>No PS, had, or UE corrections</a:t>
            </a:r>
          </a:p>
          <a:p>
            <a:pPr marL="285750" indent="-285750">
              <a:spcBef>
                <a:spcPts val="600"/>
              </a:spcBef>
              <a:buFont typeface="Arial"/>
              <a:buChar char="•"/>
            </a:pPr>
            <a:r>
              <a:rPr lang="en-US" dirty="0" smtClean="0">
                <a:solidFill>
                  <a:srgbClr val="CCFFCC"/>
                </a:solidFill>
              </a:rPr>
              <a:t>Need some kind of sum rules for </a:t>
            </a:r>
            <a:r>
              <a:rPr lang="en-US" u="sng" dirty="0" smtClean="0">
                <a:solidFill>
                  <a:srgbClr val="CCFFCC"/>
                </a:solidFill>
              </a:rPr>
              <a:t>inclusive final states</a:t>
            </a:r>
          </a:p>
          <a:p>
            <a:pPr marL="285750" indent="-285750">
              <a:spcBef>
                <a:spcPts val="600"/>
              </a:spcBef>
              <a:buFont typeface="Arial"/>
              <a:buChar char="•"/>
            </a:pPr>
            <a:r>
              <a:rPr lang="en-US" dirty="0" smtClean="0">
                <a:solidFill>
                  <a:srgbClr val="CCFFCC"/>
                </a:solidFill>
              </a:rPr>
              <a:t>NNLO: </a:t>
            </a:r>
          </a:p>
          <a:p>
            <a:pPr marL="742950" lvl="1" indent="-285750">
              <a:spcBef>
                <a:spcPts val="600"/>
              </a:spcBef>
              <a:buFont typeface="Arial"/>
              <a:buChar char="•"/>
            </a:pPr>
            <a:r>
              <a:rPr lang="en-US" dirty="0" err="1" smtClean="0">
                <a:solidFill>
                  <a:schemeClr val="accent3">
                    <a:lumMod val="20000"/>
                    <a:lumOff val="80000"/>
                  </a:schemeClr>
                </a:solidFill>
              </a:rPr>
              <a:t>Drell</a:t>
            </a:r>
            <a:r>
              <a:rPr lang="en-US" dirty="0" smtClean="0">
                <a:solidFill>
                  <a:schemeClr val="accent3">
                    <a:lumMod val="20000"/>
                    <a:lumOff val="80000"/>
                  </a:schemeClr>
                </a:solidFill>
              </a:rPr>
              <a:t>-Yan = FEWZ, DYNNLO</a:t>
            </a:r>
          </a:p>
          <a:p>
            <a:pPr marL="742950" lvl="1" indent="-285750">
              <a:spcBef>
                <a:spcPts val="300"/>
              </a:spcBef>
              <a:buFont typeface="Arial"/>
              <a:buChar char="•"/>
            </a:pPr>
            <a:r>
              <a:rPr lang="en-US" dirty="0" err="1" smtClean="0">
                <a:solidFill>
                  <a:schemeClr val="accent3">
                    <a:lumMod val="20000"/>
                    <a:lumOff val="80000"/>
                  </a:schemeClr>
                </a:solidFill>
              </a:rPr>
              <a:t>N</a:t>
            </a:r>
            <a:r>
              <a:rPr lang="en-US" baseline="-25000" dirty="0" err="1" smtClean="0">
                <a:solidFill>
                  <a:schemeClr val="accent3">
                    <a:lumMod val="20000"/>
                    <a:lumOff val="80000"/>
                  </a:schemeClr>
                </a:solidFill>
              </a:rPr>
              <a:t>jetti</a:t>
            </a:r>
            <a:r>
              <a:rPr lang="en-US" dirty="0" err="1" smtClean="0">
                <a:solidFill>
                  <a:schemeClr val="accent3">
                    <a:lumMod val="20000"/>
                    <a:lumOff val="80000"/>
                  </a:schemeClr>
                </a:solidFill>
              </a:rPr>
              <a:t>NNLO</a:t>
            </a:r>
            <a:r>
              <a:rPr lang="en-US" dirty="0" smtClean="0">
                <a:solidFill>
                  <a:schemeClr val="accent3">
                    <a:lumMod val="20000"/>
                    <a:lumOff val="80000"/>
                  </a:schemeClr>
                </a:solidFill>
              </a:rPr>
              <a:t>: </a:t>
            </a:r>
            <a:r>
              <a:rPr lang="en-US" dirty="0" err="1" smtClean="0">
                <a:solidFill>
                  <a:schemeClr val="accent3">
                    <a:lumMod val="20000"/>
                    <a:lumOff val="80000"/>
                  </a:schemeClr>
                </a:solidFill>
              </a:rPr>
              <a:t>Z+jets</a:t>
            </a:r>
            <a:r>
              <a:rPr lang="en-US" dirty="0" smtClean="0">
                <a:solidFill>
                  <a:schemeClr val="accent3">
                    <a:lumMod val="20000"/>
                    <a:lumOff val="80000"/>
                  </a:schemeClr>
                </a:solidFill>
              </a:rPr>
              <a:t>, </a:t>
            </a:r>
            <a:r>
              <a:rPr lang="en-US" dirty="0" err="1" smtClean="0">
                <a:solidFill>
                  <a:schemeClr val="accent3">
                    <a:lumMod val="20000"/>
                    <a:lumOff val="80000"/>
                  </a:schemeClr>
                </a:solidFill>
              </a:rPr>
              <a:t>Loopsim</a:t>
            </a:r>
            <a:r>
              <a:rPr lang="en-US" dirty="0" smtClean="0">
                <a:solidFill>
                  <a:schemeClr val="accent3">
                    <a:lumMod val="20000"/>
                    <a:lumOff val="80000"/>
                  </a:schemeClr>
                </a:solidFill>
              </a:rPr>
              <a:t>: Approximate </a:t>
            </a:r>
            <a:r>
              <a:rPr lang="en-US" dirty="0" err="1" smtClean="0">
                <a:solidFill>
                  <a:schemeClr val="accent3">
                    <a:lumMod val="20000"/>
                    <a:lumOff val="80000"/>
                  </a:schemeClr>
                </a:solidFill>
              </a:rPr>
              <a:t>V+j</a:t>
            </a:r>
            <a:endParaRPr lang="en-US" dirty="0" smtClean="0">
              <a:solidFill>
                <a:schemeClr val="accent3">
                  <a:lumMod val="20000"/>
                  <a:lumOff val="80000"/>
                </a:schemeClr>
              </a:solidFill>
            </a:endParaRPr>
          </a:p>
        </p:txBody>
      </p:sp>
      <p:pic>
        <p:nvPicPr>
          <p:cNvPr id="6" name="Picture 5"/>
          <p:cNvPicPr>
            <a:picLocks noChangeAspect="1"/>
          </p:cNvPicPr>
          <p:nvPr/>
        </p:nvPicPr>
        <p:blipFill>
          <a:blip r:embed="rId2"/>
          <a:stretch>
            <a:fillRect/>
          </a:stretch>
        </p:blipFill>
        <p:spPr>
          <a:xfrm>
            <a:off x="730096" y="3942872"/>
            <a:ext cx="1628054" cy="1279185"/>
          </a:xfrm>
          <a:prstGeom prst="rect">
            <a:avLst/>
          </a:prstGeom>
        </p:spPr>
      </p:pic>
      <p:sp>
        <p:nvSpPr>
          <p:cNvPr id="10" name="TextBox 9"/>
          <p:cNvSpPr txBox="1"/>
          <p:nvPr/>
        </p:nvSpPr>
        <p:spPr>
          <a:xfrm>
            <a:off x="3435743" y="3183637"/>
            <a:ext cx="4757647" cy="369332"/>
          </a:xfrm>
          <a:prstGeom prst="rect">
            <a:avLst/>
          </a:prstGeom>
          <a:noFill/>
        </p:spPr>
        <p:txBody>
          <a:bodyPr wrap="square" rtlCol="0">
            <a:spAutoFit/>
          </a:bodyPr>
          <a:lstStyle/>
          <a:p>
            <a:pPr algn="ctr"/>
            <a:r>
              <a:rPr lang="en-US" dirty="0" smtClean="0">
                <a:solidFill>
                  <a:srgbClr val="FFFF00"/>
                </a:solidFill>
              </a:rPr>
              <a:t>Differences in the matrix element calculations</a:t>
            </a:r>
            <a:endParaRPr lang="en-US" dirty="0">
              <a:solidFill>
                <a:srgbClr val="FFFF00"/>
              </a:solidFill>
            </a:endParaRPr>
          </a:p>
        </p:txBody>
      </p:sp>
    </p:spTree>
    <p:extLst>
      <p:ext uri="{BB962C8B-B14F-4D97-AF65-F5344CB8AC3E}">
        <p14:creationId xmlns:p14="http://schemas.microsoft.com/office/powerpoint/2010/main" val="255100738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Various level of predictions (IV)</a:t>
            </a:r>
            <a:endParaRPr lang="en-US" dirty="0">
              <a:solidFill>
                <a:srgbClr val="FFFFFF"/>
              </a:solidFill>
            </a:endParaRPr>
          </a:p>
        </p:txBody>
      </p:sp>
      <p:sp>
        <p:nvSpPr>
          <p:cNvPr id="3" name="Content Placeholder 2"/>
          <p:cNvSpPr>
            <a:spLocks noGrp="1"/>
          </p:cNvSpPr>
          <p:nvPr>
            <p:ph idx="1"/>
          </p:nvPr>
        </p:nvSpPr>
        <p:spPr>
          <a:xfrm>
            <a:off x="410736" y="1021624"/>
            <a:ext cx="8408008" cy="1083522"/>
          </a:xfrm>
        </p:spPr>
        <p:txBody>
          <a:bodyPr>
            <a:noAutofit/>
          </a:bodyPr>
          <a:lstStyle/>
          <a:p>
            <a:pPr marL="0" indent="0">
              <a:buSzPct val="110000"/>
              <a:buNone/>
            </a:pPr>
            <a:r>
              <a:rPr lang="en-US" sz="2500" dirty="0" smtClean="0"/>
              <a:t>MC generators are the test bench of the various progresses made on the modeling of the different QCD effects over the past years</a:t>
            </a:r>
            <a:endParaRPr lang="en-US" sz="2500" dirty="0"/>
          </a:p>
        </p:txBody>
      </p:sp>
      <p:sp>
        <p:nvSpPr>
          <p:cNvPr id="4" name="Slide Number Placeholder 3"/>
          <p:cNvSpPr>
            <a:spLocks noGrp="1"/>
          </p:cNvSpPr>
          <p:nvPr>
            <p:ph type="sldNum" sz="quarter" idx="12"/>
          </p:nvPr>
        </p:nvSpPr>
        <p:spPr/>
        <p:txBody>
          <a:bodyPr/>
          <a:lstStyle/>
          <a:p>
            <a:fld id="{19371D3E-5A18-49EB-AD2A-429AF165759F}" type="slidenum">
              <a:rPr lang="en-US" smtClean="0"/>
              <a:pPr/>
              <a:t>25</a:t>
            </a:fld>
            <a:endParaRPr lang="en-US" dirty="0"/>
          </a:p>
        </p:txBody>
      </p:sp>
      <p:sp>
        <p:nvSpPr>
          <p:cNvPr id="5" name="Rectangle 4"/>
          <p:cNvSpPr/>
          <p:nvPr/>
        </p:nvSpPr>
        <p:spPr>
          <a:xfrm>
            <a:off x="857217" y="2306516"/>
            <a:ext cx="2848980" cy="5571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NLO ME for lowest multiplicity  +PS</a:t>
            </a:r>
            <a:endParaRPr lang="en-US" b="1" dirty="0"/>
          </a:p>
        </p:txBody>
      </p:sp>
      <p:sp>
        <p:nvSpPr>
          <p:cNvPr id="7" name="Right Arrow 6"/>
          <p:cNvSpPr/>
          <p:nvPr/>
        </p:nvSpPr>
        <p:spPr>
          <a:xfrm>
            <a:off x="4133836" y="2500885"/>
            <a:ext cx="634978" cy="1684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43450" y="2306516"/>
            <a:ext cx="2848980" cy="5571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POWHEG, MC@NLO</a:t>
            </a:r>
          </a:p>
          <a:p>
            <a:pPr algn="ctr"/>
            <a:r>
              <a:rPr lang="en-US" b="1" dirty="0" err="1" smtClean="0"/>
              <a:t>MadGraph</a:t>
            </a:r>
            <a:endParaRPr lang="en-US" b="1" dirty="0"/>
          </a:p>
        </p:txBody>
      </p:sp>
      <p:sp>
        <p:nvSpPr>
          <p:cNvPr id="10" name="TextBox 9"/>
          <p:cNvSpPr txBox="1"/>
          <p:nvPr/>
        </p:nvSpPr>
        <p:spPr>
          <a:xfrm>
            <a:off x="3534824" y="5873194"/>
            <a:ext cx="4819236" cy="646331"/>
          </a:xfrm>
          <a:prstGeom prst="rect">
            <a:avLst/>
          </a:prstGeom>
          <a:noFill/>
        </p:spPr>
        <p:txBody>
          <a:bodyPr wrap="none" rtlCol="0">
            <a:spAutoFit/>
          </a:bodyPr>
          <a:lstStyle/>
          <a:p>
            <a:pPr algn="ctr"/>
            <a:r>
              <a:rPr lang="en-US" dirty="0" smtClean="0">
                <a:solidFill>
                  <a:srgbClr val="FFFF00"/>
                </a:solidFill>
              </a:rPr>
              <a:t>These generators incorporate different modeling</a:t>
            </a:r>
          </a:p>
          <a:p>
            <a:pPr algn="ctr"/>
            <a:r>
              <a:rPr lang="en-US" dirty="0">
                <a:solidFill>
                  <a:srgbClr val="FFFF00"/>
                </a:solidFill>
              </a:rPr>
              <a:t>o</a:t>
            </a:r>
            <a:r>
              <a:rPr lang="en-US" dirty="0" smtClean="0">
                <a:solidFill>
                  <a:srgbClr val="FFFF00"/>
                </a:solidFill>
              </a:rPr>
              <a:t>f QCD corrections</a:t>
            </a:r>
            <a:endParaRPr lang="en-US" dirty="0">
              <a:solidFill>
                <a:srgbClr val="FFFF00"/>
              </a:solidFill>
            </a:endParaRPr>
          </a:p>
        </p:txBody>
      </p:sp>
      <p:sp>
        <p:nvSpPr>
          <p:cNvPr id="12" name="TextBox 11"/>
          <p:cNvSpPr txBox="1"/>
          <p:nvPr/>
        </p:nvSpPr>
        <p:spPr>
          <a:xfrm>
            <a:off x="3514714" y="3838995"/>
            <a:ext cx="5157571" cy="1077218"/>
          </a:xfrm>
          <a:prstGeom prst="rect">
            <a:avLst/>
          </a:prstGeom>
          <a:noFill/>
          <a:ln>
            <a:solidFill>
              <a:schemeClr val="tx1"/>
            </a:solidFill>
          </a:ln>
        </p:spPr>
        <p:txBody>
          <a:bodyPr wrap="square" rtlCol="0">
            <a:spAutoFit/>
          </a:bodyPr>
          <a:lstStyle/>
          <a:p>
            <a:pPr marL="285750" indent="-285750">
              <a:buFont typeface="Arial"/>
              <a:buChar char="•"/>
            </a:pPr>
            <a:r>
              <a:rPr lang="en-US" dirty="0" smtClean="0">
                <a:solidFill>
                  <a:srgbClr val="CCFFCC"/>
                </a:solidFill>
              </a:rPr>
              <a:t>Different matching procedures</a:t>
            </a:r>
          </a:p>
          <a:p>
            <a:pPr marL="285750" indent="-285750">
              <a:spcBef>
                <a:spcPts val="600"/>
              </a:spcBef>
              <a:buFont typeface="Arial"/>
              <a:buChar char="•"/>
            </a:pPr>
            <a:r>
              <a:rPr lang="en-US" dirty="0">
                <a:solidFill>
                  <a:srgbClr val="CCFFCC"/>
                </a:solidFill>
              </a:rPr>
              <a:t>I</a:t>
            </a:r>
            <a:r>
              <a:rPr lang="en-US" dirty="0" smtClean="0">
                <a:solidFill>
                  <a:srgbClr val="CCFFCC"/>
                </a:solidFill>
              </a:rPr>
              <a:t>nterfaced to </a:t>
            </a:r>
            <a:r>
              <a:rPr lang="en-US" dirty="0" err="1" smtClean="0">
                <a:solidFill>
                  <a:srgbClr val="CCFFCC"/>
                </a:solidFill>
              </a:rPr>
              <a:t>Pythia</a:t>
            </a:r>
            <a:r>
              <a:rPr lang="en-US" dirty="0" smtClean="0">
                <a:solidFill>
                  <a:srgbClr val="CCFFCC"/>
                </a:solidFill>
              </a:rPr>
              <a:t> or </a:t>
            </a:r>
            <a:r>
              <a:rPr lang="en-US" dirty="0" err="1" smtClean="0">
                <a:solidFill>
                  <a:srgbClr val="CCFFCC"/>
                </a:solidFill>
              </a:rPr>
              <a:t>Herwig</a:t>
            </a:r>
            <a:r>
              <a:rPr lang="en-US" dirty="0" smtClean="0">
                <a:solidFill>
                  <a:srgbClr val="CCFFCC"/>
                </a:solidFill>
              </a:rPr>
              <a:t> for PS, had and UE</a:t>
            </a:r>
          </a:p>
          <a:p>
            <a:pPr marL="285750" indent="-285750">
              <a:spcBef>
                <a:spcPts val="600"/>
              </a:spcBef>
              <a:buFont typeface="Arial"/>
              <a:buChar char="•"/>
            </a:pPr>
            <a:r>
              <a:rPr lang="en-US" dirty="0" err="1" smtClean="0">
                <a:solidFill>
                  <a:srgbClr val="CCFFCC"/>
                </a:solidFill>
              </a:rPr>
              <a:t>MadGraph</a:t>
            </a:r>
            <a:r>
              <a:rPr lang="en-US" dirty="0" smtClean="0">
                <a:solidFill>
                  <a:srgbClr val="CCFFCC"/>
                </a:solidFill>
              </a:rPr>
              <a:t> goes up to 2-jets at NLO</a:t>
            </a:r>
          </a:p>
        </p:txBody>
      </p:sp>
      <p:pic>
        <p:nvPicPr>
          <p:cNvPr id="6" name="Picture 5"/>
          <p:cNvPicPr>
            <a:picLocks noChangeAspect="1"/>
          </p:cNvPicPr>
          <p:nvPr/>
        </p:nvPicPr>
        <p:blipFill>
          <a:blip r:embed="rId3"/>
          <a:stretch>
            <a:fillRect/>
          </a:stretch>
        </p:blipFill>
        <p:spPr>
          <a:xfrm>
            <a:off x="870178" y="3274099"/>
            <a:ext cx="1708607" cy="3205672"/>
          </a:xfrm>
          <a:prstGeom prst="rect">
            <a:avLst/>
          </a:prstGeom>
        </p:spPr>
      </p:pic>
    </p:spTree>
    <p:extLst>
      <p:ext uri="{BB962C8B-B14F-4D97-AF65-F5344CB8AC3E}">
        <p14:creationId xmlns:p14="http://schemas.microsoft.com/office/powerpoint/2010/main" val="303194271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Various level of predictions (V)</a:t>
            </a:r>
            <a:endParaRPr lang="en-US" dirty="0"/>
          </a:p>
        </p:txBody>
      </p:sp>
      <p:sp>
        <p:nvSpPr>
          <p:cNvPr id="3" name="Content Placeholder 2"/>
          <p:cNvSpPr>
            <a:spLocks noGrp="1"/>
          </p:cNvSpPr>
          <p:nvPr>
            <p:ph idx="1"/>
          </p:nvPr>
        </p:nvSpPr>
        <p:spPr>
          <a:xfrm>
            <a:off x="654014" y="1056980"/>
            <a:ext cx="8229600" cy="1055483"/>
          </a:xfrm>
        </p:spPr>
        <p:txBody>
          <a:bodyPr>
            <a:normAutofit fontScale="77500" lnSpcReduction="20000"/>
          </a:bodyPr>
          <a:lstStyle/>
          <a:p>
            <a:pPr marL="0" indent="0">
              <a:buSzPct val="110000"/>
              <a:buNone/>
            </a:pPr>
            <a:r>
              <a:rPr lang="en-US" dirty="0" smtClean="0">
                <a:solidFill>
                  <a:srgbClr val="FFFFFF"/>
                </a:solidFill>
              </a:rPr>
              <a:t>MC generators are the test bench of the various progresses made on the modeling of the different QCD effects over the past years</a:t>
            </a:r>
            <a:endParaRPr lang="en-US" dirty="0">
              <a:solidFill>
                <a:srgbClr val="FFFFFF"/>
              </a:solidFill>
            </a:endParaRPr>
          </a:p>
        </p:txBody>
      </p:sp>
      <p:sp>
        <p:nvSpPr>
          <p:cNvPr id="4" name="Slide Number Placeholder 3"/>
          <p:cNvSpPr>
            <a:spLocks noGrp="1"/>
          </p:cNvSpPr>
          <p:nvPr>
            <p:ph type="sldNum" sz="quarter" idx="12"/>
          </p:nvPr>
        </p:nvSpPr>
        <p:spPr/>
        <p:txBody>
          <a:bodyPr/>
          <a:lstStyle/>
          <a:p>
            <a:fld id="{19371D3E-5A18-49EB-AD2A-429AF165759F}" type="slidenum">
              <a:rPr lang="en-US" smtClean="0"/>
              <a:pPr/>
              <a:t>26</a:t>
            </a:fld>
            <a:endParaRPr lang="en-US" dirty="0"/>
          </a:p>
        </p:txBody>
      </p:sp>
      <p:sp>
        <p:nvSpPr>
          <p:cNvPr id="5" name="Rectangle 4"/>
          <p:cNvSpPr/>
          <p:nvPr/>
        </p:nvSpPr>
        <p:spPr>
          <a:xfrm>
            <a:off x="673854" y="2306516"/>
            <a:ext cx="3032343" cy="5571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NLO ME for </a:t>
            </a:r>
            <a:r>
              <a:rPr lang="en-US" b="1" dirty="0" smtClean="0"/>
              <a:t>low multiplicity, LO for others + PS </a:t>
            </a:r>
            <a:endParaRPr lang="en-US" b="1" dirty="0"/>
          </a:p>
        </p:txBody>
      </p:sp>
      <p:sp>
        <p:nvSpPr>
          <p:cNvPr id="7" name="Right Arrow 6"/>
          <p:cNvSpPr/>
          <p:nvPr/>
        </p:nvSpPr>
        <p:spPr>
          <a:xfrm>
            <a:off x="4133836" y="2500885"/>
            <a:ext cx="634978" cy="1684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43450" y="2306516"/>
            <a:ext cx="2848980" cy="5571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t>Sherpa 2.x (MEPS@NLO), </a:t>
            </a:r>
            <a:endParaRPr lang="en-US" b="1" dirty="0"/>
          </a:p>
        </p:txBody>
      </p:sp>
      <p:pic>
        <p:nvPicPr>
          <p:cNvPr id="6" name="Picture 5"/>
          <p:cNvPicPr>
            <a:picLocks noChangeAspect="1"/>
          </p:cNvPicPr>
          <p:nvPr/>
        </p:nvPicPr>
        <p:blipFill>
          <a:blip r:embed="rId3"/>
          <a:stretch>
            <a:fillRect/>
          </a:stretch>
        </p:blipFill>
        <p:spPr>
          <a:xfrm>
            <a:off x="28164" y="3586597"/>
            <a:ext cx="4725162" cy="2647080"/>
          </a:xfrm>
          <a:prstGeom prst="rect">
            <a:avLst/>
          </a:prstGeom>
        </p:spPr>
      </p:pic>
      <p:sp>
        <p:nvSpPr>
          <p:cNvPr id="13" name="TextBox 12"/>
          <p:cNvSpPr txBox="1"/>
          <p:nvPr/>
        </p:nvSpPr>
        <p:spPr>
          <a:xfrm>
            <a:off x="4768814" y="4092682"/>
            <a:ext cx="4357029" cy="2031325"/>
          </a:xfrm>
          <a:prstGeom prst="rect">
            <a:avLst/>
          </a:prstGeom>
          <a:noFill/>
          <a:ln>
            <a:solidFill>
              <a:schemeClr val="tx1"/>
            </a:solidFill>
          </a:ln>
        </p:spPr>
        <p:txBody>
          <a:bodyPr wrap="square" rtlCol="0">
            <a:spAutoFit/>
          </a:bodyPr>
          <a:lstStyle/>
          <a:p>
            <a:pPr marL="285750" indent="-285750">
              <a:buFont typeface="Arial"/>
              <a:buChar char="•"/>
            </a:pPr>
            <a:r>
              <a:rPr lang="en-US" dirty="0" err="1" smtClean="0">
                <a:solidFill>
                  <a:srgbClr val="CCFFCC"/>
                </a:solidFill>
              </a:rPr>
              <a:t>MEnloPS</a:t>
            </a:r>
            <a:r>
              <a:rPr lang="en-US" dirty="0" smtClean="0">
                <a:solidFill>
                  <a:srgbClr val="CCFFCC"/>
                </a:solidFill>
              </a:rPr>
              <a:t>:</a:t>
            </a:r>
          </a:p>
          <a:p>
            <a:pPr marL="742950" lvl="1" indent="-285750">
              <a:buFont typeface="Arial"/>
              <a:buChar char="•"/>
            </a:pPr>
            <a:r>
              <a:rPr lang="en-US" dirty="0" smtClean="0">
                <a:solidFill>
                  <a:schemeClr val="accent3">
                    <a:lumMod val="20000"/>
                    <a:lumOff val="80000"/>
                  </a:schemeClr>
                </a:solidFill>
              </a:rPr>
              <a:t>NLO inclusive cross section</a:t>
            </a:r>
          </a:p>
          <a:p>
            <a:pPr marL="742950" lvl="1" indent="-285750">
              <a:buFont typeface="Arial"/>
              <a:buChar char="•"/>
            </a:pPr>
            <a:r>
              <a:rPr lang="en-US" dirty="0" smtClean="0">
                <a:solidFill>
                  <a:schemeClr val="accent3">
                    <a:lumMod val="20000"/>
                    <a:lumOff val="80000"/>
                  </a:schemeClr>
                </a:solidFill>
              </a:rPr>
              <a:t>Normalization at NLO accuracy</a:t>
            </a:r>
          </a:p>
          <a:p>
            <a:pPr marL="285750" indent="-285750">
              <a:buFont typeface="Arial"/>
              <a:buChar char="•"/>
            </a:pPr>
            <a:r>
              <a:rPr lang="en-US" dirty="0" smtClean="0">
                <a:solidFill>
                  <a:srgbClr val="CCFFCC"/>
                </a:solidFill>
              </a:rPr>
              <a:t>MEPS@NLO:</a:t>
            </a:r>
          </a:p>
          <a:p>
            <a:pPr marL="742950" lvl="1" indent="-285750">
              <a:buFont typeface="Arial"/>
              <a:buChar char="•"/>
            </a:pPr>
            <a:r>
              <a:rPr lang="en-US" dirty="0" smtClean="0">
                <a:solidFill>
                  <a:srgbClr val="FAE8D7"/>
                </a:solidFill>
              </a:rPr>
              <a:t>NLO for 1 and 2 </a:t>
            </a:r>
            <a:r>
              <a:rPr lang="en-US" dirty="0" err="1" smtClean="0">
                <a:solidFill>
                  <a:srgbClr val="FAE8D7"/>
                </a:solidFill>
              </a:rPr>
              <a:t>partons</a:t>
            </a:r>
            <a:endParaRPr lang="en-US" dirty="0" smtClean="0">
              <a:solidFill>
                <a:srgbClr val="FAE8D7"/>
              </a:solidFill>
            </a:endParaRPr>
          </a:p>
          <a:p>
            <a:pPr marL="742950" lvl="1" indent="-285750">
              <a:buFont typeface="Arial"/>
              <a:buChar char="•"/>
            </a:pPr>
            <a:r>
              <a:rPr lang="en-US" dirty="0" smtClean="0">
                <a:solidFill>
                  <a:srgbClr val="FAE8D7"/>
                </a:solidFill>
              </a:rPr>
              <a:t>LO + PS for higher multiplicity</a:t>
            </a:r>
          </a:p>
          <a:p>
            <a:pPr marL="742950" lvl="1" indent="-285750">
              <a:buFont typeface="Arial"/>
              <a:buChar char="•"/>
            </a:pPr>
            <a:r>
              <a:rPr lang="en-US" dirty="0" smtClean="0">
                <a:solidFill>
                  <a:srgbClr val="FAE8D7"/>
                </a:solidFill>
              </a:rPr>
              <a:t>State of the art for </a:t>
            </a:r>
            <a:r>
              <a:rPr lang="en-US" dirty="0" err="1" smtClean="0">
                <a:solidFill>
                  <a:srgbClr val="FAE8D7"/>
                </a:solidFill>
              </a:rPr>
              <a:t>V+jets</a:t>
            </a:r>
            <a:endParaRPr lang="en-US" dirty="0" smtClean="0">
              <a:solidFill>
                <a:srgbClr val="FAE8D7"/>
              </a:solidFill>
            </a:endParaRPr>
          </a:p>
        </p:txBody>
      </p:sp>
    </p:spTree>
    <p:extLst>
      <p:ext uri="{BB962C8B-B14F-4D97-AF65-F5344CB8AC3E}">
        <p14:creationId xmlns:p14="http://schemas.microsoft.com/office/powerpoint/2010/main" val="12316183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FF"/>
                </a:solidFill>
              </a:rPr>
              <a:t>Various level of predictions (VI)</a:t>
            </a:r>
            <a:endParaRPr lang="en-US" dirty="0">
              <a:solidFill>
                <a:srgbClr val="FFFFFF"/>
              </a:solidFill>
            </a:endParaRPr>
          </a:p>
        </p:txBody>
      </p:sp>
      <p:sp>
        <p:nvSpPr>
          <p:cNvPr id="3" name="Content Placeholder 2"/>
          <p:cNvSpPr>
            <a:spLocks noGrp="1"/>
          </p:cNvSpPr>
          <p:nvPr>
            <p:ph idx="1"/>
          </p:nvPr>
        </p:nvSpPr>
        <p:spPr>
          <a:xfrm>
            <a:off x="457200" y="1086114"/>
            <a:ext cx="8340246" cy="1055484"/>
          </a:xfrm>
        </p:spPr>
        <p:txBody>
          <a:bodyPr>
            <a:normAutofit fontScale="77500" lnSpcReduction="20000"/>
          </a:bodyPr>
          <a:lstStyle/>
          <a:p>
            <a:pPr marL="0" indent="0">
              <a:buSzPct val="110000"/>
              <a:buNone/>
            </a:pPr>
            <a:r>
              <a:rPr lang="en-US" dirty="0" smtClean="0"/>
              <a:t>MC generators are the test bench of the various progresses made on the modeling of the different QCD effects over the past years</a:t>
            </a:r>
            <a:endParaRPr lang="en-US" dirty="0"/>
          </a:p>
        </p:txBody>
      </p:sp>
      <p:sp>
        <p:nvSpPr>
          <p:cNvPr id="4" name="Slide Number Placeholder 3"/>
          <p:cNvSpPr>
            <a:spLocks noGrp="1"/>
          </p:cNvSpPr>
          <p:nvPr>
            <p:ph type="sldNum" sz="quarter" idx="12"/>
          </p:nvPr>
        </p:nvSpPr>
        <p:spPr/>
        <p:txBody>
          <a:bodyPr/>
          <a:lstStyle/>
          <a:p>
            <a:fld id="{19371D3E-5A18-49EB-AD2A-429AF165759F}" type="slidenum">
              <a:rPr lang="en-US" smtClean="0"/>
              <a:pPr/>
              <a:t>27</a:t>
            </a:fld>
            <a:endParaRPr lang="en-US" dirty="0"/>
          </a:p>
        </p:txBody>
      </p:sp>
      <p:sp>
        <p:nvSpPr>
          <p:cNvPr id="5" name="Rectangle 4"/>
          <p:cNvSpPr/>
          <p:nvPr/>
        </p:nvSpPr>
        <p:spPr>
          <a:xfrm>
            <a:off x="673854" y="2306516"/>
            <a:ext cx="3032343" cy="5571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t>Resummation</a:t>
            </a:r>
            <a:endParaRPr lang="en-US" b="1" dirty="0"/>
          </a:p>
        </p:txBody>
      </p:sp>
      <p:sp>
        <p:nvSpPr>
          <p:cNvPr id="7" name="Right Arrow 6"/>
          <p:cNvSpPr/>
          <p:nvPr/>
        </p:nvSpPr>
        <p:spPr>
          <a:xfrm>
            <a:off x="4133836" y="2500885"/>
            <a:ext cx="634978" cy="16845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143450" y="2306516"/>
            <a:ext cx="2848980" cy="55719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err="1" smtClean="0"/>
              <a:t>Resbos</a:t>
            </a:r>
            <a:r>
              <a:rPr lang="en-US" b="1" dirty="0" smtClean="0"/>
              <a:t>, HEJ </a:t>
            </a:r>
            <a:endParaRPr lang="en-US" b="1" dirty="0"/>
          </a:p>
        </p:txBody>
      </p:sp>
      <p:sp>
        <p:nvSpPr>
          <p:cNvPr id="13" name="TextBox 12"/>
          <p:cNvSpPr txBox="1"/>
          <p:nvPr/>
        </p:nvSpPr>
        <p:spPr>
          <a:xfrm>
            <a:off x="3576606" y="3136427"/>
            <a:ext cx="5036884" cy="3447098"/>
          </a:xfrm>
          <a:prstGeom prst="rect">
            <a:avLst/>
          </a:prstGeom>
          <a:noFill/>
          <a:ln>
            <a:solidFill>
              <a:schemeClr val="tx1"/>
            </a:solidFill>
          </a:ln>
        </p:spPr>
        <p:txBody>
          <a:bodyPr wrap="square" rtlCol="0">
            <a:spAutoFit/>
          </a:bodyPr>
          <a:lstStyle/>
          <a:p>
            <a:pPr marL="285750" indent="-285750">
              <a:buFont typeface="Arial"/>
              <a:buChar char="•"/>
            </a:pPr>
            <a:r>
              <a:rPr lang="en-US" dirty="0" err="1" smtClean="0">
                <a:solidFill>
                  <a:srgbClr val="CCFFCC"/>
                </a:solidFill>
              </a:rPr>
              <a:t>Resum</a:t>
            </a:r>
            <a:r>
              <a:rPr lang="en-US" dirty="0" smtClean="0">
                <a:solidFill>
                  <a:srgbClr val="CCFFCC"/>
                </a:solidFill>
              </a:rPr>
              <a:t> large logs at all orders in </a:t>
            </a:r>
            <a:r>
              <a:rPr lang="en-US" dirty="0" smtClean="0">
                <a:solidFill>
                  <a:srgbClr val="CCFFCC"/>
                </a:solidFill>
                <a:latin typeface="Symbol" charset="2"/>
                <a:cs typeface="Symbol" charset="2"/>
              </a:rPr>
              <a:t>a</a:t>
            </a:r>
            <a:r>
              <a:rPr lang="en-US" baseline="-25000" dirty="0" smtClean="0">
                <a:solidFill>
                  <a:srgbClr val="CCFFCC"/>
                </a:solidFill>
              </a:rPr>
              <a:t>s</a:t>
            </a:r>
          </a:p>
          <a:p>
            <a:pPr marL="742950" lvl="1" indent="-285750">
              <a:buFont typeface="Arial"/>
              <a:buChar char="•"/>
            </a:pPr>
            <a:r>
              <a:rPr lang="en-US" dirty="0" smtClean="0">
                <a:solidFill>
                  <a:schemeClr val="accent3">
                    <a:lumMod val="20000"/>
                    <a:lumOff val="80000"/>
                  </a:schemeClr>
                </a:solidFill>
              </a:rPr>
              <a:t>Extend validity of perturbation theory</a:t>
            </a:r>
          </a:p>
          <a:p>
            <a:pPr marL="742950" lvl="1" indent="-285750">
              <a:buFont typeface="Arial"/>
              <a:buChar char="•"/>
            </a:pPr>
            <a:r>
              <a:rPr lang="en-US" dirty="0" smtClean="0">
                <a:solidFill>
                  <a:schemeClr val="accent3">
                    <a:lumMod val="20000"/>
                    <a:lumOff val="80000"/>
                  </a:schemeClr>
                </a:solidFill>
              </a:rPr>
              <a:t>Improve normalization and shape</a:t>
            </a:r>
          </a:p>
          <a:p>
            <a:pPr marL="742950" lvl="1" indent="-285750">
              <a:buFont typeface="Arial"/>
              <a:buChar char="•"/>
            </a:pPr>
            <a:r>
              <a:rPr lang="en-US" dirty="0" smtClean="0">
                <a:solidFill>
                  <a:schemeClr val="accent3">
                    <a:lumMod val="20000"/>
                    <a:lumOff val="80000"/>
                  </a:schemeClr>
                </a:solidFill>
              </a:rPr>
              <a:t>Analytical functions for Leading Logs, </a:t>
            </a:r>
            <a:r>
              <a:rPr lang="en-US" dirty="0" err="1" smtClean="0">
                <a:solidFill>
                  <a:schemeClr val="accent3">
                    <a:lumMod val="20000"/>
                    <a:lumOff val="80000"/>
                  </a:schemeClr>
                </a:solidFill>
              </a:rPr>
              <a:t>etc</a:t>
            </a:r>
            <a:endParaRPr lang="en-US" dirty="0" smtClean="0">
              <a:solidFill>
                <a:schemeClr val="accent3">
                  <a:lumMod val="20000"/>
                  <a:lumOff val="80000"/>
                </a:schemeClr>
              </a:solidFill>
            </a:endParaRPr>
          </a:p>
          <a:p>
            <a:pPr marL="285750" indent="-285750">
              <a:spcBef>
                <a:spcPts val="1200"/>
              </a:spcBef>
              <a:buFont typeface="Arial"/>
              <a:buChar char="•"/>
            </a:pPr>
            <a:r>
              <a:rPr lang="en-US" dirty="0" smtClean="0">
                <a:solidFill>
                  <a:srgbClr val="CCFFCC"/>
                </a:solidFill>
              </a:rPr>
              <a:t>Low energy regime: </a:t>
            </a:r>
            <a:r>
              <a:rPr lang="en-US" dirty="0" err="1" smtClean="0">
                <a:solidFill>
                  <a:srgbClr val="FFFF00"/>
                </a:solidFill>
              </a:rPr>
              <a:t>Resbos</a:t>
            </a:r>
            <a:r>
              <a:rPr lang="en-US" dirty="0" smtClean="0">
                <a:solidFill>
                  <a:srgbClr val="FFFF00"/>
                </a:solidFill>
              </a:rPr>
              <a:t> </a:t>
            </a:r>
            <a:r>
              <a:rPr lang="en-US" dirty="0" smtClean="0">
                <a:solidFill>
                  <a:srgbClr val="CCFFCC"/>
                </a:solidFill>
              </a:rPr>
              <a:t>(NNLL)</a:t>
            </a:r>
          </a:p>
          <a:p>
            <a:pPr marL="742950" lvl="1" indent="-285750">
              <a:buFont typeface="Arial"/>
              <a:buChar char="•"/>
            </a:pPr>
            <a:r>
              <a:rPr lang="en-US" dirty="0" smtClean="0">
                <a:solidFill>
                  <a:schemeClr val="accent3">
                    <a:lumMod val="20000"/>
                    <a:lumOff val="80000"/>
                  </a:schemeClr>
                </a:solidFill>
              </a:rPr>
              <a:t>Logs from IR and collinear </a:t>
            </a:r>
            <a:r>
              <a:rPr lang="en-US" dirty="0" err="1" smtClean="0">
                <a:solidFill>
                  <a:schemeClr val="accent3">
                    <a:lumMod val="20000"/>
                    <a:lumOff val="80000"/>
                  </a:schemeClr>
                </a:solidFill>
              </a:rPr>
              <a:t>parton</a:t>
            </a:r>
            <a:r>
              <a:rPr lang="en-US" dirty="0" smtClean="0">
                <a:solidFill>
                  <a:schemeClr val="accent3">
                    <a:lumMod val="20000"/>
                    <a:lumOff val="80000"/>
                  </a:schemeClr>
                </a:solidFill>
              </a:rPr>
              <a:t> emission</a:t>
            </a:r>
          </a:p>
          <a:p>
            <a:pPr marL="285750" indent="-285750">
              <a:spcBef>
                <a:spcPts val="1200"/>
              </a:spcBef>
              <a:buFont typeface="Arial"/>
              <a:buChar char="•"/>
            </a:pPr>
            <a:r>
              <a:rPr lang="en-US" dirty="0" smtClean="0">
                <a:solidFill>
                  <a:srgbClr val="CCFFCC"/>
                </a:solidFill>
              </a:rPr>
              <a:t>High Energy Regime: </a:t>
            </a:r>
            <a:r>
              <a:rPr lang="en-US" dirty="0" smtClean="0">
                <a:solidFill>
                  <a:srgbClr val="FFFF00"/>
                </a:solidFill>
              </a:rPr>
              <a:t>HEJ</a:t>
            </a:r>
          </a:p>
          <a:p>
            <a:pPr marL="742950" lvl="1" indent="-285750">
              <a:buFont typeface="Arial"/>
              <a:buChar char="•"/>
            </a:pPr>
            <a:r>
              <a:rPr lang="en-US" dirty="0" smtClean="0">
                <a:solidFill>
                  <a:schemeClr val="accent3">
                    <a:lumMod val="20000"/>
                    <a:lumOff val="80000"/>
                  </a:schemeClr>
                </a:solidFill>
              </a:rPr>
              <a:t>Large invariant mass between jets</a:t>
            </a:r>
          </a:p>
          <a:p>
            <a:pPr marL="742950" lvl="1" indent="-285750">
              <a:buFont typeface="Arial"/>
              <a:buChar char="•"/>
            </a:pPr>
            <a:r>
              <a:rPr lang="en-US" dirty="0" smtClean="0">
                <a:solidFill>
                  <a:schemeClr val="accent3">
                    <a:lumMod val="20000"/>
                    <a:lumOff val="80000"/>
                  </a:schemeClr>
                </a:solidFill>
              </a:rPr>
              <a:t>Approximation which captures hard wide-angle emission</a:t>
            </a:r>
          </a:p>
          <a:p>
            <a:pPr marL="742950" lvl="1" indent="-285750">
              <a:buFont typeface="Arial"/>
              <a:buChar char="•"/>
            </a:pPr>
            <a:r>
              <a:rPr lang="en-US" dirty="0" smtClean="0">
                <a:solidFill>
                  <a:schemeClr val="accent3">
                    <a:lumMod val="20000"/>
                    <a:lumOff val="80000"/>
                  </a:schemeClr>
                </a:solidFill>
              </a:rPr>
              <a:t>BFKL-inspired</a:t>
            </a:r>
          </a:p>
        </p:txBody>
      </p:sp>
      <p:pic>
        <p:nvPicPr>
          <p:cNvPr id="9" name="Picture 8"/>
          <p:cNvPicPr>
            <a:picLocks noChangeAspect="1"/>
          </p:cNvPicPr>
          <p:nvPr/>
        </p:nvPicPr>
        <p:blipFill>
          <a:blip r:embed="rId3"/>
          <a:stretch>
            <a:fillRect/>
          </a:stretch>
        </p:blipFill>
        <p:spPr>
          <a:xfrm>
            <a:off x="544142" y="3228062"/>
            <a:ext cx="2643704" cy="3389364"/>
          </a:xfrm>
          <a:prstGeom prst="rect">
            <a:avLst/>
          </a:prstGeom>
        </p:spPr>
      </p:pic>
    </p:spTree>
    <p:extLst>
      <p:ext uri="{BB962C8B-B14F-4D97-AF65-F5344CB8AC3E}">
        <p14:creationId xmlns:p14="http://schemas.microsoft.com/office/powerpoint/2010/main" val="301747070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7119" y="129864"/>
            <a:ext cx="8837945" cy="1292662"/>
          </a:xfrm>
          <a:prstGeom prst="rect">
            <a:avLst/>
          </a:prstGeom>
          <a:noFill/>
        </p:spPr>
        <p:txBody>
          <a:bodyPr wrap="square" rtlCol="0">
            <a:spAutoFit/>
          </a:bodyPr>
          <a:lstStyle/>
          <a:p>
            <a:pPr algn="ctr"/>
            <a:r>
              <a:rPr lang="en-US" sz="2600" dirty="0" smtClean="0"/>
              <a:t>Various QCD effects are often modeled differently by theorists, and are implemented in their generator. Measurements test the accuracy of modeling choices. </a:t>
            </a:r>
            <a:r>
              <a:rPr lang="en-US" sz="2600" dirty="0"/>
              <a:t>T</a:t>
            </a:r>
            <a:r>
              <a:rPr lang="en-US" sz="2600" dirty="0" smtClean="0"/>
              <a:t>here are also overlaps.</a:t>
            </a:r>
          </a:p>
        </p:txBody>
      </p:sp>
      <p:sp>
        <p:nvSpPr>
          <p:cNvPr id="3" name="Slide Number Placeholder 2"/>
          <p:cNvSpPr>
            <a:spLocks noGrp="1"/>
          </p:cNvSpPr>
          <p:nvPr>
            <p:ph type="sldNum" sz="quarter" idx="12"/>
          </p:nvPr>
        </p:nvSpPr>
        <p:spPr>
          <a:xfrm>
            <a:off x="7010400" y="6488668"/>
            <a:ext cx="2133600" cy="365125"/>
          </a:xfrm>
        </p:spPr>
        <p:txBody>
          <a:bodyPr/>
          <a:lstStyle/>
          <a:p>
            <a:fld id="{19371D3E-5A18-49EB-AD2A-429AF165759F}" type="slidenum">
              <a:rPr lang="en-US" smtClean="0"/>
              <a:t>28</a:t>
            </a:fld>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343255982"/>
              </p:ext>
            </p:extLst>
          </p:nvPr>
        </p:nvGraphicFramePr>
        <p:xfrm>
          <a:off x="370894" y="1576851"/>
          <a:ext cx="8394607" cy="4907280"/>
        </p:xfrm>
        <a:graphic>
          <a:graphicData uri="http://schemas.openxmlformats.org/drawingml/2006/table">
            <a:tbl>
              <a:tblPr firstRow="1" bandRow="1">
                <a:tableStyleId>{5C22544A-7EE6-4342-B048-85BDC9FD1C3A}</a:tableStyleId>
              </a:tblPr>
              <a:tblGrid>
                <a:gridCol w="1342934"/>
                <a:gridCol w="4325347"/>
                <a:gridCol w="2726326"/>
              </a:tblGrid>
              <a:tr h="338899">
                <a:tc>
                  <a:txBody>
                    <a:bodyPr/>
                    <a:lstStyle/>
                    <a:p>
                      <a:r>
                        <a:rPr lang="en-US" dirty="0" smtClean="0"/>
                        <a:t>Generator</a:t>
                      </a:r>
                      <a:endParaRPr lang="en-US" dirty="0"/>
                    </a:p>
                  </a:txBody>
                  <a:tcPr/>
                </a:tc>
                <a:tc>
                  <a:txBody>
                    <a:bodyPr/>
                    <a:lstStyle/>
                    <a:p>
                      <a:r>
                        <a:rPr lang="en-US" dirty="0" smtClean="0"/>
                        <a:t>Features</a:t>
                      </a:r>
                      <a:endParaRPr lang="en-US" dirty="0"/>
                    </a:p>
                  </a:txBody>
                  <a:tcPr/>
                </a:tc>
                <a:tc>
                  <a:txBody>
                    <a:bodyPr/>
                    <a:lstStyle/>
                    <a:p>
                      <a:r>
                        <a:rPr lang="en-US" dirty="0" smtClean="0"/>
                        <a:t>Comments</a:t>
                      </a:r>
                      <a:endParaRPr lang="en-US" dirty="0"/>
                    </a:p>
                  </a:txBody>
                  <a:tcPr/>
                </a:tc>
              </a:tr>
              <a:tr h="536590">
                <a:tc>
                  <a:txBody>
                    <a:bodyPr/>
                    <a:lstStyle/>
                    <a:p>
                      <a:r>
                        <a:rPr lang="en-US" sz="1600" dirty="0" smtClean="0"/>
                        <a:t>SHERPA 1.4</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t>ME</a:t>
                      </a:r>
                      <a:r>
                        <a:rPr lang="en-US" sz="1600" baseline="0" dirty="0" smtClean="0"/>
                        <a:t> up to 5 </a:t>
                      </a:r>
                      <a:r>
                        <a:rPr lang="en-US" sz="1600" baseline="0" dirty="0" err="1" smtClean="0"/>
                        <a:t>partons</a:t>
                      </a:r>
                      <a:r>
                        <a:rPr lang="en-US" sz="1600" baseline="0" dirty="0" smtClean="0"/>
                        <a:t>, with C-S dipole </a:t>
                      </a:r>
                      <a:r>
                        <a:rPr lang="en-US" sz="1600" baseline="0" dirty="0" err="1" smtClean="0"/>
                        <a:t>shower,CKKW</a:t>
                      </a:r>
                      <a:r>
                        <a:rPr lang="en-US" sz="1600" baseline="0" dirty="0" smtClean="0"/>
                        <a:t> matching, cluster frag., </a:t>
                      </a:r>
                      <a:r>
                        <a:rPr lang="en-US" sz="1600" dirty="0" smtClean="0"/>
                        <a:t>5FS</a:t>
                      </a:r>
                      <a:r>
                        <a:rPr lang="en-US" sz="1600" baseline="0" dirty="0" smtClean="0"/>
                        <a:t> (with m</a:t>
                      </a:r>
                      <a:r>
                        <a:rPr lang="en-US" sz="1600" baseline="-25000" dirty="0" smtClean="0"/>
                        <a:t>b</a:t>
                      </a:r>
                      <a:r>
                        <a:rPr lang="en-US" sz="1600" baseline="0" dirty="0" smtClean="0"/>
                        <a:t>≠0)</a:t>
                      </a:r>
                      <a:endParaRPr lang="en-US" sz="1600" dirty="0" smtClean="0"/>
                    </a:p>
                  </a:txBody>
                  <a:tcPr/>
                </a:tc>
                <a:tc>
                  <a:txBody>
                    <a:bodyPr/>
                    <a:lstStyle/>
                    <a:p>
                      <a:r>
                        <a:rPr lang="en-US" sz="1600" dirty="0" smtClean="0"/>
                        <a:t>CT10 PDF, NLO norm.</a:t>
                      </a:r>
                      <a:endParaRPr lang="en-US" sz="1600" dirty="0"/>
                    </a:p>
                  </a:txBody>
                  <a:tcPr/>
                </a:tc>
              </a:tr>
              <a:tr h="437057">
                <a:tc>
                  <a:txBody>
                    <a:bodyPr/>
                    <a:lstStyle/>
                    <a:p>
                      <a:r>
                        <a:rPr lang="en-US" sz="1600" dirty="0" smtClean="0"/>
                        <a:t>PYTHIA</a:t>
                      </a:r>
                      <a:endParaRPr lang="en-US" sz="1600" dirty="0"/>
                    </a:p>
                  </a:txBody>
                  <a:tcPr/>
                </a:tc>
                <a:tc>
                  <a:txBody>
                    <a:bodyPr/>
                    <a:lstStyle/>
                    <a:p>
                      <a:r>
                        <a:rPr lang="en-US" sz="1600" dirty="0" smtClean="0"/>
                        <a:t>LO 2-&gt;2 ME, PT-order dipole shower, 5FS, Lund string</a:t>
                      </a:r>
                      <a:r>
                        <a:rPr lang="en-US" sz="1600" baseline="0" dirty="0" smtClean="0"/>
                        <a:t> frag., AU2 and A14 tunes</a:t>
                      </a:r>
                      <a:endParaRPr lang="en-US" sz="1600" dirty="0"/>
                    </a:p>
                  </a:txBody>
                  <a:tcPr/>
                </a:tc>
                <a:tc>
                  <a:txBody>
                    <a:bodyPr/>
                    <a:lstStyle/>
                    <a:p>
                      <a:r>
                        <a:rPr lang="en-US" sz="1600" dirty="0" smtClean="0"/>
                        <a:t>PHOTOS, LO PDF</a:t>
                      </a:r>
                      <a:r>
                        <a:rPr lang="en-US" sz="1600" baseline="0" dirty="0" smtClean="0"/>
                        <a:t> (CT10)</a:t>
                      </a:r>
                      <a:endParaRPr lang="en-US" sz="1600" dirty="0"/>
                    </a:p>
                  </a:txBody>
                  <a:tcPr/>
                </a:tc>
              </a:tr>
              <a:tr h="536590">
                <a:tc>
                  <a:txBody>
                    <a:bodyPr/>
                    <a:lstStyle/>
                    <a:p>
                      <a:r>
                        <a:rPr lang="en-US" sz="1600" dirty="0" err="1" smtClean="0"/>
                        <a:t>Herwig</a:t>
                      </a:r>
                      <a:r>
                        <a:rPr lang="en-US" sz="1600" dirty="0" smtClean="0"/>
                        <a:t>++</a:t>
                      </a:r>
                      <a:endParaRPr lang="en-US" sz="1600" dirty="0"/>
                    </a:p>
                  </a:txBody>
                  <a:tcPr/>
                </a:tc>
                <a:tc>
                  <a:txBody>
                    <a:bodyPr/>
                    <a:lstStyle/>
                    <a:p>
                      <a:r>
                        <a:rPr lang="en-US" sz="1600" dirty="0" smtClean="0"/>
                        <a:t>LO 2-&gt;2, angular-order</a:t>
                      </a:r>
                      <a:r>
                        <a:rPr lang="en-US" sz="1600" baseline="0" dirty="0" smtClean="0"/>
                        <a:t> shower, cluster frag., UE-EE tunes</a:t>
                      </a:r>
                      <a:endParaRPr lang="en-US" sz="1600" dirty="0"/>
                    </a:p>
                  </a:txBody>
                  <a:tcPr/>
                </a:tc>
                <a:tc>
                  <a:txBody>
                    <a:bodyPr/>
                    <a:lstStyle/>
                    <a:p>
                      <a:r>
                        <a:rPr lang="en-US" sz="1600" dirty="0" smtClean="0"/>
                        <a:t>LO PDF (CTEQ6L1)</a:t>
                      </a:r>
                      <a:endParaRPr lang="en-US" sz="1600" dirty="0"/>
                    </a:p>
                  </a:txBody>
                  <a:tcPr/>
                </a:tc>
              </a:tr>
              <a:tr h="536590">
                <a:tc>
                  <a:txBody>
                    <a:bodyPr/>
                    <a:lstStyle/>
                    <a:p>
                      <a:r>
                        <a:rPr lang="en-US" sz="1600" dirty="0" smtClean="0"/>
                        <a:t>Sherpa 2.2</a:t>
                      </a:r>
                      <a:endParaRPr lang="en-US" sz="1600" dirty="0"/>
                    </a:p>
                  </a:txBody>
                  <a:tcPr/>
                </a:tc>
                <a:tc>
                  <a:txBody>
                    <a:bodyPr/>
                    <a:lstStyle/>
                    <a:p>
                      <a:r>
                        <a:rPr lang="en-US" sz="1600" dirty="0" smtClean="0"/>
                        <a:t>NLO up</a:t>
                      </a:r>
                      <a:r>
                        <a:rPr lang="en-US" sz="1600" baseline="0" dirty="0" smtClean="0"/>
                        <a:t> to 2 </a:t>
                      </a:r>
                      <a:r>
                        <a:rPr lang="en-US" sz="1600" baseline="0" dirty="0" err="1" smtClean="0"/>
                        <a:t>partons</a:t>
                      </a:r>
                      <a:r>
                        <a:rPr lang="en-US" sz="1600" baseline="0" dirty="0" smtClean="0"/>
                        <a:t>, LO up to 3 add. </a:t>
                      </a:r>
                      <a:r>
                        <a:rPr lang="en-US" sz="1600" baseline="0" dirty="0" err="1" smtClean="0"/>
                        <a:t>Partons</a:t>
                      </a:r>
                      <a:r>
                        <a:rPr lang="en-US" sz="1600" baseline="0" dirty="0" smtClean="0"/>
                        <a:t>, MEPS@NLO merging,</a:t>
                      </a:r>
                      <a:endParaRPr lang="en-US" sz="1600" dirty="0"/>
                    </a:p>
                  </a:txBody>
                  <a:tcPr/>
                </a:tc>
                <a:tc>
                  <a:txBody>
                    <a:bodyPr/>
                    <a:lstStyle/>
                    <a:p>
                      <a:r>
                        <a:rPr lang="en-US" sz="1600" dirty="0" smtClean="0"/>
                        <a:t>YFS QED </a:t>
                      </a:r>
                      <a:r>
                        <a:rPr lang="en-US" sz="1600" dirty="0" err="1" smtClean="0"/>
                        <a:t>resum</a:t>
                      </a:r>
                      <a:r>
                        <a:rPr lang="en-US" sz="1600" dirty="0" smtClean="0"/>
                        <a:t>.,</a:t>
                      </a:r>
                      <a:r>
                        <a:rPr lang="en-US" sz="1600" baseline="0" dirty="0" smtClean="0"/>
                        <a:t> features of 1.4.</a:t>
                      </a:r>
                      <a:endParaRPr lang="en-US" sz="1600" dirty="0"/>
                    </a:p>
                  </a:txBody>
                  <a:tcPr/>
                </a:tc>
              </a:tr>
              <a:tr h="536590">
                <a:tc>
                  <a:txBody>
                    <a:bodyPr/>
                    <a:lstStyle/>
                    <a:p>
                      <a:r>
                        <a:rPr lang="en-US" sz="1600" dirty="0" err="1" smtClean="0"/>
                        <a:t>MadGraph</a:t>
                      </a:r>
                      <a:endParaRPr lang="en-US" sz="1600" dirty="0"/>
                    </a:p>
                  </a:txBody>
                  <a:tcPr/>
                </a:tc>
                <a:tc>
                  <a:txBody>
                    <a:bodyPr/>
                    <a:lstStyle/>
                    <a:p>
                      <a:r>
                        <a:rPr lang="en-US" sz="1600" dirty="0" err="1" smtClean="0"/>
                        <a:t>Pythia</a:t>
                      </a:r>
                      <a:r>
                        <a:rPr lang="en-US" sz="1600" dirty="0" smtClean="0"/>
                        <a:t> 8.2 , NNPDF23NLO</a:t>
                      </a:r>
                      <a:endParaRPr lang="en-US" sz="1600" dirty="0"/>
                    </a:p>
                  </a:txBody>
                  <a:tcPr/>
                </a:tc>
                <a:tc>
                  <a:txBody>
                    <a:bodyPr/>
                    <a:lstStyle/>
                    <a:p>
                      <a:r>
                        <a:rPr lang="en-US" sz="1600" dirty="0" smtClean="0"/>
                        <a:t>4-jet tree-level +PS or 2-jet NLO+PS, CKKWL</a:t>
                      </a:r>
                      <a:r>
                        <a:rPr lang="en-US" sz="1600" baseline="0" dirty="0" smtClean="0"/>
                        <a:t> matching/</a:t>
                      </a:r>
                      <a:r>
                        <a:rPr lang="en-US" sz="1600" baseline="0" dirty="0" err="1" smtClean="0"/>
                        <a:t>FxFx</a:t>
                      </a:r>
                      <a:r>
                        <a:rPr lang="en-US" sz="1600" baseline="0" dirty="0" smtClean="0"/>
                        <a:t> merging, A14 PS tune</a:t>
                      </a:r>
                      <a:endParaRPr lang="en-US" sz="1600" dirty="0"/>
                    </a:p>
                  </a:txBody>
                  <a:tcPr/>
                </a:tc>
              </a:tr>
              <a:tr h="310657">
                <a:tc>
                  <a:txBody>
                    <a:bodyPr/>
                    <a:lstStyle/>
                    <a:p>
                      <a:r>
                        <a:rPr lang="en-US" sz="1600" dirty="0" smtClean="0"/>
                        <a:t>NLOJET++</a:t>
                      </a:r>
                      <a:endParaRPr lang="en-US" sz="1600" dirty="0"/>
                    </a:p>
                  </a:txBody>
                  <a:tcPr/>
                </a:tc>
                <a:tc>
                  <a:txBody>
                    <a:bodyPr/>
                    <a:lstStyle/>
                    <a:p>
                      <a:r>
                        <a:rPr lang="en-US" sz="1600" dirty="0" smtClean="0"/>
                        <a:t>NLO 2-&gt;3, no </a:t>
                      </a:r>
                      <a:r>
                        <a:rPr lang="en-US" sz="1600" dirty="0" err="1" smtClean="0"/>
                        <a:t>npQCD</a:t>
                      </a:r>
                      <a:r>
                        <a:rPr lang="en-US" sz="1600" baseline="0" dirty="0" smtClean="0"/>
                        <a:t> effects, no PS (inf.-red sing. Removed with C-S dipole, ) and no </a:t>
                      </a:r>
                      <a:r>
                        <a:rPr lang="en-US" sz="1600" baseline="0" dirty="0" err="1" smtClean="0"/>
                        <a:t>resum</a:t>
                      </a:r>
                      <a:r>
                        <a:rPr lang="en-US" sz="1600" baseline="0" dirty="0" smtClean="0"/>
                        <a:t>.</a:t>
                      </a:r>
                      <a:endParaRPr lang="en-US" sz="1600" dirty="0"/>
                    </a:p>
                  </a:txBody>
                  <a:tcPr/>
                </a:tc>
                <a:tc>
                  <a:txBody>
                    <a:bodyPr/>
                    <a:lstStyle/>
                    <a:p>
                      <a:r>
                        <a:rPr lang="en-US" sz="1600" dirty="0" smtClean="0"/>
                        <a:t>NNLO PDF with same as in ME, corrections from </a:t>
                      </a:r>
                      <a:r>
                        <a:rPr lang="en-US" sz="1600" dirty="0" err="1" smtClean="0"/>
                        <a:t>Pythia</a:t>
                      </a:r>
                      <a:r>
                        <a:rPr lang="en-US" sz="1600" dirty="0" smtClean="0"/>
                        <a:t> 6</a:t>
                      </a:r>
                      <a:endParaRPr lang="en-US" sz="1600" dirty="0"/>
                    </a:p>
                  </a:txBody>
                  <a:tcPr/>
                </a:tc>
              </a:tr>
              <a:tr h="310657">
                <a:tc>
                  <a:txBody>
                    <a:bodyPr/>
                    <a:lstStyle/>
                    <a:p>
                      <a:r>
                        <a:rPr lang="en-US" sz="1600" dirty="0" err="1" smtClean="0"/>
                        <a:t>JetPhox</a:t>
                      </a:r>
                      <a:endParaRPr lang="en-US" sz="1600" dirty="0"/>
                    </a:p>
                  </a:txBody>
                  <a:tcPr/>
                </a:tc>
                <a:tc>
                  <a:txBody>
                    <a:bodyPr/>
                    <a:lstStyle/>
                    <a:p>
                      <a:r>
                        <a:rPr lang="en-US" sz="1600" dirty="0" smtClean="0"/>
                        <a:t>Full NLO </a:t>
                      </a:r>
                      <a:r>
                        <a:rPr lang="en-US" sz="1600" dirty="0" err="1" smtClean="0"/>
                        <a:t>pp</a:t>
                      </a:r>
                      <a:r>
                        <a:rPr lang="en-US" sz="1600" dirty="0" smtClean="0"/>
                        <a:t>-&gt;</a:t>
                      </a:r>
                      <a:r>
                        <a:rPr lang="en-US" sz="1600" dirty="0" err="1" smtClean="0">
                          <a:latin typeface="Symbol" charset="2"/>
                          <a:cs typeface="Symbol" charset="2"/>
                        </a:rPr>
                        <a:t>g</a:t>
                      </a:r>
                      <a:r>
                        <a:rPr lang="en-US" sz="1600" dirty="0" err="1" smtClean="0"/>
                        <a:t>+jet+X</a:t>
                      </a:r>
                      <a:r>
                        <a:rPr lang="en-US" sz="1600" dirty="0" smtClean="0"/>
                        <a:t> (direct +</a:t>
                      </a:r>
                      <a:r>
                        <a:rPr lang="en-US" sz="1600" baseline="0" dirty="0" smtClean="0"/>
                        <a:t> frag.</a:t>
                      </a:r>
                      <a:r>
                        <a:rPr lang="en-US" sz="1600" dirty="0" smtClean="0"/>
                        <a:t>), </a:t>
                      </a:r>
                      <a:r>
                        <a:rPr lang="en-US" sz="1600" dirty="0" err="1" smtClean="0"/>
                        <a:t>n</a:t>
                      </a:r>
                      <a:r>
                        <a:rPr lang="en-US" sz="1600" baseline="-25000" dirty="0" err="1" smtClean="0"/>
                        <a:t>f</a:t>
                      </a:r>
                      <a:r>
                        <a:rPr lang="en-US" sz="1600" dirty="0" smtClean="0"/>
                        <a:t>=5, NLO frag from BFG module,</a:t>
                      </a:r>
                      <a:r>
                        <a:rPr lang="en-US" sz="1600" baseline="0" dirty="0" smtClean="0"/>
                        <a:t> no </a:t>
                      </a:r>
                      <a:r>
                        <a:rPr lang="en-US" sz="1600" baseline="0" dirty="0" err="1" smtClean="0"/>
                        <a:t>npQCD</a:t>
                      </a:r>
                      <a:r>
                        <a:rPr lang="en-US" sz="1600" baseline="0" dirty="0" smtClean="0"/>
                        <a:t> corr.</a:t>
                      </a:r>
                      <a:endParaRPr lang="en-US" sz="1600" dirty="0"/>
                    </a:p>
                  </a:txBody>
                  <a:tcPr/>
                </a:tc>
                <a:tc>
                  <a:txBody>
                    <a:bodyPr/>
                    <a:lstStyle/>
                    <a:p>
                      <a:r>
                        <a:rPr lang="en-US" sz="1600" dirty="0" smtClean="0"/>
                        <a:t>NNLO</a:t>
                      </a:r>
                      <a:r>
                        <a:rPr lang="en-US" sz="1600" baseline="0" dirty="0" smtClean="0"/>
                        <a:t> PDF, </a:t>
                      </a:r>
                      <a:r>
                        <a:rPr lang="en-US" sz="1600" baseline="0" dirty="0" err="1" smtClean="0"/>
                        <a:t>npQCD</a:t>
                      </a:r>
                      <a:r>
                        <a:rPr lang="en-US" sz="1600" baseline="0" dirty="0" smtClean="0"/>
                        <a:t> </a:t>
                      </a:r>
                      <a:r>
                        <a:rPr lang="en-US" sz="1600" baseline="0" dirty="0" err="1" smtClean="0"/>
                        <a:t>corr</a:t>
                      </a:r>
                      <a:r>
                        <a:rPr lang="en-US" sz="1600" baseline="0" dirty="0" smtClean="0"/>
                        <a:t> from </a:t>
                      </a:r>
                      <a:r>
                        <a:rPr lang="en-US" sz="1600" baseline="0" dirty="0" err="1" smtClean="0"/>
                        <a:t>Pythia</a:t>
                      </a:r>
                      <a:r>
                        <a:rPr lang="en-US" sz="1600" baseline="0" dirty="0" smtClean="0"/>
                        <a:t> 6, photon </a:t>
                      </a:r>
                      <a:r>
                        <a:rPr lang="en-US" sz="1600" baseline="0" dirty="0" err="1" smtClean="0"/>
                        <a:t>iso</a:t>
                      </a:r>
                      <a:r>
                        <a:rPr lang="en-US" sz="1600" baseline="0" dirty="0" smtClean="0"/>
                        <a:t>. </a:t>
                      </a:r>
                      <a:endParaRPr lang="en-US" sz="1600" dirty="0"/>
                    </a:p>
                  </a:txBody>
                  <a:tcPr/>
                </a:tc>
              </a:tr>
            </a:tbl>
          </a:graphicData>
        </a:graphic>
      </p:graphicFrame>
      <p:sp>
        <p:nvSpPr>
          <p:cNvPr id="5" name="TextBox 4"/>
          <p:cNvSpPr txBox="1"/>
          <p:nvPr/>
        </p:nvSpPr>
        <p:spPr>
          <a:xfrm>
            <a:off x="4377059" y="6488668"/>
            <a:ext cx="4633293" cy="369332"/>
          </a:xfrm>
          <a:prstGeom prst="rect">
            <a:avLst/>
          </a:prstGeom>
          <a:noFill/>
        </p:spPr>
        <p:txBody>
          <a:bodyPr wrap="square" rtlCol="0">
            <a:spAutoFit/>
          </a:bodyPr>
          <a:lstStyle/>
          <a:p>
            <a:r>
              <a:rPr lang="en-US" b="1" dirty="0" smtClean="0">
                <a:solidFill>
                  <a:srgbClr val="FFFF00"/>
                </a:solidFill>
              </a:rPr>
              <a:t>Non exhaustive list of features and options</a:t>
            </a:r>
            <a:endParaRPr lang="en-US" b="1" dirty="0">
              <a:solidFill>
                <a:srgbClr val="FFFF00"/>
              </a:solidFill>
            </a:endParaRPr>
          </a:p>
        </p:txBody>
      </p:sp>
    </p:spTree>
    <p:extLst>
      <p:ext uri="{BB962C8B-B14F-4D97-AF65-F5344CB8AC3E}">
        <p14:creationId xmlns:p14="http://schemas.microsoft.com/office/powerpoint/2010/main" val="402621063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9371D3E-5A18-49EB-AD2A-429AF165759F}" type="slidenum">
              <a:rPr lang="en-US" smtClean="0"/>
              <a:t>29</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2880529328"/>
              </p:ext>
            </p:extLst>
          </p:nvPr>
        </p:nvGraphicFramePr>
        <p:xfrm>
          <a:off x="379592" y="1577690"/>
          <a:ext cx="8394607" cy="2867838"/>
        </p:xfrm>
        <a:graphic>
          <a:graphicData uri="http://schemas.openxmlformats.org/drawingml/2006/table">
            <a:tbl>
              <a:tblPr firstRow="1" bandRow="1">
                <a:tableStyleId>{5C22544A-7EE6-4342-B048-85BDC9FD1C3A}</a:tableStyleId>
              </a:tblPr>
              <a:tblGrid>
                <a:gridCol w="2085133"/>
                <a:gridCol w="3583148"/>
                <a:gridCol w="2726326"/>
              </a:tblGrid>
              <a:tr h="338899">
                <a:tc>
                  <a:txBody>
                    <a:bodyPr/>
                    <a:lstStyle/>
                    <a:p>
                      <a:r>
                        <a:rPr lang="en-US" dirty="0" smtClean="0"/>
                        <a:t>Generator</a:t>
                      </a:r>
                      <a:endParaRPr lang="en-US" dirty="0"/>
                    </a:p>
                  </a:txBody>
                  <a:tcPr/>
                </a:tc>
                <a:tc>
                  <a:txBody>
                    <a:bodyPr/>
                    <a:lstStyle/>
                    <a:p>
                      <a:r>
                        <a:rPr lang="en-US" dirty="0" smtClean="0"/>
                        <a:t>Interfaces</a:t>
                      </a:r>
                      <a:endParaRPr lang="en-US" dirty="0"/>
                    </a:p>
                  </a:txBody>
                  <a:tcPr/>
                </a:tc>
                <a:tc>
                  <a:txBody>
                    <a:bodyPr/>
                    <a:lstStyle/>
                    <a:p>
                      <a:r>
                        <a:rPr lang="en-US" dirty="0" smtClean="0"/>
                        <a:t>Comments</a:t>
                      </a:r>
                      <a:endParaRPr lang="en-US" dirty="0"/>
                    </a:p>
                  </a:txBody>
                  <a:tcPr/>
                </a:tc>
              </a:tr>
              <a:tr h="624368">
                <a:tc>
                  <a:txBody>
                    <a:bodyPr/>
                    <a:lstStyle/>
                    <a:p>
                      <a:r>
                        <a:rPr lang="en-US" sz="1600" dirty="0" smtClean="0"/>
                        <a:t>ALPGEN</a:t>
                      </a:r>
                      <a:endParaRPr lang="en-US" sz="1600" dirty="0"/>
                    </a:p>
                  </a:txBody>
                  <a:tcPr/>
                </a:tc>
                <a:tc>
                  <a:txBody>
                    <a:bodyPr/>
                    <a:lstStyle/>
                    <a:p>
                      <a:r>
                        <a:rPr lang="en-US" sz="1600" dirty="0" smtClean="0"/>
                        <a:t>HERWIG+</a:t>
                      </a:r>
                      <a:r>
                        <a:rPr lang="en-US" sz="1600" baseline="0" dirty="0" smtClean="0"/>
                        <a:t> JIMMY, PHOTOS, CTEQ6L1, AUET2 tune</a:t>
                      </a:r>
                      <a:endParaRPr lang="en-US" sz="1600" dirty="0"/>
                    </a:p>
                  </a:txBody>
                  <a:tcPr/>
                </a:tc>
                <a:tc>
                  <a:txBody>
                    <a:bodyPr/>
                    <a:lstStyle/>
                    <a:p>
                      <a:r>
                        <a:rPr lang="en-US" sz="1600" dirty="0" err="1" smtClean="0"/>
                        <a:t>mP</a:t>
                      </a:r>
                      <a:r>
                        <a:rPr lang="en-US" sz="1600" dirty="0" smtClean="0"/>
                        <a:t>- ME up to 5 </a:t>
                      </a:r>
                      <a:r>
                        <a:rPr lang="en-US" sz="1600" dirty="0" err="1" smtClean="0"/>
                        <a:t>parton</a:t>
                      </a:r>
                      <a:r>
                        <a:rPr lang="en-US" sz="1600" dirty="0" smtClean="0"/>
                        <a:t>, MLM matching</a:t>
                      </a:r>
                      <a:endParaRPr lang="en-US" sz="1600" dirty="0"/>
                    </a:p>
                  </a:txBody>
                  <a:tcPr/>
                </a:tc>
              </a:tr>
              <a:tr h="536590">
                <a:tc>
                  <a:txBody>
                    <a:bodyPr/>
                    <a:lstStyle/>
                    <a:p>
                      <a:r>
                        <a:rPr lang="en-US" sz="1600" dirty="0" smtClean="0"/>
                        <a:t>BLACKHAT*+SHERPA</a:t>
                      </a:r>
                      <a:endParaRPr lang="en-US" sz="1600" dirty="0"/>
                    </a:p>
                  </a:txBody>
                  <a:tcPr/>
                </a:tc>
                <a:tc>
                  <a:txBody>
                    <a:bodyPr/>
                    <a:lstStyle/>
                    <a:p>
                      <a:r>
                        <a:rPr lang="en-US" sz="1600" dirty="0" smtClean="0"/>
                        <a:t>CTEQ6.6M</a:t>
                      </a:r>
                      <a:endParaRPr lang="en-US" sz="1600" dirty="0"/>
                    </a:p>
                  </a:txBody>
                  <a:tcPr/>
                </a:tc>
                <a:tc>
                  <a:txBody>
                    <a:bodyPr/>
                    <a:lstStyle/>
                    <a:p>
                      <a:r>
                        <a:rPr lang="en-US" sz="1600" dirty="0" smtClean="0"/>
                        <a:t>NLO up to 5-jets (</a:t>
                      </a:r>
                      <a:r>
                        <a:rPr lang="en-US" sz="1600" dirty="0" err="1" smtClean="0"/>
                        <a:t>unitarity</a:t>
                      </a:r>
                      <a:r>
                        <a:rPr lang="en-US" sz="1600" dirty="0" smtClean="0"/>
                        <a:t>)</a:t>
                      </a:r>
                      <a:endParaRPr lang="en-US" sz="1600" dirty="0"/>
                    </a:p>
                  </a:txBody>
                  <a:tcPr/>
                </a:tc>
              </a:tr>
              <a:tr h="310657">
                <a:tc>
                  <a:txBody>
                    <a:bodyPr/>
                    <a:lstStyle/>
                    <a:p>
                      <a:r>
                        <a:rPr lang="en-US" sz="1600" dirty="0" smtClean="0"/>
                        <a:t>POWHEG</a:t>
                      </a:r>
                      <a:endParaRPr lang="en-US" sz="1600" dirty="0"/>
                    </a:p>
                  </a:txBody>
                  <a:tcPr/>
                </a:tc>
                <a:tc>
                  <a:txBody>
                    <a:bodyPr/>
                    <a:lstStyle/>
                    <a:p>
                      <a:r>
                        <a:rPr lang="en-US" sz="1600" dirty="0" smtClean="0"/>
                        <a:t>PYTHIA</a:t>
                      </a:r>
                      <a:endParaRPr lang="en-US" sz="1600" dirty="0"/>
                    </a:p>
                  </a:txBody>
                  <a:tcPr/>
                </a:tc>
                <a:tc>
                  <a:txBody>
                    <a:bodyPr/>
                    <a:lstStyle/>
                    <a:p>
                      <a:r>
                        <a:rPr lang="en-US" sz="1600" dirty="0" smtClean="0"/>
                        <a:t>NLO+PS (1-jet)</a:t>
                      </a:r>
                      <a:endParaRPr lang="en-US" sz="1600" dirty="0"/>
                    </a:p>
                  </a:txBody>
                  <a:tcPr/>
                </a:tc>
              </a:tr>
              <a:tr h="310657">
                <a:tc>
                  <a:txBody>
                    <a:bodyPr/>
                    <a:lstStyle/>
                    <a:p>
                      <a:r>
                        <a:rPr lang="en-US" sz="1600" dirty="0" smtClean="0"/>
                        <a:t>MC@NLO</a:t>
                      </a:r>
                      <a:endParaRPr lang="en-US" sz="1600" dirty="0"/>
                    </a:p>
                  </a:txBody>
                  <a:tcPr/>
                </a:tc>
                <a:tc>
                  <a:txBody>
                    <a:bodyPr/>
                    <a:lstStyle/>
                    <a:p>
                      <a:r>
                        <a:rPr lang="en-US" sz="1600" dirty="0" smtClean="0"/>
                        <a:t>HERWIG</a:t>
                      </a:r>
                      <a:endParaRPr lang="en-US" sz="1600" dirty="0"/>
                    </a:p>
                  </a:txBody>
                  <a:tcPr/>
                </a:tc>
                <a:tc>
                  <a:txBody>
                    <a:bodyPr/>
                    <a:lstStyle/>
                    <a:p>
                      <a:r>
                        <a:rPr lang="en-US" sz="1600" dirty="0" smtClean="0"/>
                        <a:t>NLO+PS</a:t>
                      </a:r>
                      <a:endParaRPr lang="en-US" sz="1600" dirty="0"/>
                    </a:p>
                  </a:txBody>
                  <a:tcPr/>
                </a:tc>
              </a:tr>
              <a:tr h="310657">
                <a:tc>
                  <a:txBody>
                    <a:bodyPr/>
                    <a:lstStyle/>
                    <a:p>
                      <a:r>
                        <a:rPr lang="en-US" sz="1600" dirty="0" smtClean="0"/>
                        <a:t>DYNNLO*</a:t>
                      </a:r>
                      <a:endParaRPr lang="en-US" sz="1600" dirty="0"/>
                    </a:p>
                  </a:txBody>
                  <a:tcPr/>
                </a:tc>
                <a:tc>
                  <a:txBody>
                    <a:bodyPr/>
                    <a:lstStyle/>
                    <a:p>
                      <a:endParaRPr lang="en-US" sz="1600" dirty="0"/>
                    </a:p>
                  </a:txBody>
                  <a:tcPr/>
                </a:tc>
                <a:tc>
                  <a:txBody>
                    <a:bodyPr/>
                    <a:lstStyle/>
                    <a:p>
                      <a:r>
                        <a:rPr lang="en-US" sz="1600" dirty="0" smtClean="0"/>
                        <a:t>NNLO</a:t>
                      </a:r>
                      <a:r>
                        <a:rPr lang="en-US" sz="1600" baseline="0" dirty="0" smtClean="0"/>
                        <a:t> </a:t>
                      </a:r>
                      <a:r>
                        <a:rPr lang="en-US" sz="1600" baseline="0" dirty="0" err="1" smtClean="0"/>
                        <a:t>Drell</a:t>
                      </a:r>
                      <a:r>
                        <a:rPr lang="en-US" sz="1600" baseline="0" dirty="0" smtClean="0"/>
                        <a:t>-Yan</a:t>
                      </a:r>
                      <a:endParaRPr lang="en-US" sz="1600" dirty="0"/>
                    </a:p>
                  </a:txBody>
                  <a:tcPr/>
                </a:tc>
              </a:tr>
              <a:tr h="310657">
                <a:tc>
                  <a:txBody>
                    <a:bodyPr/>
                    <a:lstStyle/>
                    <a:p>
                      <a:r>
                        <a:rPr lang="en-US" sz="1600" dirty="0" smtClean="0"/>
                        <a:t>LOOPSIM*</a:t>
                      </a:r>
                      <a:endParaRPr lang="en-US" sz="1600" dirty="0"/>
                    </a:p>
                  </a:txBody>
                  <a:tcPr/>
                </a:tc>
                <a:tc>
                  <a:txBody>
                    <a:bodyPr/>
                    <a:lstStyle/>
                    <a:p>
                      <a:endParaRPr lang="en-US" sz="1600" dirty="0"/>
                    </a:p>
                  </a:txBody>
                  <a:tcPr/>
                </a:tc>
                <a:tc>
                  <a:txBody>
                    <a:bodyPr/>
                    <a:lstStyle/>
                    <a:p>
                      <a:r>
                        <a:rPr lang="en-US" sz="1600" dirty="0" err="1" smtClean="0"/>
                        <a:t>nNLO</a:t>
                      </a:r>
                      <a:r>
                        <a:rPr lang="en-US" sz="1600" dirty="0" smtClean="0"/>
                        <a:t> W/</a:t>
                      </a:r>
                      <a:r>
                        <a:rPr lang="en-US" sz="1600" dirty="0" err="1" smtClean="0"/>
                        <a:t>Z+jets</a:t>
                      </a:r>
                      <a:endParaRPr lang="en-US" sz="1600" dirty="0"/>
                    </a:p>
                  </a:txBody>
                  <a:tcPr/>
                </a:tc>
              </a:tr>
            </a:tbl>
          </a:graphicData>
        </a:graphic>
      </p:graphicFrame>
    </p:spTree>
    <p:extLst>
      <p:ext uri="{BB962C8B-B14F-4D97-AF65-F5344CB8AC3E}">
        <p14:creationId xmlns:p14="http://schemas.microsoft.com/office/powerpoint/2010/main" val="721262572"/>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7010400" y="6408451"/>
            <a:ext cx="2133600" cy="365125"/>
          </a:xfrm>
        </p:spPr>
        <p:txBody>
          <a:bodyPr/>
          <a:lstStyle/>
          <a:p>
            <a:fld id="{1CFFB0B3-8B62-A94B-98D5-40C4635AC225}" type="slidenum">
              <a:rPr lang="en-US" smtClean="0"/>
              <a:t>3</a:t>
            </a:fld>
            <a:endParaRPr lang="en-US"/>
          </a:p>
        </p:txBody>
      </p:sp>
      <p:sp>
        <p:nvSpPr>
          <p:cNvPr id="5" name="Content Placeholder 2"/>
          <p:cNvSpPr txBox="1">
            <a:spLocks/>
          </p:cNvSpPr>
          <p:nvPr/>
        </p:nvSpPr>
        <p:spPr>
          <a:xfrm>
            <a:off x="457200" y="114777"/>
            <a:ext cx="8229600" cy="876964"/>
          </a:xfrm>
          <a:prstGeom prst="rect">
            <a:avLst/>
          </a:prstGeom>
        </p:spPr>
        <p:txBody>
          <a:bodyPr vert="horz" lIns="91440" tIns="45720" rIns="91440" bIns="45720" rtlCol="0" anchor="ctr">
            <a:normAutofit/>
          </a:bodyPr>
          <a:lstStyle>
            <a:lvl1pPr marL="342900" indent="-342900" algn="l" defTabSz="914400" rtl="0" eaLnBrk="1" latinLnBrk="0" hangingPunct="1">
              <a:lnSpc>
                <a:spcPct val="10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r>
              <a:rPr lang="en-US" sz="2400" dirty="0" smtClean="0"/>
              <a:t>The description of the 3 fundamental interactions of the SM has long been confirmed to a high level of precision</a:t>
            </a:r>
            <a:endParaRPr lang="en-US" sz="2400" dirty="0"/>
          </a:p>
        </p:txBody>
      </p:sp>
      <p:pic>
        <p:nvPicPr>
          <p:cNvPr id="6" name="Picture 5"/>
          <p:cNvPicPr>
            <a:picLocks noChangeAspect="1"/>
          </p:cNvPicPr>
          <p:nvPr/>
        </p:nvPicPr>
        <p:blipFill>
          <a:blip r:embed="rId3"/>
          <a:stretch>
            <a:fillRect/>
          </a:stretch>
        </p:blipFill>
        <p:spPr>
          <a:xfrm>
            <a:off x="306596" y="1106958"/>
            <a:ext cx="3420460" cy="1497338"/>
          </a:xfrm>
          <a:prstGeom prst="rect">
            <a:avLst/>
          </a:prstGeom>
        </p:spPr>
      </p:pic>
      <p:pic>
        <p:nvPicPr>
          <p:cNvPr id="8" name="Picture 7"/>
          <p:cNvPicPr>
            <a:picLocks noChangeAspect="1"/>
          </p:cNvPicPr>
          <p:nvPr/>
        </p:nvPicPr>
        <p:blipFill>
          <a:blip r:embed="rId4"/>
          <a:stretch>
            <a:fillRect/>
          </a:stretch>
        </p:blipFill>
        <p:spPr>
          <a:xfrm>
            <a:off x="306596" y="2834587"/>
            <a:ext cx="3420460" cy="3886887"/>
          </a:xfrm>
          <a:prstGeom prst="rect">
            <a:avLst/>
          </a:prstGeom>
        </p:spPr>
      </p:pic>
      <p:pic>
        <p:nvPicPr>
          <p:cNvPr id="9" name="Picture 8"/>
          <p:cNvPicPr>
            <a:picLocks noChangeAspect="1"/>
          </p:cNvPicPr>
          <p:nvPr/>
        </p:nvPicPr>
        <p:blipFill rotWithShape="1">
          <a:blip r:embed="rId5"/>
          <a:srcRect l="1808" t="6550" r="1700" b="1990"/>
          <a:stretch/>
        </p:blipFill>
        <p:spPr>
          <a:xfrm>
            <a:off x="5902628" y="3780344"/>
            <a:ext cx="2977464" cy="2817213"/>
          </a:xfrm>
          <a:prstGeom prst="rect">
            <a:avLst/>
          </a:prstGeom>
        </p:spPr>
      </p:pic>
      <p:pic>
        <p:nvPicPr>
          <p:cNvPr id="10" name="Picture 9"/>
          <p:cNvPicPr>
            <a:picLocks noChangeAspect="1"/>
          </p:cNvPicPr>
          <p:nvPr/>
        </p:nvPicPr>
        <p:blipFill rotWithShape="1">
          <a:blip r:embed="rId6"/>
          <a:srcRect l="2800" t="981" r="3586" b="1990"/>
          <a:stretch/>
        </p:blipFill>
        <p:spPr>
          <a:xfrm>
            <a:off x="6251175" y="1106958"/>
            <a:ext cx="2257194" cy="2473818"/>
          </a:xfrm>
          <a:prstGeom prst="rect">
            <a:avLst/>
          </a:prstGeom>
        </p:spPr>
      </p:pic>
      <p:sp>
        <p:nvSpPr>
          <p:cNvPr id="11" name="TextBox 10"/>
          <p:cNvSpPr txBox="1"/>
          <p:nvPr/>
        </p:nvSpPr>
        <p:spPr>
          <a:xfrm>
            <a:off x="3727056" y="1210299"/>
            <a:ext cx="1500681" cy="646331"/>
          </a:xfrm>
          <a:prstGeom prst="rect">
            <a:avLst/>
          </a:prstGeom>
          <a:noFill/>
        </p:spPr>
        <p:txBody>
          <a:bodyPr wrap="none" rtlCol="0">
            <a:spAutoFit/>
          </a:bodyPr>
          <a:lstStyle/>
          <a:p>
            <a:pPr algn="ctr"/>
            <a:r>
              <a:rPr lang="en-US" dirty="0" smtClean="0"/>
              <a:t>Fine structure</a:t>
            </a:r>
          </a:p>
          <a:p>
            <a:pPr algn="ctr"/>
            <a:r>
              <a:rPr lang="en-US" dirty="0" smtClean="0"/>
              <a:t>constant</a:t>
            </a:r>
            <a:endParaRPr lang="en-US" dirty="0"/>
          </a:p>
        </p:txBody>
      </p:sp>
      <p:sp>
        <p:nvSpPr>
          <p:cNvPr id="12" name="TextBox 11"/>
          <p:cNvSpPr txBox="1"/>
          <p:nvPr/>
        </p:nvSpPr>
        <p:spPr>
          <a:xfrm>
            <a:off x="5026387" y="1757969"/>
            <a:ext cx="1417375" cy="923330"/>
          </a:xfrm>
          <a:prstGeom prst="rect">
            <a:avLst/>
          </a:prstGeom>
          <a:noFill/>
        </p:spPr>
        <p:txBody>
          <a:bodyPr wrap="square" rtlCol="0">
            <a:spAutoFit/>
          </a:bodyPr>
          <a:lstStyle/>
          <a:p>
            <a:pPr algn="ctr"/>
            <a:r>
              <a:rPr lang="en-US" dirty="0" smtClean="0"/>
              <a:t>Strong coupling</a:t>
            </a:r>
          </a:p>
          <a:p>
            <a:pPr algn="ctr"/>
            <a:r>
              <a:rPr lang="en-US" dirty="0" smtClean="0"/>
              <a:t>constant</a:t>
            </a:r>
            <a:endParaRPr lang="en-US" dirty="0"/>
          </a:p>
        </p:txBody>
      </p:sp>
      <p:sp>
        <p:nvSpPr>
          <p:cNvPr id="13" name="TextBox 12"/>
          <p:cNvSpPr txBox="1"/>
          <p:nvPr/>
        </p:nvSpPr>
        <p:spPr>
          <a:xfrm>
            <a:off x="3603152" y="4001451"/>
            <a:ext cx="1417375" cy="923330"/>
          </a:xfrm>
          <a:prstGeom prst="rect">
            <a:avLst/>
          </a:prstGeom>
          <a:noFill/>
        </p:spPr>
        <p:txBody>
          <a:bodyPr wrap="square" rtlCol="0">
            <a:spAutoFit/>
          </a:bodyPr>
          <a:lstStyle/>
          <a:p>
            <a:pPr algn="ctr"/>
            <a:r>
              <a:rPr lang="en-US" dirty="0"/>
              <a:t>Weak</a:t>
            </a:r>
          </a:p>
          <a:p>
            <a:pPr algn="ctr"/>
            <a:r>
              <a:rPr lang="en-US" dirty="0"/>
              <a:t>i</a:t>
            </a:r>
            <a:r>
              <a:rPr lang="en-US" dirty="0" smtClean="0"/>
              <a:t>nteraction </a:t>
            </a:r>
            <a:endParaRPr lang="en-US" dirty="0"/>
          </a:p>
          <a:p>
            <a:pPr algn="ctr"/>
            <a:r>
              <a:rPr lang="en-US" dirty="0"/>
              <a:t>p</a:t>
            </a:r>
            <a:r>
              <a:rPr lang="en-US" dirty="0" smtClean="0"/>
              <a:t>arameters</a:t>
            </a:r>
            <a:endParaRPr lang="en-US" dirty="0"/>
          </a:p>
        </p:txBody>
      </p:sp>
      <p:sp>
        <p:nvSpPr>
          <p:cNvPr id="14" name="TextBox 13"/>
          <p:cNvSpPr txBox="1"/>
          <p:nvPr/>
        </p:nvSpPr>
        <p:spPr>
          <a:xfrm>
            <a:off x="4696564" y="4983355"/>
            <a:ext cx="1417375" cy="646331"/>
          </a:xfrm>
          <a:prstGeom prst="rect">
            <a:avLst/>
          </a:prstGeom>
          <a:noFill/>
        </p:spPr>
        <p:txBody>
          <a:bodyPr wrap="square" rtlCol="0">
            <a:spAutoFit/>
          </a:bodyPr>
          <a:lstStyle/>
          <a:p>
            <a:pPr algn="ctr"/>
            <a:r>
              <a:rPr lang="en-US" dirty="0" err="1" smtClean="0"/>
              <a:t>Unitarity</a:t>
            </a:r>
            <a:r>
              <a:rPr lang="en-US" dirty="0" smtClean="0"/>
              <a:t> triangle</a:t>
            </a:r>
            <a:endParaRPr lang="en-US" dirty="0"/>
          </a:p>
        </p:txBody>
      </p:sp>
    </p:spTree>
    <p:extLst>
      <p:ext uri="{BB962C8B-B14F-4D97-AF65-F5344CB8AC3E}">
        <p14:creationId xmlns:p14="http://schemas.microsoft.com/office/powerpoint/2010/main" val="358711948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144697" y="153088"/>
            <a:ext cx="8746086" cy="1876487"/>
          </a:xfrm>
          <a:prstGeom prst="rect">
            <a:avLst/>
          </a:prstGeom>
        </p:spPr>
        <p:txBody>
          <a:bodyPr vert="horz" lIns="91440" tIns="45720" rIns="91440" bIns="45720" rtlCol="0" anchor="ctr">
            <a:noAutofit/>
          </a:bodyPr>
          <a:lstStyle>
            <a:lvl1pPr marL="342900" indent="-342900" algn="l" defTabSz="914400" rtl="0" eaLnBrk="1" latinLnBrk="0" hangingPunct="1">
              <a:lnSpc>
                <a:spcPct val="10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2600" dirty="0" smtClean="0"/>
              <a:t>Measuring observables sensitive to these effects allows to:</a:t>
            </a:r>
          </a:p>
          <a:p>
            <a:pPr lvl="1">
              <a:lnSpc>
                <a:spcPct val="100000"/>
              </a:lnSpc>
              <a:spcBef>
                <a:spcPts val="1200"/>
              </a:spcBef>
              <a:spcAft>
                <a:spcPts val="600"/>
              </a:spcAft>
            </a:pPr>
            <a:r>
              <a:rPr lang="en-US" sz="2400" dirty="0" smtClean="0">
                <a:solidFill>
                  <a:srgbClr val="FAE8D7"/>
                </a:solidFill>
              </a:rPr>
              <a:t>Determine best model/calculations for predictions</a:t>
            </a:r>
          </a:p>
          <a:p>
            <a:pPr lvl="1">
              <a:lnSpc>
                <a:spcPct val="100000"/>
              </a:lnSpc>
              <a:spcBef>
                <a:spcPts val="0"/>
              </a:spcBef>
            </a:pPr>
            <a:r>
              <a:rPr lang="en-US" sz="2400" dirty="0">
                <a:solidFill>
                  <a:srgbClr val="FAE8D7"/>
                </a:solidFill>
              </a:rPr>
              <a:t>T</a:t>
            </a:r>
            <a:r>
              <a:rPr lang="en-US" sz="2400" dirty="0" smtClean="0">
                <a:solidFill>
                  <a:srgbClr val="FAE8D7"/>
                </a:solidFill>
              </a:rPr>
              <a:t>une fragmentation and FSR parameters or PDF fit.</a:t>
            </a:r>
            <a:endParaRPr lang="en-US" sz="2400" dirty="0">
              <a:solidFill>
                <a:srgbClr val="FAE8D7"/>
              </a:solidFill>
            </a:endParaRPr>
          </a:p>
        </p:txBody>
      </p:sp>
      <p:sp>
        <p:nvSpPr>
          <p:cNvPr id="2" name="Slide Number Placeholder 1"/>
          <p:cNvSpPr>
            <a:spLocks noGrp="1"/>
          </p:cNvSpPr>
          <p:nvPr>
            <p:ph type="sldNum" sz="quarter" idx="12"/>
          </p:nvPr>
        </p:nvSpPr>
        <p:spPr/>
        <p:txBody>
          <a:bodyPr/>
          <a:lstStyle/>
          <a:p>
            <a:fld id="{1CFFB0B3-8B62-A94B-98D5-40C4635AC225}" type="slidenum">
              <a:rPr lang="en-US" smtClean="0"/>
              <a:t>30</a:t>
            </a:fld>
            <a:endParaRPr lang="en-US"/>
          </a:p>
        </p:txBody>
      </p:sp>
      <p:sp>
        <p:nvSpPr>
          <p:cNvPr id="5" name="Content Placeholder 2"/>
          <p:cNvSpPr txBox="1">
            <a:spLocks/>
          </p:cNvSpPr>
          <p:nvPr/>
        </p:nvSpPr>
        <p:spPr>
          <a:xfrm>
            <a:off x="144697" y="2567285"/>
            <a:ext cx="8746086" cy="2889084"/>
          </a:xfrm>
          <a:prstGeom prst="rect">
            <a:avLst/>
          </a:prstGeom>
        </p:spPr>
        <p:txBody>
          <a:bodyPr vert="horz" lIns="91440" tIns="45720" rIns="91440" bIns="45720" rtlCol="0" anchor="ctr">
            <a:noAutofit/>
          </a:bodyPr>
          <a:lstStyle>
            <a:lvl1pPr marL="342900" indent="-342900" algn="l" defTabSz="914400" rtl="0" eaLnBrk="1" latinLnBrk="0" hangingPunct="1">
              <a:lnSpc>
                <a:spcPct val="10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2600" dirty="0" smtClean="0"/>
              <a:t>It is however important to keep in mind that many of these different QCD effects are intertwined with each others</a:t>
            </a:r>
          </a:p>
          <a:p>
            <a:pPr lvl="1">
              <a:lnSpc>
                <a:spcPct val="100000"/>
              </a:lnSpc>
              <a:spcBef>
                <a:spcPts val="1200"/>
              </a:spcBef>
              <a:spcAft>
                <a:spcPts val="600"/>
              </a:spcAft>
            </a:pPr>
            <a:r>
              <a:rPr lang="en-US" sz="2400" dirty="0" smtClean="0">
                <a:solidFill>
                  <a:srgbClr val="FAE8D7"/>
                </a:solidFill>
              </a:rPr>
              <a:t>Hard to disentangle them in a measurement, to know exactly which effect is </a:t>
            </a:r>
            <a:r>
              <a:rPr lang="en-US" sz="2400" dirty="0" err="1" smtClean="0">
                <a:solidFill>
                  <a:srgbClr val="FAE8D7"/>
                </a:solidFill>
              </a:rPr>
              <a:t>mismodeled</a:t>
            </a:r>
            <a:r>
              <a:rPr lang="en-US" sz="2400" dirty="0" smtClean="0">
                <a:solidFill>
                  <a:srgbClr val="FAE8D7"/>
                </a:solidFill>
              </a:rPr>
              <a:t> in a prediction and why.</a:t>
            </a:r>
          </a:p>
          <a:p>
            <a:pPr lvl="1">
              <a:lnSpc>
                <a:spcPct val="100000"/>
              </a:lnSpc>
              <a:spcBef>
                <a:spcPts val="1200"/>
              </a:spcBef>
            </a:pPr>
            <a:r>
              <a:rPr lang="en-US" sz="2400" dirty="0" smtClean="0">
                <a:solidFill>
                  <a:srgbClr val="FAE8D7"/>
                </a:solidFill>
              </a:rPr>
              <a:t>Accuracy (validity) of the modeling of each effect can vary with event topology, kinematic observable, and phase space selection </a:t>
            </a:r>
            <a:endParaRPr lang="en-US" sz="2400" dirty="0">
              <a:solidFill>
                <a:srgbClr val="FAE8D7"/>
              </a:solidFill>
            </a:endParaRPr>
          </a:p>
        </p:txBody>
      </p:sp>
    </p:spTree>
    <p:extLst>
      <p:ext uri="{BB962C8B-B14F-4D97-AF65-F5344CB8AC3E}">
        <p14:creationId xmlns:p14="http://schemas.microsoft.com/office/powerpoint/2010/main" val="198280831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35080"/>
            <a:ext cx="8229600" cy="2088871"/>
          </a:xfrm>
        </p:spPr>
        <p:txBody>
          <a:bodyPr>
            <a:normAutofit fontScale="90000"/>
          </a:bodyPr>
          <a:lstStyle/>
          <a:p>
            <a:r>
              <a:rPr lang="en-US" dirty="0" smtClean="0"/>
              <a:t>Measuring </a:t>
            </a:r>
            <a:r>
              <a:rPr lang="en-US" dirty="0" err="1" smtClean="0">
                <a:latin typeface="Symbol" charset="2"/>
                <a:cs typeface="Symbol" charset="2"/>
              </a:rPr>
              <a:t>a</a:t>
            </a:r>
            <a:r>
              <a:rPr lang="en-US" baseline="-25000" dirty="0" err="1" smtClean="0"/>
              <a:t>S</a:t>
            </a:r>
            <a:r>
              <a:rPr lang="en-US" dirty="0" smtClean="0"/>
              <a:t> using</a:t>
            </a:r>
            <a:br>
              <a:rPr lang="en-US" dirty="0" smtClean="0"/>
            </a:br>
            <a:r>
              <a:rPr lang="en-US" dirty="0" smtClean="0"/>
              <a:t>correlations and </a:t>
            </a:r>
            <a:r>
              <a:rPr lang="en-US" dirty="0" err="1" smtClean="0"/>
              <a:t>decorrelations</a:t>
            </a:r>
            <a:r>
              <a:rPr lang="en-US" dirty="0" smtClean="0"/>
              <a:t> in </a:t>
            </a:r>
            <a:r>
              <a:rPr lang="en-US" dirty="0" err="1" smtClean="0"/>
              <a:t>multijet</a:t>
            </a:r>
            <a:r>
              <a:rPr lang="en-US" dirty="0" smtClean="0"/>
              <a:t> events</a:t>
            </a:r>
            <a:endParaRPr lang="en-US" dirty="0"/>
          </a:p>
        </p:txBody>
      </p:sp>
      <p:sp>
        <p:nvSpPr>
          <p:cNvPr id="3" name="Slide Number Placeholder 2"/>
          <p:cNvSpPr>
            <a:spLocks noGrp="1"/>
          </p:cNvSpPr>
          <p:nvPr>
            <p:ph type="sldNum" sz="quarter" idx="12"/>
          </p:nvPr>
        </p:nvSpPr>
        <p:spPr/>
        <p:txBody>
          <a:bodyPr/>
          <a:lstStyle/>
          <a:p>
            <a:fld id="{1CFFB0B3-8B62-A94B-98D5-40C4635AC225}" type="slidenum">
              <a:rPr lang="en-US" smtClean="0"/>
              <a:t>31</a:t>
            </a:fld>
            <a:endParaRPr lang="en-US" dirty="0"/>
          </a:p>
        </p:txBody>
      </p:sp>
    </p:spTree>
    <p:extLst>
      <p:ext uri="{BB962C8B-B14F-4D97-AF65-F5344CB8AC3E}">
        <p14:creationId xmlns:p14="http://schemas.microsoft.com/office/powerpoint/2010/main" val="400901851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Issues in measuring </a:t>
            </a:r>
            <a:r>
              <a:rPr lang="en-US" dirty="0" smtClean="0">
                <a:latin typeface="Symbol" charset="2"/>
                <a:cs typeface="Symbol" charset="2"/>
              </a:rPr>
              <a:t>a</a:t>
            </a:r>
            <a:r>
              <a:rPr lang="en-US" baseline="-25000" dirty="0" smtClean="0"/>
              <a:t>s</a:t>
            </a:r>
            <a:r>
              <a:rPr lang="en-US" dirty="0" smtClean="0"/>
              <a:t> </a:t>
            </a:r>
            <a:endParaRPr lang="en-US" dirty="0"/>
          </a:p>
        </p:txBody>
      </p:sp>
      <p:sp>
        <p:nvSpPr>
          <p:cNvPr id="3" name="Content Placeholder 2"/>
          <p:cNvSpPr>
            <a:spLocks noGrp="1"/>
          </p:cNvSpPr>
          <p:nvPr>
            <p:ph idx="1"/>
          </p:nvPr>
        </p:nvSpPr>
        <p:spPr>
          <a:xfrm>
            <a:off x="98637" y="1134267"/>
            <a:ext cx="8926690" cy="5587208"/>
          </a:xfrm>
        </p:spPr>
        <p:txBody>
          <a:bodyPr>
            <a:noAutofit/>
          </a:bodyPr>
          <a:lstStyle/>
          <a:p>
            <a:pPr>
              <a:spcBef>
                <a:spcPts val="0"/>
              </a:spcBef>
            </a:pPr>
            <a:r>
              <a:rPr lang="en-US" sz="2400" dirty="0"/>
              <a:t>Precision on </a:t>
            </a:r>
            <a:r>
              <a:rPr lang="en-US" sz="2400" dirty="0">
                <a:latin typeface="Symbol" charset="2"/>
                <a:cs typeface="Symbol" charset="2"/>
              </a:rPr>
              <a:t>a</a:t>
            </a:r>
            <a:r>
              <a:rPr lang="en-US" sz="2400" baseline="-25000" dirty="0"/>
              <a:t>s</a:t>
            </a:r>
            <a:r>
              <a:rPr lang="en-US" sz="2400" dirty="0"/>
              <a:t> </a:t>
            </a:r>
            <a:r>
              <a:rPr lang="en-US" sz="2400" dirty="0" smtClean="0"/>
              <a:t>impacts </a:t>
            </a:r>
            <a:r>
              <a:rPr lang="en-US" sz="2400" dirty="0"/>
              <a:t>all </a:t>
            </a:r>
            <a:r>
              <a:rPr lang="en-US" sz="2400" dirty="0" err="1"/>
              <a:t>pQCD</a:t>
            </a:r>
            <a:r>
              <a:rPr lang="en-US" sz="2400" dirty="0"/>
              <a:t> predictions </a:t>
            </a:r>
            <a:r>
              <a:rPr lang="en-US" sz="2400" dirty="0" smtClean="0"/>
              <a:t>because ME, PS and PDF all depend on </a:t>
            </a:r>
            <a:r>
              <a:rPr lang="en-US" sz="2400" dirty="0" smtClean="0">
                <a:latin typeface="Symbol" charset="2"/>
                <a:cs typeface="Symbol" charset="2"/>
              </a:rPr>
              <a:t>a</a:t>
            </a:r>
            <a:r>
              <a:rPr lang="en-US" sz="2400" baseline="-25000" dirty="0" smtClean="0"/>
              <a:t>s</a:t>
            </a:r>
            <a:endParaRPr lang="en-US" sz="2400" dirty="0" smtClean="0"/>
          </a:p>
          <a:p>
            <a:pPr lvl="1">
              <a:lnSpc>
                <a:spcPct val="100000"/>
              </a:lnSpc>
              <a:spcBef>
                <a:spcPts val="900"/>
              </a:spcBef>
            </a:pPr>
            <a:r>
              <a:rPr lang="en-US" sz="2100" dirty="0" smtClean="0">
                <a:solidFill>
                  <a:srgbClr val="FAE8D7"/>
                </a:solidFill>
              </a:rPr>
              <a:t>PDF also depends on RGE</a:t>
            </a:r>
          </a:p>
          <a:p>
            <a:pPr>
              <a:spcBef>
                <a:spcPts val="3000"/>
              </a:spcBef>
            </a:pPr>
            <a:r>
              <a:rPr lang="en-US" sz="2400" dirty="0" smtClean="0"/>
              <a:t>However, a value of </a:t>
            </a:r>
            <a:r>
              <a:rPr lang="en-US" sz="2400" dirty="0" smtClean="0">
                <a:latin typeface="Symbol" charset="2"/>
                <a:cs typeface="Symbol" charset="2"/>
              </a:rPr>
              <a:t>a</a:t>
            </a:r>
            <a:r>
              <a:rPr lang="en-US" sz="2400" baseline="-25000" dirty="0" smtClean="0"/>
              <a:t>s </a:t>
            </a:r>
            <a:r>
              <a:rPr lang="en-US" sz="2400" dirty="0" smtClean="0"/>
              <a:t>extracted from d</a:t>
            </a:r>
            <a:r>
              <a:rPr lang="en-US" sz="2400" dirty="0" smtClean="0">
                <a:latin typeface="Symbol" charset="2"/>
                <a:cs typeface="Symbol" charset="2"/>
              </a:rPr>
              <a:t>s</a:t>
            </a:r>
            <a:r>
              <a:rPr lang="en-US" sz="2400" dirty="0" smtClean="0"/>
              <a:t>/</a:t>
            </a:r>
            <a:r>
              <a:rPr lang="en-US" sz="2400" dirty="0" err="1" smtClean="0"/>
              <a:t>dX</a:t>
            </a:r>
            <a:r>
              <a:rPr lang="en-US" sz="2400" dirty="0" smtClean="0"/>
              <a:t> measurements depend on ME, PS, and PDF, used at different scales</a:t>
            </a:r>
          </a:p>
          <a:p>
            <a:pPr lvl="1">
              <a:lnSpc>
                <a:spcPct val="100000"/>
              </a:lnSpc>
              <a:spcBef>
                <a:spcPts val="600"/>
              </a:spcBef>
              <a:spcAft>
                <a:spcPts val="600"/>
              </a:spcAft>
            </a:pPr>
            <a:r>
              <a:rPr lang="en-US" sz="2100" dirty="0" smtClean="0"/>
              <a:t> </a:t>
            </a:r>
            <a:r>
              <a:rPr lang="en-US" sz="2100" dirty="0">
                <a:solidFill>
                  <a:srgbClr val="FAE8D7"/>
                </a:solidFill>
                <a:latin typeface="Symbol" charset="2"/>
                <a:cs typeface="Symbol" charset="2"/>
              </a:rPr>
              <a:t>a</a:t>
            </a:r>
            <a:r>
              <a:rPr lang="en-US" sz="2100" baseline="-25000" dirty="0">
                <a:solidFill>
                  <a:srgbClr val="FAE8D7"/>
                </a:solidFill>
              </a:rPr>
              <a:t>s </a:t>
            </a:r>
            <a:r>
              <a:rPr lang="en-US" sz="2100" dirty="0" smtClean="0">
                <a:solidFill>
                  <a:srgbClr val="FAE8D7"/>
                </a:solidFill>
              </a:rPr>
              <a:t>and the RGE are assumed in the input of the measurement </a:t>
            </a:r>
          </a:p>
          <a:p>
            <a:pPr lvl="1">
              <a:lnSpc>
                <a:spcPct val="100000"/>
              </a:lnSpc>
              <a:spcBef>
                <a:spcPts val="300"/>
              </a:spcBef>
              <a:spcAft>
                <a:spcPts val="300"/>
              </a:spcAft>
            </a:pPr>
            <a:r>
              <a:rPr lang="en-US" sz="2100" dirty="0">
                <a:solidFill>
                  <a:srgbClr val="FAE8D7"/>
                </a:solidFill>
              </a:rPr>
              <a:t>R</a:t>
            </a:r>
            <a:r>
              <a:rPr lang="en-US" sz="2100" dirty="0" smtClean="0">
                <a:solidFill>
                  <a:srgbClr val="FAE8D7"/>
                </a:solidFill>
              </a:rPr>
              <a:t>esults in larger uncertainties. </a:t>
            </a:r>
          </a:p>
          <a:p>
            <a:pPr>
              <a:spcBef>
                <a:spcPts val="2400"/>
              </a:spcBef>
            </a:pPr>
            <a:r>
              <a:rPr lang="en-US" sz="2400" dirty="0" smtClean="0"/>
              <a:t>Cannot get </a:t>
            </a:r>
            <a:r>
              <a:rPr lang="en-US" sz="2400" dirty="0" smtClean="0">
                <a:latin typeface="Symbol" charset="2"/>
                <a:cs typeface="Symbol" charset="2"/>
              </a:rPr>
              <a:t>a</a:t>
            </a:r>
            <a:r>
              <a:rPr lang="en-US" sz="2400" baseline="-25000" dirty="0" smtClean="0"/>
              <a:t>s </a:t>
            </a:r>
            <a:r>
              <a:rPr lang="en-US" sz="2400" dirty="0" smtClean="0"/>
              <a:t>in a fully model independent way, but PS and PDF dependence can be limited by using ratios to extract </a:t>
            </a:r>
            <a:r>
              <a:rPr lang="en-US" sz="2400" dirty="0">
                <a:latin typeface="Symbol" charset="2"/>
                <a:cs typeface="Symbol" charset="2"/>
              </a:rPr>
              <a:t>a</a:t>
            </a:r>
            <a:r>
              <a:rPr lang="en-US" sz="2400" baseline="-25000" dirty="0"/>
              <a:t>s </a:t>
            </a:r>
            <a:endParaRPr lang="en-US" sz="2400" dirty="0" smtClean="0"/>
          </a:p>
          <a:p>
            <a:pPr lvl="1">
              <a:lnSpc>
                <a:spcPct val="100000"/>
              </a:lnSpc>
              <a:spcBef>
                <a:spcPts val="900"/>
              </a:spcBef>
            </a:pPr>
            <a:r>
              <a:rPr lang="en-US" sz="2100" dirty="0">
                <a:solidFill>
                  <a:schemeClr val="accent3">
                    <a:lumMod val="20000"/>
                    <a:lumOff val="80000"/>
                  </a:schemeClr>
                </a:solidFill>
              </a:rPr>
              <a:t>e</a:t>
            </a:r>
            <a:r>
              <a:rPr lang="en-US" sz="2100" dirty="0" smtClean="0">
                <a:solidFill>
                  <a:schemeClr val="accent3">
                    <a:lumMod val="20000"/>
                    <a:lumOff val="80000"/>
                  </a:schemeClr>
                </a:solidFill>
              </a:rPr>
              <a:t>.g.  Can use R</a:t>
            </a:r>
            <a:r>
              <a:rPr lang="en-US" sz="2100" baseline="-25000" dirty="0" smtClean="0">
                <a:solidFill>
                  <a:schemeClr val="accent3">
                    <a:lumMod val="20000"/>
                    <a:lumOff val="80000"/>
                  </a:schemeClr>
                </a:solidFill>
              </a:rPr>
              <a:t>3/2 </a:t>
            </a:r>
            <a:r>
              <a:rPr lang="en-US" sz="2100" dirty="0" smtClean="0">
                <a:solidFill>
                  <a:schemeClr val="accent3">
                    <a:lumMod val="20000"/>
                    <a:lumOff val="80000"/>
                  </a:schemeClr>
                </a:solidFill>
              </a:rPr>
              <a:t>the ratio of </a:t>
            </a:r>
            <a:r>
              <a:rPr lang="en-US" sz="2100" dirty="0" err="1" smtClean="0">
                <a:solidFill>
                  <a:schemeClr val="accent3">
                    <a:lumMod val="20000"/>
                    <a:lumOff val="80000"/>
                  </a:schemeClr>
                </a:solidFill>
              </a:rPr>
              <a:t>trijet</a:t>
            </a:r>
            <a:r>
              <a:rPr lang="en-US" sz="2100" dirty="0" smtClean="0">
                <a:solidFill>
                  <a:schemeClr val="accent3">
                    <a:lumMod val="20000"/>
                    <a:lumOff val="80000"/>
                  </a:schemeClr>
                </a:solidFill>
              </a:rPr>
              <a:t> to </a:t>
            </a:r>
            <a:r>
              <a:rPr lang="en-US" sz="2100" dirty="0" err="1" smtClean="0">
                <a:solidFill>
                  <a:schemeClr val="accent3">
                    <a:lumMod val="20000"/>
                    <a:lumOff val="80000"/>
                  </a:schemeClr>
                </a:solidFill>
              </a:rPr>
              <a:t>dijet</a:t>
            </a:r>
            <a:r>
              <a:rPr lang="en-US" sz="2100" dirty="0" smtClean="0">
                <a:solidFill>
                  <a:schemeClr val="accent3">
                    <a:lumMod val="20000"/>
                    <a:lumOff val="80000"/>
                  </a:schemeClr>
                </a:solidFill>
              </a:rPr>
              <a:t> cross sections</a:t>
            </a:r>
            <a:endParaRPr lang="en-US" sz="2100" dirty="0">
              <a:solidFill>
                <a:schemeClr val="accent3">
                  <a:lumMod val="20000"/>
                  <a:lumOff val="80000"/>
                </a:schemeClr>
              </a:solidFill>
            </a:endParaRPr>
          </a:p>
        </p:txBody>
      </p:sp>
      <p:sp>
        <p:nvSpPr>
          <p:cNvPr id="4" name="Slide Number Placeholder 3"/>
          <p:cNvSpPr>
            <a:spLocks noGrp="1"/>
          </p:cNvSpPr>
          <p:nvPr>
            <p:ph type="sldNum" sz="quarter" idx="12"/>
          </p:nvPr>
        </p:nvSpPr>
        <p:spPr/>
        <p:txBody>
          <a:bodyPr/>
          <a:lstStyle/>
          <a:p>
            <a:fld id="{1CFFB0B3-8B62-A94B-98D5-40C4635AC225}" type="slidenum">
              <a:rPr lang="en-US" smtClean="0"/>
              <a:t>32</a:t>
            </a:fld>
            <a:endParaRPr lang="en-US"/>
          </a:p>
        </p:txBody>
      </p:sp>
    </p:spTree>
    <p:extLst>
      <p:ext uri="{BB962C8B-B14F-4D97-AF65-F5344CB8AC3E}">
        <p14:creationId xmlns:p14="http://schemas.microsoft.com/office/powerpoint/2010/main" val="332242663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560" y="-12329"/>
            <a:ext cx="8229600" cy="765199"/>
          </a:xfrm>
        </p:spPr>
        <p:txBody>
          <a:bodyPr>
            <a:noAutofit/>
          </a:bodyPr>
          <a:lstStyle/>
          <a:p>
            <a:r>
              <a:rPr lang="en-US" sz="4500" dirty="0" smtClean="0"/>
              <a:t>The observables</a:t>
            </a:r>
            <a:endParaRPr lang="en-US" sz="4500" dirty="0"/>
          </a:p>
        </p:txBody>
      </p:sp>
      <p:sp>
        <p:nvSpPr>
          <p:cNvPr id="3" name="Content Placeholder 2"/>
          <p:cNvSpPr>
            <a:spLocks noGrp="1"/>
          </p:cNvSpPr>
          <p:nvPr>
            <p:ph idx="1"/>
          </p:nvPr>
        </p:nvSpPr>
        <p:spPr>
          <a:xfrm>
            <a:off x="0" y="530788"/>
            <a:ext cx="9144000" cy="4919945"/>
          </a:xfrm>
        </p:spPr>
        <p:txBody>
          <a:bodyPr>
            <a:normAutofit fontScale="85000" lnSpcReduction="20000"/>
          </a:bodyPr>
          <a:lstStyle/>
          <a:p>
            <a:pPr>
              <a:buSzPct val="110000"/>
              <a:buFont typeface="Wingdings" charset="2"/>
              <a:buChar char="§"/>
            </a:pPr>
            <a:r>
              <a:rPr lang="en-US" sz="2800" dirty="0" smtClean="0"/>
              <a:t>The TEEC observable is defined as the transverse energy-weighted angular distribution of jet pairs in a </a:t>
            </a:r>
            <a:r>
              <a:rPr lang="en-US" sz="2800" dirty="0" err="1" smtClean="0"/>
              <a:t>multijet</a:t>
            </a:r>
            <a:r>
              <a:rPr lang="en-US" sz="2800" dirty="0" smtClean="0"/>
              <a:t> event</a:t>
            </a:r>
          </a:p>
          <a:p>
            <a:pPr lvl="1">
              <a:lnSpc>
                <a:spcPct val="120000"/>
              </a:lnSpc>
              <a:spcBef>
                <a:spcPts val="900"/>
              </a:spcBef>
              <a:spcAft>
                <a:spcPts val="900"/>
              </a:spcAft>
              <a:buSzPct val="110000"/>
              <a:buFont typeface="Wingdings" charset="2"/>
              <a:buChar char="§"/>
            </a:pPr>
            <a:r>
              <a:rPr lang="en-US" sz="2500" dirty="0" smtClean="0">
                <a:solidFill>
                  <a:schemeClr val="accent3">
                    <a:lumMod val="20000"/>
                    <a:lumOff val="80000"/>
                  </a:schemeClr>
                </a:solidFill>
              </a:rPr>
              <a:t>Have high sensitivity to </a:t>
            </a:r>
            <a:r>
              <a:rPr lang="en-US" sz="2500" dirty="0" err="1" smtClean="0">
                <a:solidFill>
                  <a:schemeClr val="accent3">
                    <a:lumMod val="20000"/>
                    <a:lumOff val="80000"/>
                  </a:schemeClr>
                </a:solidFill>
              </a:rPr>
              <a:t>pQCD</a:t>
            </a:r>
            <a:r>
              <a:rPr lang="en-US" sz="2500" dirty="0" smtClean="0">
                <a:solidFill>
                  <a:schemeClr val="accent3">
                    <a:lumMod val="20000"/>
                    <a:lumOff val="80000"/>
                  </a:schemeClr>
                </a:solidFill>
              </a:rPr>
              <a:t> effects </a:t>
            </a:r>
          </a:p>
          <a:p>
            <a:pPr lvl="1">
              <a:lnSpc>
                <a:spcPct val="120000"/>
              </a:lnSpc>
              <a:spcBef>
                <a:spcPts val="0"/>
              </a:spcBef>
              <a:buSzPct val="110000"/>
              <a:buFont typeface="Wingdings" charset="2"/>
              <a:buChar char="§"/>
            </a:pPr>
            <a:r>
              <a:rPr lang="en-US" sz="2500" dirty="0" smtClean="0">
                <a:solidFill>
                  <a:schemeClr val="accent3">
                    <a:lumMod val="20000"/>
                    <a:lumOff val="80000"/>
                  </a:schemeClr>
                </a:solidFill>
              </a:rPr>
              <a:t>Can be used to get </a:t>
            </a:r>
            <a:r>
              <a:rPr lang="en-US" sz="2500" dirty="0">
                <a:solidFill>
                  <a:schemeClr val="accent3">
                    <a:lumMod val="20000"/>
                    <a:lumOff val="80000"/>
                  </a:schemeClr>
                </a:solidFill>
                <a:latin typeface="Symbol" charset="2"/>
                <a:cs typeface="Symbol" charset="2"/>
              </a:rPr>
              <a:t>a</a:t>
            </a:r>
            <a:r>
              <a:rPr lang="en-US" sz="2500" baseline="-25000" dirty="0">
                <a:solidFill>
                  <a:schemeClr val="accent3">
                    <a:lumMod val="20000"/>
                    <a:lumOff val="80000"/>
                  </a:schemeClr>
                </a:solidFill>
              </a:rPr>
              <a:t>s </a:t>
            </a:r>
            <a:r>
              <a:rPr lang="en-US" sz="2500" dirty="0" smtClean="0">
                <a:solidFill>
                  <a:schemeClr val="accent3">
                    <a:lumMod val="20000"/>
                    <a:lumOff val="80000"/>
                  </a:schemeClr>
                </a:solidFill>
              </a:rPr>
              <a:t> at various Q-scale: use Q=H</a:t>
            </a:r>
            <a:r>
              <a:rPr lang="en-US" sz="2500" baseline="-25000" dirty="0" smtClean="0">
                <a:solidFill>
                  <a:schemeClr val="accent3">
                    <a:lumMod val="20000"/>
                    <a:lumOff val="80000"/>
                  </a:schemeClr>
                </a:solidFill>
              </a:rPr>
              <a:t>T</a:t>
            </a:r>
            <a:r>
              <a:rPr lang="en-US" sz="2500" dirty="0" smtClean="0">
                <a:solidFill>
                  <a:schemeClr val="accent3">
                    <a:lumMod val="20000"/>
                    <a:lumOff val="80000"/>
                  </a:schemeClr>
                </a:solidFill>
              </a:rPr>
              <a:t>/2</a:t>
            </a:r>
            <a:endParaRPr lang="en-US" sz="2500" dirty="0">
              <a:solidFill>
                <a:schemeClr val="accent3">
                  <a:lumMod val="20000"/>
                  <a:lumOff val="80000"/>
                </a:schemeClr>
              </a:solidFill>
            </a:endParaRPr>
          </a:p>
          <a:p>
            <a:pPr lvl="1">
              <a:lnSpc>
                <a:spcPct val="120000"/>
              </a:lnSpc>
              <a:spcBef>
                <a:spcPts val="900"/>
              </a:spcBef>
              <a:spcAft>
                <a:spcPts val="900"/>
              </a:spcAft>
              <a:buSzPct val="110000"/>
              <a:buFont typeface="Wingdings" charset="2"/>
              <a:buChar char="§"/>
            </a:pPr>
            <a:r>
              <a:rPr lang="en-US" sz="2500" dirty="0" smtClean="0">
                <a:solidFill>
                  <a:schemeClr val="accent3">
                    <a:lumMod val="20000"/>
                    <a:lumOff val="80000"/>
                  </a:schemeClr>
                </a:solidFill>
              </a:rPr>
              <a:t>It is infrared safe quantity with small 2</a:t>
            </a:r>
            <a:r>
              <a:rPr lang="en-US" sz="2500" baseline="30000" dirty="0" smtClean="0">
                <a:solidFill>
                  <a:schemeClr val="accent3">
                    <a:lumMod val="20000"/>
                    <a:lumOff val="80000"/>
                  </a:schemeClr>
                </a:solidFill>
              </a:rPr>
              <a:t>nd</a:t>
            </a:r>
            <a:r>
              <a:rPr lang="en-US" sz="2500" dirty="0" smtClean="0">
                <a:solidFill>
                  <a:schemeClr val="accent3">
                    <a:lumMod val="20000"/>
                    <a:lumOff val="80000"/>
                  </a:schemeClr>
                </a:solidFill>
              </a:rPr>
              <a:t> order corrections</a:t>
            </a:r>
          </a:p>
          <a:p>
            <a:pPr lvl="1">
              <a:lnSpc>
                <a:spcPct val="120000"/>
              </a:lnSpc>
              <a:spcBef>
                <a:spcPts val="0"/>
              </a:spcBef>
              <a:buSzPct val="110000"/>
              <a:buFont typeface="Wingdings" charset="2"/>
              <a:buChar char="§"/>
            </a:pPr>
            <a:r>
              <a:rPr lang="en-US" sz="2500" dirty="0" smtClean="0">
                <a:solidFill>
                  <a:schemeClr val="accent3">
                    <a:lumMod val="20000"/>
                    <a:lumOff val="80000"/>
                  </a:schemeClr>
                </a:solidFill>
              </a:rPr>
              <a:t>Precisely measured from ratio of energies times angular quantities</a:t>
            </a:r>
          </a:p>
          <a:p>
            <a:pPr>
              <a:lnSpc>
                <a:spcPct val="120000"/>
              </a:lnSpc>
              <a:spcBef>
                <a:spcPts val="2400"/>
              </a:spcBef>
              <a:buSzPct val="110000"/>
              <a:buFont typeface="Wingdings" charset="2"/>
              <a:buChar char="§"/>
            </a:pPr>
            <a:r>
              <a:rPr lang="en-US" sz="2800" dirty="0" smtClean="0"/>
              <a:t>The asymmetry between the forward and backward part of TEEC can also be measured (ATEEC).</a:t>
            </a:r>
          </a:p>
          <a:p>
            <a:pPr lvl="1">
              <a:lnSpc>
                <a:spcPct val="120000"/>
              </a:lnSpc>
              <a:spcBef>
                <a:spcPts val="900"/>
              </a:spcBef>
              <a:buSzPct val="110000"/>
              <a:buFont typeface="Wingdings" charset="2"/>
              <a:buChar char="§"/>
            </a:pPr>
            <a:r>
              <a:rPr lang="en-US" sz="2500" dirty="0">
                <a:solidFill>
                  <a:srgbClr val="FAE8D7"/>
                </a:solidFill>
              </a:rPr>
              <a:t>B</a:t>
            </a:r>
            <a:r>
              <a:rPr lang="en-US" sz="2500" dirty="0" smtClean="0">
                <a:solidFill>
                  <a:srgbClr val="FAE8D7"/>
                </a:solidFill>
              </a:rPr>
              <a:t>etter mitigation of scale uncertainties; scales are not asymmetric in </a:t>
            </a:r>
            <a:r>
              <a:rPr lang="en-US" sz="2500" dirty="0" err="1" smtClean="0">
                <a:solidFill>
                  <a:srgbClr val="FAE8D7"/>
                </a:solidFill>
              </a:rPr>
              <a:t>cos</a:t>
            </a:r>
            <a:r>
              <a:rPr lang="en-US" sz="2500" dirty="0" err="1" smtClean="0">
                <a:solidFill>
                  <a:srgbClr val="FAE8D7"/>
                </a:solidFill>
                <a:latin typeface="Symbol" charset="2"/>
                <a:cs typeface="Symbol" charset="2"/>
              </a:rPr>
              <a:t>f</a:t>
            </a:r>
            <a:r>
              <a:rPr lang="en-US" sz="2500" dirty="0" smtClean="0">
                <a:solidFill>
                  <a:srgbClr val="FAE8D7"/>
                </a:solidFill>
              </a:rPr>
              <a:t>.</a:t>
            </a:r>
          </a:p>
        </p:txBody>
      </p:sp>
      <p:sp>
        <p:nvSpPr>
          <p:cNvPr id="4" name="Slide Number Placeholder 3"/>
          <p:cNvSpPr>
            <a:spLocks noGrp="1"/>
          </p:cNvSpPr>
          <p:nvPr>
            <p:ph type="sldNum" sz="quarter" idx="12"/>
          </p:nvPr>
        </p:nvSpPr>
        <p:spPr>
          <a:xfrm>
            <a:off x="7010400" y="6492875"/>
            <a:ext cx="2133600" cy="365125"/>
          </a:xfrm>
        </p:spPr>
        <p:txBody>
          <a:bodyPr/>
          <a:lstStyle/>
          <a:p>
            <a:fld id="{1CFFB0B3-8B62-A94B-98D5-40C4635AC225}" type="slidenum">
              <a:rPr lang="en-US" smtClean="0"/>
              <a:t>33</a:t>
            </a:fld>
            <a:endParaRPr lang="en-US"/>
          </a:p>
        </p:txBody>
      </p:sp>
      <p:pic>
        <p:nvPicPr>
          <p:cNvPr id="5"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0556" y="5227493"/>
            <a:ext cx="1274795" cy="705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Picture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8824" y="5227492"/>
            <a:ext cx="3019723" cy="71059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TextBox 8"/>
          <p:cNvSpPr txBox="1"/>
          <p:nvPr/>
        </p:nvSpPr>
        <p:spPr>
          <a:xfrm>
            <a:off x="590901" y="5339772"/>
            <a:ext cx="979655" cy="461665"/>
          </a:xfrm>
          <a:prstGeom prst="rect">
            <a:avLst/>
          </a:prstGeom>
          <a:noFill/>
        </p:spPr>
        <p:txBody>
          <a:bodyPr wrap="none" rtlCol="0">
            <a:spAutoFit/>
          </a:bodyPr>
          <a:lstStyle/>
          <a:p>
            <a:r>
              <a:rPr lang="en-US" sz="2400" b="1" dirty="0" smtClean="0">
                <a:solidFill>
                  <a:srgbClr val="FFFF00"/>
                </a:solidFill>
              </a:rPr>
              <a:t>TEEC:</a:t>
            </a:r>
            <a:endParaRPr lang="en-US" sz="2400" b="1" dirty="0">
              <a:solidFill>
                <a:srgbClr val="FFFF00"/>
              </a:solidFill>
            </a:endParaRPr>
          </a:p>
        </p:txBody>
      </p:sp>
      <p:sp>
        <p:nvSpPr>
          <p:cNvPr id="10" name="TextBox 9"/>
          <p:cNvSpPr txBox="1"/>
          <p:nvPr/>
        </p:nvSpPr>
        <p:spPr>
          <a:xfrm>
            <a:off x="6128758" y="5611245"/>
            <a:ext cx="2459402" cy="646331"/>
          </a:xfrm>
          <a:prstGeom prst="rect">
            <a:avLst/>
          </a:prstGeom>
          <a:noFill/>
        </p:spPr>
        <p:txBody>
          <a:bodyPr wrap="none" rtlCol="0">
            <a:spAutoFit/>
          </a:bodyPr>
          <a:lstStyle/>
          <a:p>
            <a:r>
              <a:rPr lang="en-US" b="1" dirty="0" smtClean="0">
                <a:solidFill>
                  <a:srgbClr val="CCFFCC"/>
                </a:solidFill>
              </a:rPr>
              <a:t>N: events in a </a:t>
            </a:r>
            <a:r>
              <a:rPr lang="en-US" b="1" dirty="0" err="1" smtClean="0">
                <a:solidFill>
                  <a:srgbClr val="CCFFCC"/>
                </a:solidFill>
              </a:rPr>
              <a:t>cos</a:t>
            </a:r>
            <a:r>
              <a:rPr lang="en-US" b="1" dirty="0" err="1" smtClean="0">
                <a:solidFill>
                  <a:srgbClr val="CCFFCC"/>
                </a:solidFill>
                <a:latin typeface="Symbol" charset="2"/>
                <a:cs typeface="Symbol" charset="2"/>
              </a:rPr>
              <a:t>f</a:t>
            </a:r>
            <a:r>
              <a:rPr lang="en-US" b="1" dirty="0" smtClean="0">
                <a:solidFill>
                  <a:srgbClr val="CCFFCC"/>
                </a:solidFill>
              </a:rPr>
              <a:t> bin,</a:t>
            </a:r>
          </a:p>
          <a:p>
            <a:r>
              <a:rPr lang="en-US" b="1" dirty="0" smtClean="0">
                <a:solidFill>
                  <a:srgbClr val="CCFFCC"/>
                </a:solidFill>
              </a:rPr>
              <a:t> </a:t>
            </a:r>
            <a:r>
              <a:rPr lang="en-US" b="1" dirty="0" err="1" smtClean="0">
                <a:solidFill>
                  <a:srgbClr val="CCFFCC"/>
                </a:solidFill>
              </a:rPr>
              <a:t>ij</a:t>
            </a:r>
            <a:r>
              <a:rPr lang="en-US" b="1" dirty="0" smtClean="0">
                <a:solidFill>
                  <a:srgbClr val="CCFFCC"/>
                </a:solidFill>
              </a:rPr>
              <a:t> :jet pairs, </a:t>
            </a:r>
            <a:r>
              <a:rPr lang="en-US" b="1" dirty="0" err="1" smtClean="0">
                <a:solidFill>
                  <a:srgbClr val="CCFFCC"/>
                </a:solidFill>
                <a:latin typeface="Symbol" charset="2"/>
                <a:cs typeface="Symbol" charset="2"/>
              </a:rPr>
              <a:t>f</a:t>
            </a:r>
            <a:r>
              <a:rPr lang="en-US" b="1" baseline="-25000" dirty="0" err="1" smtClean="0">
                <a:solidFill>
                  <a:srgbClr val="CCFFCC"/>
                </a:solidFill>
              </a:rPr>
              <a:t>ij</a:t>
            </a:r>
            <a:r>
              <a:rPr lang="en-US" b="1" dirty="0" smtClean="0">
                <a:solidFill>
                  <a:srgbClr val="CCFFCC"/>
                </a:solidFill>
              </a:rPr>
              <a:t> is </a:t>
            </a:r>
            <a:r>
              <a:rPr lang="en-US" b="1" dirty="0" err="1">
                <a:solidFill>
                  <a:srgbClr val="CCFFCC"/>
                </a:solidFill>
                <a:latin typeface="Symbol" charset="2"/>
                <a:cs typeface="Symbol" charset="2"/>
              </a:rPr>
              <a:t>f</a:t>
            </a:r>
            <a:r>
              <a:rPr lang="en-US" b="1" baseline="-25000" dirty="0" err="1" smtClean="0">
                <a:solidFill>
                  <a:srgbClr val="CCFFCC"/>
                </a:solidFill>
              </a:rPr>
              <a:t>j</a:t>
            </a:r>
            <a:r>
              <a:rPr lang="en-US" b="1" dirty="0" smtClean="0">
                <a:solidFill>
                  <a:srgbClr val="CCFFCC"/>
                </a:solidFill>
              </a:rPr>
              <a:t>-</a:t>
            </a:r>
            <a:r>
              <a:rPr lang="en-US" b="1" dirty="0" smtClean="0">
                <a:solidFill>
                  <a:srgbClr val="CCFFCC"/>
                </a:solidFill>
                <a:latin typeface="Symbol" charset="2"/>
                <a:cs typeface="Symbol" charset="2"/>
              </a:rPr>
              <a:t>f</a:t>
            </a:r>
            <a:r>
              <a:rPr lang="en-US" b="1" baseline="-25000" dirty="0" smtClean="0">
                <a:solidFill>
                  <a:srgbClr val="CCFFCC"/>
                </a:solidFill>
              </a:rPr>
              <a:t>i</a:t>
            </a:r>
            <a:r>
              <a:rPr lang="en-US" b="1" dirty="0" smtClean="0">
                <a:solidFill>
                  <a:srgbClr val="CCFFCC"/>
                </a:solidFill>
              </a:rPr>
              <a:t> </a:t>
            </a:r>
            <a:endParaRPr lang="en-US" b="1" dirty="0">
              <a:solidFill>
                <a:srgbClr val="CCFFCC"/>
              </a:solidFill>
            </a:endParaRPr>
          </a:p>
        </p:txBody>
      </p:sp>
      <p:sp>
        <p:nvSpPr>
          <p:cNvPr id="11" name="TextBox 10"/>
          <p:cNvSpPr txBox="1"/>
          <p:nvPr/>
        </p:nvSpPr>
        <p:spPr>
          <a:xfrm>
            <a:off x="590901" y="6215356"/>
            <a:ext cx="1165403" cy="461665"/>
          </a:xfrm>
          <a:prstGeom prst="rect">
            <a:avLst/>
          </a:prstGeom>
          <a:noFill/>
        </p:spPr>
        <p:txBody>
          <a:bodyPr wrap="none" rtlCol="0">
            <a:spAutoFit/>
          </a:bodyPr>
          <a:lstStyle/>
          <a:p>
            <a:r>
              <a:rPr lang="en-US" sz="2400" b="1" dirty="0" smtClean="0">
                <a:solidFill>
                  <a:srgbClr val="FFFF00"/>
                </a:solidFill>
              </a:rPr>
              <a:t>ATEEC:</a:t>
            </a:r>
            <a:endParaRPr lang="en-US" sz="2400" b="1" dirty="0">
              <a:solidFill>
                <a:srgbClr val="FFFF00"/>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588161459"/>
              </p:ext>
            </p:extLst>
          </p:nvPr>
        </p:nvGraphicFramePr>
        <p:xfrm>
          <a:off x="2404294" y="6009409"/>
          <a:ext cx="2443662" cy="738782"/>
        </p:xfrm>
        <a:graphic>
          <a:graphicData uri="http://schemas.openxmlformats.org/presentationml/2006/ole">
            <mc:AlternateContent xmlns:mc="http://schemas.openxmlformats.org/markup-compatibility/2006">
              <mc:Choice xmlns:v="urn:schemas-microsoft-com:vml" Requires="v">
                <p:oleObj spid="_x0000_s84065" name="Equation" r:id="rId6" imgW="1638300" imgH="495300" progId="Equation.3">
                  <p:embed/>
                </p:oleObj>
              </mc:Choice>
              <mc:Fallback>
                <p:oleObj name="Equation" r:id="rId6" imgW="1638300" imgH="495300" progId="Equation.3">
                  <p:embed/>
                  <p:pic>
                    <p:nvPicPr>
                      <p:cNvPr id="0" name=""/>
                      <p:cNvPicPr/>
                      <p:nvPr/>
                    </p:nvPicPr>
                    <p:blipFill>
                      <a:blip r:embed="rId7"/>
                      <a:stretch>
                        <a:fillRect/>
                      </a:stretch>
                    </p:blipFill>
                    <p:spPr>
                      <a:xfrm>
                        <a:off x="2404294" y="6009409"/>
                        <a:ext cx="2443662" cy="738782"/>
                      </a:xfrm>
                      <a:prstGeom prst="rect">
                        <a:avLst/>
                      </a:prstGeom>
                      <a:solidFill>
                        <a:srgbClr val="FFFFFF"/>
                      </a:solidFill>
                    </p:spPr>
                  </p:pic>
                </p:oleObj>
              </mc:Fallback>
            </mc:AlternateContent>
          </a:graphicData>
        </a:graphic>
      </p:graphicFrame>
      <p:sp>
        <p:nvSpPr>
          <p:cNvPr id="13" name="TextBox 12"/>
          <p:cNvSpPr txBox="1"/>
          <p:nvPr/>
        </p:nvSpPr>
        <p:spPr>
          <a:xfrm>
            <a:off x="6800413" y="76970"/>
            <a:ext cx="2123561" cy="307777"/>
          </a:xfrm>
          <a:prstGeom prst="rect">
            <a:avLst/>
          </a:prstGeom>
          <a:solidFill>
            <a:srgbClr val="CCFFCC"/>
          </a:solidFill>
          <a:ln>
            <a:solidFill>
              <a:srgbClr val="008000"/>
            </a:solidFill>
          </a:ln>
        </p:spPr>
        <p:txBody>
          <a:bodyPr wrap="none" rtlCol="0">
            <a:spAutoFit/>
          </a:bodyPr>
          <a:lstStyle/>
          <a:p>
            <a:r>
              <a:rPr lang="tr-TR" sz="1400" b="1" i="1" dirty="0">
                <a:solidFill>
                  <a:srgbClr val="008000"/>
                </a:solidFill>
                <a:hlinkClick r:id="rId8"/>
              </a:rPr>
              <a:t>Eur. Phys. J. 77 (2017) 872</a:t>
            </a:r>
            <a:endParaRPr lang="en-US" sz="1400" b="1" dirty="0">
              <a:solidFill>
                <a:srgbClr val="008000"/>
              </a:solidFill>
            </a:endParaRPr>
          </a:p>
        </p:txBody>
      </p:sp>
    </p:spTree>
    <p:extLst>
      <p:ext uri="{BB962C8B-B14F-4D97-AF65-F5344CB8AC3E}">
        <p14:creationId xmlns:p14="http://schemas.microsoft.com/office/powerpoint/2010/main" val="37030422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947" y="36987"/>
            <a:ext cx="8740742" cy="3411161"/>
          </a:xfrm>
        </p:spPr>
        <p:txBody>
          <a:bodyPr>
            <a:normAutofit/>
          </a:bodyPr>
          <a:lstStyle/>
          <a:p>
            <a:pPr>
              <a:spcBef>
                <a:spcPts val="0"/>
              </a:spcBef>
            </a:pPr>
            <a:r>
              <a:rPr lang="en-US" sz="2400" dirty="0" err="1" smtClean="0"/>
              <a:t>NLOJet</a:t>
            </a:r>
            <a:r>
              <a:rPr lang="en-US" sz="2400" dirty="0" smtClean="0"/>
              <a:t>++ provides an excellent description of both TEEC and ATEEC for most of the kinematic regions probed</a:t>
            </a:r>
          </a:p>
          <a:p>
            <a:pPr lvl="1">
              <a:lnSpc>
                <a:spcPct val="100000"/>
              </a:lnSpc>
              <a:spcBef>
                <a:spcPts val="600"/>
              </a:spcBef>
            </a:pPr>
            <a:r>
              <a:rPr lang="en-US" sz="2100" dirty="0" smtClean="0">
                <a:solidFill>
                  <a:schemeClr val="accent3">
                    <a:lumMod val="20000"/>
                    <a:lumOff val="80000"/>
                  </a:schemeClr>
                </a:solidFill>
              </a:rPr>
              <a:t>Little </a:t>
            </a:r>
            <a:r>
              <a:rPr lang="en-US" sz="2100" dirty="0" err="1" smtClean="0">
                <a:solidFill>
                  <a:schemeClr val="accent3">
                    <a:lumMod val="20000"/>
                    <a:lumOff val="80000"/>
                  </a:schemeClr>
                </a:solidFill>
              </a:rPr>
              <a:t>disagrement</a:t>
            </a:r>
            <a:r>
              <a:rPr lang="en-US" sz="2100" dirty="0" smtClean="0">
                <a:solidFill>
                  <a:schemeClr val="accent3">
                    <a:lumMod val="20000"/>
                    <a:lumOff val="80000"/>
                  </a:schemeClr>
                </a:solidFill>
              </a:rPr>
              <a:t> for TEEC at high H</a:t>
            </a:r>
            <a:r>
              <a:rPr lang="en-US" sz="2100" baseline="-25000" dirty="0" smtClean="0">
                <a:solidFill>
                  <a:schemeClr val="accent3">
                    <a:lumMod val="20000"/>
                    <a:lumOff val="80000"/>
                  </a:schemeClr>
                </a:solidFill>
              </a:rPr>
              <a:t>T</a:t>
            </a:r>
            <a:r>
              <a:rPr lang="en-US" sz="2100" dirty="0" smtClean="0">
                <a:solidFill>
                  <a:schemeClr val="accent3">
                    <a:lumMod val="20000"/>
                    <a:lumOff val="80000"/>
                  </a:schemeClr>
                </a:solidFill>
              </a:rPr>
              <a:t> </a:t>
            </a:r>
          </a:p>
          <a:p>
            <a:pPr>
              <a:spcBef>
                <a:spcPts val="1800"/>
              </a:spcBef>
            </a:pPr>
            <a:r>
              <a:rPr lang="en-US" sz="2400" dirty="0" smtClean="0"/>
              <a:t>Scale uncertainties are much smaller for ATEEC</a:t>
            </a:r>
          </a:p>
          <a:p>
            <a:pPr lvl="1">
              <a:lnSpc>
                <a:spcPct val="100000"/>
              </a:lnSpc>
              <a:spcBef>
                <a:spcPts val="600"/>
              </a:spcBef>
            </a:pPr>
            <a:r>
              <a:rPr lang="en-US" sz="2100" dirty="0" smtClean="0">
                <a:solidFill>
                  <a:srgbClr val="FAE8D7"/>
                </a:solidFill>
              </a:rPr>
              <a:t>Indicate a too large estimate of higher order effects in TEEC</a:t>
            </a:r>
          </a:p>
          <a:p>
            <a:pPr>
              <a:spcBef>
                <a:spcPts val="1800"/>
              </a:spcBef>
            </a:pPr>
            <a:r>
              <a:rPr lang="en-US" sz="2400" dirty="0" smtClean="0"/>
              <a:t>Both measurements can be used to extract </a:t>
            </a:r>
            <a:r>
              <a:rPr lang="en-US" sz="2400" dirty="0" smtClean="0">
                <a:latin typeface="Symbol" charset="2"/>
                <a:cs typeface="Symbol" charset="2"/>
              </a:rPr>
              <a:t>a</a:t>
            </a:r>
            <a:r>
              <a:rPr lang="en-US" sz="2400" baseline="-25000" dirty="0" smtClean="0"/>
              <a:t>s</a:t>
            </a:r>
            <a:r>
              <a:rPr lang="en-US" sz="2400" dirty="0" smtClean="0"/>
              <a:t>, with higher expected precision for </a:t>
            </a:r>
            <a:r>
              <a:rPr lang="en-US" sz="2400" dirty="0" smtClean="0">
                <a:latin typeface="Symbol" charset="2"/>
                <a:cs typeface="Symbol" charset="2"/>
              </a:rPr>
              <a:t>a</a:t>
            </a:r>
            <a:r>
              <a:rPr lang="en-US" sz="2400" baseline="-25000" dirty="0" smtClean="0"/>
              <a:t>s</a:t>
            </a:r>
            <a:r>
              <a:rPr lang="en-US" sz="2400" dirty="0" smtClean="0"/>
              <a:t>(Q</a:t>
            </a:r>
            <a:r>
              <a:rPr lang="en-US" sz="2400" baseline="30000" dirty="0" smtClean="0"/>
              <a:t>2</a:t>
            </a:r>
            <a:r>
              <a:rPr lang="en-US" sz="2400" dirty="0" smtClean="0"/>
              <a:t>) from ATEEC</a:t>
            </a:r>
            <a:endParaRPr lang="en-US" sz="2400" dirty="0"/>
          </a:p>
        </p:txBody>
      </p:sp>
      <p:sp>
        <p:nvSpPr>
          <p:cNvPr id="4" name="Slide Number Placeholder 3"/>
          <p:cNvSpPr>
            <a:spLocks noGrp="1"/>
          </p:cNvSpPr>
          <p:nvPr>
            <p:ph type="sldNum" sz="quarter" idx="12"/>
          </p:nvPr>
        </p:nvSpPr>
        <p:spPr>
          <a:xfrm>
            <a:off x="7072050" y="6536252"/>
            <a:ext cx="2133600" cy="365125"/>
          </a:xfrm>
        </p:spPr>
        <p:txBody>
          <a:bodyPr/>
          <a:lstStyle/>
          <a:p>
            <a:fld id="{1CFFB0B3-8B62-A94B-98D5-40C4635AC225}" type="slidenum">
              <a:rPr lang="en-US" smtClean="0"/>
              <a:t>34</a:t>
            </a:fld>
            <a:endParaRPr lang="en-US" dirty="0"/>
          </a:p>
        </p:txBody>
      </p:sp>
      <p:pic>
        <p:nvPicPr>
          <p:cNvPr id="5" name="Picture 4" descr="ATTECvsNLO.png"/>
          <p:cNvPicPr>
            <a:picLocks noChangeAspect="1"/>
          </p:cNvPicPr>
          <p:nvPr/>
        </p:nvPicPr>
        <p:blipFill rotWithShape="1">
          <a:blip r:embed="rId3">
            <a:extLst>
              <a:ext uri="{28A0092B-C50C-407E-A947-70E740481C1C}">
                <a14:useLocalDpi xmlns:a14="http://schemas.microsoft.com/office/drawing/2010/main" val="0"/>
              </a:ext>
            </a:extLst>
          </a:blip>
          <a:srcRect r="21536"/>
          <a:stretch/>
        </p:blipFill>
        <p:spPr>
          <a:xfrm>
            <a:off x="5028056" y="3509794"/>
            <a:ext cx="3911726" cy="3268293"/>
          </a:xfrm>
          <a:prstGeom prst="rect">
            <a:avLst/>
          </a:prstGeom>
        </p:spPr>
      </p:pic>
      <p:pic>
        <p:nvPicPr>
          <p:cNvPr id="6" name="Picture 5" descr="TEECvsNL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90" y="3509794"/>
            <a:ext cx="4985359" cy="3268293"/>
          </a:xfrm>
          <a:prstGeom prst="rect">
            <a:avLst/>
          </a:prstGeom>
        </p:spPr>
      </p:pic>
    </p:spTree>
    <p:extLst>
      <p:ext uri="{BB962C8B-B14F-4D97-AF65-F5344CB8AC3E}">
        <p14:creationId xmlns:p14="http://schemas.microsoft.com/office/powerpoint/2010/main" val="329995699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3993" y="-1"/>
            <a:ext cx="8777394" cy="3234583"/>
          </a:xfrm>
        </p:spPr>
        <p:txBody>
          <a:bodyPr>
            <a:noAutofit/>
          </a:bodyPr>
          <a:lstStyle/>
          <a:p>
            <a:pPr marL="0" indent="0">
              <a:spcBef>
                <a:spcPts val="0"/>
              </a:spcBef>
              <a:buNone/>
            </a:pPr>
            <a:r>
              <a:rPr lang="en-US" sz="2400" dirty="0" smtClean="0">
                <a:latin typeface="Symbol" charset="2"/>
                <a:cs typeface="Symbol" charset="2"/>
              </a:rPr>
              <a:t>a</a:t>
            </a:r>
            <a:r>
              <a:rPr lang="en-US" sz="2400" baseline="-25000" dirty="0" smtClean="0"/>
              <a:t>s</a:t>
            </a:r>
            <a:r>
              <a:rPr lang="en-US" sz="2400" dirty="0" smtClean="0"/>
              <a:t>(</a:t>
            </a:r>
            <a:r>
              <a:rPr lang="en-US" sz="2400" dirty="0" err="1" smtClean="0"/>
              <a:t>m</a:t>
            </a:r>
            <a:r>
              <a:rPr lang="en-US" sz="2400" baseline="-25000" dirty="0" err="1" smtClean="0"/>
              <a:t>Z</a:t>
            </a:r>
            <a:r>
              <a:rPr lang="en-US" sz="2400" dirty="0" smtClean="0"/>
              <a:t>) is obtained from a </a:t>
            </a:r>
            <a:r>
              <a:rPr lang="en-US" sz="2400" dirty="0" smtClean="0">
                <a:latin typeface="Symbol" charset="2"/>
                <a:cs typeface="Symbol" charset="2"/>
              </a:rPr>
              <a:t>c</a:t>
            </a:r>
            <a:r>
              <a:rPr lang="en-US" sz="2400" baseline="30000" dirty="0" smtClean="0"/>
              <a:t>2</a:t>
            </a:r>
            <a:r>
              <a:rPr lang="en-US" sz="2400" dirty="0" smtClean="0"/>
              <a:t> minimization in </a:t>
            </a:r>
            <a:r>
              <a:rPr lang="en-US" sz="2400" dirty="0"/>
              <a:t>each bin of </a:t>
            </a:r>
            <a:r>
              <a:rPr lang="en-US" sz="2400" dirty="0" smtClean="0"/>
              <a:t>H</a:t>
            </a:r>
            <a:r>
              <a:rPr lang="en-US" sz="2400" baseline="-25000" dirty="0" smtClean="0"/>
              <a:t>T</a:t>
            </a:r>
            <a:r>
              <a:rPr lang="en-US" sz="2400" dirty="0" smtClean="0"/>
              <a:t> with the various sources of systematics as nuisance parameters</a:t>
            </a:r>
          </a:p>
          <a:p>
            <a:pPr lvl="1">
              <a:lnSpc>
                <a:spcPct val="100000"/>
              </a:lnSpc>
              <a:spcBef>
                <a:spcPts val="600"/>
              </a:spcBef>
              <a:spcAft>
                <a:spcPts val="600"/>
              </a:spcAft>
            </a:pPr>
            <a:r>
              <a:rPr lang="en-US" sz="2100" dirty="0" smtClean="0">
                <a:solidFill>
                  <a:schemeClr val="accent3">
                    <a:lumMod val="20000"/>
                    <a:lumOff val="80000"/>
                  </a:schemeClr>
                </a:solidFill>
              </a:rPr>
              <a:t>Need to interpolate/extrapolate data with an analytic function</a:t>
            </a:r>
          </a:p>
          <a:p>
            <a:pPr lvl="1">
              <a:lnSpc>
                <a:spcPct val="100000"/>
              </a:lnSpc>
              <a:spcBef>
                <a:spcPts val="0"/>
              </a:spcBef>
            </a:pPr>
            <a:r>
              <a:rPr lang="en-US" sz="2100" dirty="0" smtClean="0">
                <a:solidFill>
                  <a:schemeClr val="accent3">
                    <a:lumMod val="20000"/>
                    <a:lumOff val="80000"/>
                  </a:schemeClr>
                </a:solidFill>
              </a:rPr>
              <a:t>Assuming RGE, </a:t>
            </a:r>
            <a:r>
              <a:rPr lang="en-US" sz="2100" dirty="0" smtClean="0">
                <a:solidFill>
                  <a:schemeClr val="accent3">
                    <a:lumMod val="20000"/>
                    <a:lumOff val="80000"/>
                  </a:schemeClr>
                </a:solidFill>
                <a:latin typeface="Symbol" charset="2"/>
                <a:cs typeface="Symbol" charset="2"/>
              </a:rPr>
              <a:t>a</a:t>
            </a:r>
            <a:r>
              <a:rPr lang="en-US" sz="2100" baseline="-25000" dirty="0" smtClean="0">
                <a:solidFill>
                  <a:schemeClr val="accent3">
                    <a:lumMod val="20000"/>
                    <a:lumOff val="80000"/>
                  </a:schemeClr>
                </a:solidFill>
              </a:rPr>
              <a:t>s</a:t>
            </a:r>
            <a:r>
              <a:rPr lang="en-US" sz="2100" dirty="0" smtClean="0">
                <a:solidFill>
                  <a:schemeClr val="accent3">
                    <a:lumMod val="20000"/>
                    <a:lumOff val="80000"/>
                  </a:schemeClr>
                </a:solidFill>
              </a:rPr>
              <a:t>(</a:t>
            </a:r>
            <a:r>
              <a:rPr lang="en-US" sz="2100" dirty="0" err="1" smtClean="0">
                <a:solidFill>
                  <a:schemeClr val="accent3">
                    <a:lumMod val="20000"/>
                    <a:lumOff val="80000"/>
                  </a:schemeClr>
                </a:solidFill>
              </a:rPr>
              <a:t>m</a:t>
            </a:r>
            <a:r>
              <a:rPr lang="en-US" sz="2100" baseline="-25000" dirty="0" err="1" smtClean="0">
                <a:solidFill>
                  <a:schemeClr val="accent3">
                    <a:lumMod val="20000"/>
                    <a:lumOff val="80000"/>
                  </a:schemeClr>
                </a:solidFill>
              </a:rPr>
              <a:t>Z</a:t>
            </a:r>
            <a:r>
              <a:rPr lang="en-US" sz="2100" dirty="0" smtClean="0">
                <a:solidFill>
                  <a:schemeClr val="accent3">
                    <a:lumMod val="20000"/>
                    <a:lumOff val="80000"/>
                  </a:schemeClr>
                </a:solidFill>
              </a:rPr>
              <a:t>) measured in each H</a:t>
            </a:r>
            <a:r>
              <a:rPr lang="en-US" sz="2100" baseline="-25000" dirty="0" smtClean="0">
                <a:solidFill>
                  <a:schemeClr val="accent3">
                    <a:lumMod val="20000"/>
                    <a:lumOff val="80000"/>
                  </a:schemeClr>
                </a:solidFill>
              </a:rPr>
              <a:t>T</a:t>
            </a:r>
            <a:r>
              <a:rPr lang="en-US" sz="2100" dirty="0" smtClean="0">
                <a:solidFill>
                  <a:schemeClr val="accent3">
                    <a:lumMod val="20000"/>
                    <a:lumOff val="80000"/>
                  </a:schemeClr>
                </a:solidFill>
              </a:rPr>
              <a:t> bin are evolved to Q=H</a:t>
            </a:r>
            <a:r>
              <a:rPr lang="en-US" sz="2100" baseline="-25000" dirty="0" smtClean="0">
                <a:solidFill>
                  <a:schemeClr val="accent3">
                    <a:lumMod val="20000"/>
                    <a:lumOff val="80000"/>
                  </a:schemeClr>
                </a:solidFill>
              </a:rPr>
              <a:t>T</a:t>
            </a:r>
            <a:r>
              <a:rPr lang="en-US" sz="2100" dirty="0" smtClean="0">
                <a:solidFill>
                  <a:schemeClr val="accent3">
                    <a:lumMod val="20000"/>
                    <a:lumOff val="80000"/>
                  </a:schemeClr>
                </a:solidFill>
              </a:rPr>
              <a:t>/2 to get </a:t>
            </a:r>
            <a:r>
              <a:rPr lang="en-US" sz="2100" dirty="0" smtClean="0">
                <a:solidFill>
                  <a:schemeClr val="accent3">
                    <a:lumMod val="20000"/>
                    <a:lumOff val="80000"/>
                  </a:schemeClr>
                </a:solidFill>
                <a:latin typeface="Symbol" charset="2"/>
                <a:cs typeface="Symbol" charset="2"/>
              </a:rPr>
              <a:t>a</a:t>
            </a:r>
            <a:r>
              <a:rPr lang="en-US" sz="2100" baseline="-25000" dirty="0" smtClean="0">
                <a:solidFill>
                  <a:schemeClr val="accent3">
                    <a:lumMod val="20000"/>
                    <a:lumOff val="80000"/>
                  </a:schemeClr>
                </a:solidFill>
              </a:rPr>
              <a:t>s</a:t>
            </a:r>
            <a:r>
              <a:rPr lang="en-US" sz="2100" dirty="0" smtClean="0">
                <a:solidFill>
                  <a:schemeClr val="accent3">
                    <a:lumMod val="20000"/>
                    <a:lumOff val="80000"/>
                  </a:schemeClr>
                </a:solidFill>
              </a:rPr>
              <a:t>(Q)</a:t>
            </a:r>
          </a:p>
          <a:p>
            <a:pPr>
              <a:spcBef>
                <a:spcPts val="1200"/>
              </a:spcBef>
            </a:pPr>
            <a:r>
              <a:rPr lang="en-US" sz="2400" dirty="0" smtClean="0"/>
              <a:t>Results are:</a:t>
            </a:r>
          </a:p>
          <a:p>
            <a:pPr lvl="1">
              <a:lnSpc>
                <a:spcPct val="100000"/>
              </a:lnSpc>
              <a:spcBef>
                <a:spcPts val="0"/>
              </a:spcBef>
            </a:pPr>
            <a:r>
              <a:rPr lang="en-US" sz="2100" dirty="0" smtClean="0">
                <a:solidFill>
                  <a:srgbClr val="FAE8D7"/>
                </a:solidFill>
              </a:rPr>
              <a:t>Consistent with world average</a:t>
            </a:r>
          </a:p>
          <a:p>
            <a:pPr lvl="1">
              <a:lnSpc>
                <a:spcPct val="100000"/>
              </a:lnSpc>
              <a:spcBef>
                <a:spcPts val="0"/>
              </a:spcBef>
            </a:pPr>
            <a:r>
              <a:rPr lang="en-US" sz="2100" dirty="0" smtClean="0">
                <a:solidFill>
                  <a:srgbClr val="FAE8D7"/>
                </a:solidFill>
              </a:rPr>
              <a:t>More precise than other hadron collider results</a:t>
            </a:r>
            <a:endParaRPr lang="en-US" sz="2100" dirty="0">
              <a:solidFill>
                <a:srgbClr val="FAE8D7"/>
              </a:solidFill>
            </a:endParaRPr>
          </a:p>
        </p:txBody>
      </p:sp>
      <p:sp>
        <p:nvSpPr>
          <p:cNvPr id="4" name="Slide Number Placeholder 3"/>
          <p:cNvSpPr>
            <a:spLocks noGrp="1"/>
          </p:cNvSpPr>
          <p:nvPr>
            <p:ph type="sldNum" sz="quarter" idx="12"/>
          </p:nvPr>
        </p:nvSpPr>
        <p:spPr>
          <a:xfrm>
            <a:off x="7059720" y="6539818"/>
            <a:ext cx="2133600" cy="365125"/>
          </a:xfrm>
        </p:spPr>
        <p:txBody>
          <a:bodyPr/>
          <a:lstStyle/>
          <a:p>
            <a:fld id="{1CFFB0B3-8B62-A94B-98D5-40C4635AC225}" type="slidenum">
              <a:rPr lang="en-US" smtClean="0"/>
              <a:t>35</a:t>
            </a:fld>
            <a:endParaRPr lang="en-US" dirty="0"/>
          </a:p>
        </p:txBody>
      </p:sp>
      <p:pic>
        <p:nvPicPr>
          <p:cNvPr id="5" name="Picture 4" descr="alphaS_ATTEC.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7496" y="3575613"/>
            <a:ext cx="4831408" cy="3235250"/>
          </a:xfrm>
          <a:prstGeom prst="rect">
            <a:avLst/>
          </a:prstGeom>
        </p:spPr>
      </p:pic>
      <p:pic>
        <p:nvPicPr>
          <p:cNvPr id="6" name="Picture 5" descr="alphaS_TEEC.png"/>
          <p:cNvPicPr>
            <a:picLocks noChangeAspect="1"/>
          </p:cNvPicPr>
          <p:nvPr/>
        </p:nvPicPr>
        <p:blipFill rotWithShape="1">
          <a:blip r:embed="rId5">
            <a:extLst>
              <a:ext uri="{28A0092B-C50C-407E-A947-70E740481C1C}">
                <a14:useLocalDpi xmlns:a14="http://schemas.microsoft.com/office/drawing/2010/main" val="0"/>
              </a:ext>
            </a:extLst>
          </a:blip>
          <a:srcRect r="4878"/>
          <a:stretch/>
        </p:blipFill>
        <p:spPr>
          <a:xfrm>
            <a:off x="191510" y="3575613"/>
            <a:ext cx="4595734" cy="3235250"/>
          </a:xfrm>
          <a:prstGeom prst="rect">
            <a:avLst/>
          </a:prstGeom>
        </p:spPr>
      </p:pic>
      <p:graphicFrame>
        <p:nvGraphicFramePr>
          <p:cNvPr id="9" name="Object 8"/>
          <p:cNvGraphicFramePr>
            <a:graphicFrameLocks noChangeAspect="1"/>
          </p:cNvGraphicFramePr>
          <p:nvPr>
            <p:extLst>
              <p:ext uri="{D42A27DB-BD31-4B8C-83A1-F6EECF244321}">
                <p14:modId xmlns:p14="http://schemas.microsoft.com/office/powerpoint/2010/main" val="4042777094"/>
              </p:ext>
            </p:extLst>
          </p:nvPr>
        </p:nvGraphicFramePr>
        <p:xfrm>
          <a:off x="142290" y="3289179"/>
          <a:ext cx="4470400" cy="241300"/>
        </p:xfrm>
        <a:graphic>
          <a:graphicData uri="http://schemas.openxmlformats.org/presentationml/2006/ole">
            <mc:AlternateContent xmlns:mc="http://schemas.openxmlformats.org/markup-compatibility/2006">
              <mc:Choice xmlns:v="urn:schemas-microsoft-com:vml" Requires="v">
                <p:oleObj spid="_x0000_s85180" name="Equation" r:id="rId6" imgW="4470400" imgH="241300" progId="Equation.3">
                  <p:embed/>
                </p:oleObj>
              </mc:Choice>
              <mc:Fallback>
                <p:oleObj name="Equation" r:id="rId6" imgW="4470400" imgH="241300" progId="Equation.3">
                  <p:embed/>
                  <p:pic>
                    <p:nvPicPr>
                      <p:cNvPr id="0" name=""/>
                      <p:cNvPicPr/>
                      <p:nvPr/>
                    </p:nvPicPr>
                    <p:blipFill>
                      <a:blip r:embed="rId7"/>
                      <a:stretch>
                        <a:fillRect/>
                      </a:stretch>
                    </p:blipFill>
                    <p:spPr>
                      <a:xfrm>
                        <a:off x="142290" y="3289179"/>
                        <a:ext cx="4470400" cy="241300"/>
                      </a:xfrm>
                      <a:prstGeom prst="rect">
                        <a:avLst/>
                      </a:prstGeom>
                      <a:solidFill>
                        <a:srgbClr val="E5E4F1"/>
                      </a:solid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41424355"/>
              </p:ext>
            </p:extLst>
          </p:nvPr>
        </p:nvGraphicFramePr>
        <p:xfrm>
          <a:off x="4638413" y="3283899"/>
          <a:ext cx="4470400" cy="241300"/>
        </p:xfrm>
        <a:graphic>
          <a:graphicData uri="http://schemas.openxmlformats.org/presentationml/2006/ole">
            <mc:AlternateContent xmlns:mc="http://schemas.openxmlformats.org/markup-compatibility/2006">
              <mc:Choice xmlns:v="urn:schemas-microsoft-com:vml" Requires="v">
                <p:oleObj spid="_x0000_s85181" name="Equation" r:id="rId8" imgW="4470400" imgH="241300" progId="Equation.3">
                  <p:embed/>
                </p:oleObj>
              </mc:Choice>
              <mc:Fallback>
                <p:oleObj name="Equation" r:id="rId8" imgW="4470400" imgH="241300" progId="Equation.3">
                  <p:embed/>
                  <p:pic>
                    <p:nvPicPr>
                      <p:cNvPr id="0" name=""/>
                      <p:cNvPicPr/>
                      <p:nvPr/>
                    </p:nvPicPr>
                    <p:blipFill>
                      <a:blip r:embed="rId9"/>
                      <a:stretch>
                        <a:fillRect/>
                      </a:stretch>
                    </p:blipFill>
                    <p:spPr>
                      <a:xfrm>
                        <a:off x="4638413" y="3283899"/>
                        <a:ext cx="4470400" cy="241300"/>
                      </a:xfrm>
                      <a:prstGeom prst="rect">
                        <a:avLst/>
                      </a:prstGeom>
                      <a:solidFill>
                        <a:srgbClr val="E5E4F1"/>
                      </a:solidFill>
                    </p:spPr>
                  </p:pic>
                </p:oleObj>
              </mc:Fallback>
            </mc:AlternateContent>
          </a:graphicData>
        </a:graphic>
      </p:graphicFrame>
      <p:sp>
        <p:nvSpPr>
          <p:cNvPr id="11" name="TextBox 10"/>
          <p:cNvSpPr txBox="1"/>
          <p:nvPr/>
        </p:nvSpPr>
        <p:spPr>
          <a:xfrm>
            <a:off x="468528" y="6453515"/>
            <a:ext cx="713394" cy="369332"/>
          </a:xfrm>
          <a:prstGeom prst="rect">
            <a:avLst/>
          </a:prstGeom>
          <a:noFill/>
        </p:spPr>
        <p:txBody>
          <a:bodyPr wrap="none" rtlCol="0">
            <a:spAutoFit/>
          </a:bodyPr>
          <a:lstStyle/>
          <a:p>
            <a:r>
              <a:rPr lang="en-US" b="1" dirty="0" smtClean="0">
                <a:solidFill>
                  <a:schemeClr val="bg1"/>
                </a:solidFill>
              </a:rPr>
              <a:t>TEEC</a:t>
            </a:r>
            <a:endParaRPr lang="en-US" b="1" dirty="0">
              <a:solidFill>
                <a:schemeClr val="bg1"/>
              </a:solidFill>
            </a:endParaRPr>
          </a:p>
        </p:txBody>
      </p:sp>
      <p:sp>
        <p:nvSpPr>
          <p:cNvPr id="12" name="TextBox 11"/>
          <p:cNvSpPr txBox="1"/>
          <p:nvPr/>
        </p:nvSpPr>
        <p:spPr>
          <a:xfrm>
            <a:off x="4960976" y="6441531"/>
            <a:ext cx="852705" cy="369332"/>
          </a:xfrm>
          <a:prstGeom prst="rect">
            <a:avLst/>
          </a:prstGeom>
          <a:noFill/>
        </p:spPr>
        <p:txBody>
          <a:bodyPr wrap="none" rtlCol="0">
            <a:spAutoFit/>
          </a:bodyPr>
          <a:lstStyle/>
          <a:p>
            <a:r>
              <a:rPr lang="en-US" b="1" dirty="0" smtClean="0">
                <a:solidFill>
                  <a:schemeClr val="bg1"/>
                </a:solidFill>
              </a:rPr>
              <a:t>ATEEC</a:t>
            </a:r>
            <a:endParaRPr lang="en-US" b="1" dirty="0">
              <a:solidFill>
                <a:schemeClr val="bg1"/>
              </a:solidFill>
            </a:endParaRPr>
          </a:p>
        </p:txBody>
      </p:sp>
    </p:spTree>
    <p:extLst>
      <p:ext uri="{BB962C8B-B14F-4D97-AF65-F5344CB8AC3E}">
        <p14:creationId xmlns:p14="http://schemas.microsoft.com/office/powerpoint/2010/main" val="135946569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8865"/>
            <a:ext cx="8229600" cy="2088871"/>
          </a:xfrm>
        </p:spPr>
        <p:txBody>
          <a:bodyPr>
            <a:normAutofit/>
          </a:bodyPr>
          <a:lstStyle/>
          <a:p>
            <a:r>
              <a:rPr lang="en-US" dirty="0" smtClean="0"/>
              <a:t>Soft Parton Radiation</a:t>
            </a:r>
            <a:br>
              <a:rPr lang="en-US" dirty="0" smtClean="0"/>
            </a:br>
            <a:r>
              <a:rPr lang="en-US" dirty="0" smtClean="0"/>
              <a:t>(QCD </a:t>
            </a:r>
            <a:r>
              <a:rPr lang="en-US" dirty="0">
                <a:solidFill>
                  <a:srgbClr val="FFFFFF"/>
                </a:solidFill>
              </a:rPr>
              <a:t>B</a:t>
            </a:r>
            <a:r>
              <a:rPr lang="en-US" dirty="0" smtClean="0">
                <a:solidFill>
                  <a:srgbClr val="FFFFFF"/>
                </a:solidFill>
              </a:rPr>
              <a:t>remsstrahlung)</a:t>
            </a:r>
            <a:endParaRPr lang="en-US" dirty="0">
              <a:solidFill>
                <a:srgbClr val="FFFFFF"/>
              </a:solidFill>
            </a:endParaRPr>
          </a:p>
        </p:txBody>
      </p:sp>
      <p:sp>
        <p:nvSpPr>
          <p:cNvPr id="3" name="Slide Number Placeholder 2"/>
          <p:cNvSpPr>
            <a:spLocks noGrp="1"/>
          </p:cNvSpPr>
          <p:nvPr>
            <p:ph type="sldNum" sz="quarter" idx="12"/>
          </p:nvPr>
        </p:nvSpPr>
        <p:spPr/>
        <p:txBody>
          <a:bodyPr/>
          <a:lstStyle/>
          <a:p>
            <a:fld id="{1CFFB0B3-8B62-A94B-98D5-40C4635AC225}" type="slidenum">
              <a:rPr lang="en-US" smtClean="0"/>
              <a:t>36</a:t>
            </a:fld>
            <a:endParaRPr lang="en-US"/>
          </a:p>
        </p:txBody>
      </p:sp>
    </p:spTree>
    <p:extLst>
      <p:ext uri="{BB962C8B-B14F-4D97-AF65-F5344CB8AC3E}">
        <p14:creationId xmlns:p14="http://schemas.microsoft.com/office/powerpoint/2010/main" val="2925529450"/>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913" y="-120282"/>
            <a:ext cx="8499068" cy="756451"/>
          </a:xfrm>
        </p:spPr>
        <p:txBody>
          <a:bodyPr>
            <a:normAutofit fontScale="90000"/>
          </a:bodyPr>
          <a:lstStyle/>
          <a:p>
            <a:r>
              <a:rPr lang="en-US" dirty="0" smtClean="0"/>
              <a:t>Vector </a:t>
            </a:r>
            <a:r>
              <a:rPr lang="en-US" dirty="0"/>
              <a:t>Boson </a:t>
            </a:r>
            <a:r>
              <a:rPr lang="en-US" dirty="0" smtClean="0"/>
              <a:t>P</a:t>
            </a:r>
            <a:r>
              <a:rPr lang="en-US" baseline="-25000" dirty="0" smtClean="0"/>
              <a:t>T  </a:t>
            </a:r>
            <a:endParaRPr lang="en-US" dirty="0"/>
          </a:p>
        </p:txBody>
      </p:sp>
      <p:sp>
        <p:nvSpPr>
          <p:cNvPr id="3" name="Content Placeholder 2"/>
          <p:cNvSpPr>
            <a:spLocks noGrp="1"/>
          </p:cNvSpPr>
          <p:nvPr>
            <p:ph idx="1"/>
          </p:nvPr>
        </p:nvSpPr>
        <p:spPr>
          <a:xfrm>
            <a:off x="94994" y="590073"/>
            <a:ext cx="5971209" cy="2625041"/>
          </a:xfrm>
        </p:spPr>
        <p:txBody>
          <a:bodyPr>
            <a:normAutofit fontScale="55000" lnSpcReduction="20000"/>
          </a:bodyPr>
          <a:lstStyle/>
          <a:p>
            <a:pPr>
              <a:buSzPct val="110000"/>
              <a:buFont typeface="Wingdings" charset="2"/>
              <a:buChar char="§"/>
            </a:pPr>
            <a:r>
              <a:rPr lang="en-US" sz="4400" dirty="0" smtClean="0">
                <a:solidFill>
                  <a:srgbClr val="FFFFFF"/>
                </a:solidFill>
              </a:rPr>
              <a:t>Test multiple aspects of QCD predictions</a:t>
            </a:r>
          </a:p>
          <a:p>
            <a:pPr lvl="1">
              <a:buSzPct val="75000"/>
              <a:buFont typeface="Courier New"/>
              <a:buChar char="o"/>
            </a:pPr>
            <a:r>
              <a:rPr lang="en-US" sz="3800" dirty="0" smtClean="0">
                <a:solidFill>
                  <a:srgbClr val="FAF2DB"/>
                </a:solidFill>
              </a:rPr>
              <a:t>Peak position: Intrinsic-K</a:t>
            </a:r>
            <a:r>
              <a:rPr lang="en-US" sz="3800" baseline="-25000" dirty="0" smtClean="0">
                <a:solidFill>
                  <a:srgbClr val="FAF2DB"/>
                </a:solidFill>
              </a:rPr>
              <a:t>T</a:t>
            </a:r>
            <a:r>
              <a:rPr lang="en-US" sz="3800" dirty="0" smtClean="0">
                <a:solidFill>
                  <a:srgbClr val="FAF2DB"/>
                </a:solidFill>
              </a:rPr>
              <a:t> </a:t>
            </a:r>
          </a:p>
          <a:p>
            <a:pPr lvl="1">
              <a:buSzPct val="75000"/>
              <a:buFont typeface="Courier New"/>
              <a:buChar char="o"/>
            </a:pPr>
            <a:r>
              <a:rPr lang="en-US" sz="3800" dirty="0" err="1" smtClean="0">
                <a:solidFill>
                  <a:srgbClr val="FAF2DB"/>
                </a:solidFill>
              </a:rPr>
              <a:t>p</a:t>
            </a:r>
            <a:r>
              <a:rPr lang="en-US" sz="3800" baseline="-25000" dirty="0" err="1" smtClean="0">
                <a:solidFill>
                  <a:srgbClr val="FAF2DB"/>
                </a:solidFill>
              </a:rPr>
              <a:t>T</a:t>
            </a:r>
            <a:r>
              <a:rPr lang="en-US" sz="3800" dirty="0" smtClean="0">
                <a:solidFill>
                  <a:srgbClr val="FAF2DB"/>
                </a:solidFill>
              </a:rPr>
              <a:t> </a:t>
            </a:r>
            <a:r>
              <a:rPr lang="en-US" sz="3800" baseline="30000" dirty="0" smtClean="0">
                <a:solidFill>
                  <a:srgbClr val="FAF2DB"/>
                </a:solidFill>
              </a:rPr>
              <a:t>Z</a:t>
            </a:r>
            <a:r>
              <a:rPr lang="en-US" sz="3800" dirty="0" smtClean="0">
                <a:solidFill>
                  <a:srgbClr val="FAF2DB"/>
                </a:solidFill>
              </a:rPr>
              <a:t> &lt;&lt; M</a:t>
            </a:r>
            <a:r>
              <a:rPr lang="en-US" sz="3800" baseline="-25000" dirty="0" smtClean="0">
                <a:solidFill>
                  <a:srgbClr val="FAF2DB"/>
                </a:solidFill>
              </a:rPr>
              <a:t>Z</a:t>
            </a:r>
            <a:r>
              <a:rPr lang="en-US" sz="3800" dirty="0" smtClean="0">
                <a:solidFill>
                  <a:srgbClr val="FAF2DB"/>
                </a:solidFill>
              </a:rPr>
              <a:t>: logarithmic </a:t>
            </a:r>
            <a:r>
              <a:rPr lang="en-US" sz="3800" dirty="0" err="1" smtClean="0">
                <a:solidFill>
                  <a:srgbClr val="FAF2DB"/>
                </a:solidFill>
              </a:rPr>
              <a:t>resummations</a:t>
            </a:r>
            <a:endParaRPr lang="en-US" sz="3800" dirty="0" smtClean="0">
              <a:solidFill>
                <a:srgbClr val="FAF2DB"/>
              </a:solidFill>
            </a:endParaRPr>
          </a:p>
          <a:p>
            <a:pPr lvl="1">
              <a:buSzPct val="75000"/>
              <a:buFont typeface="Courier New"/>
              <a:buChar char="o"/>
            </a:pPr>
            <a:r>
              <a:rPr lang="en-US" sz="3800" dirty="0" err="1" smtClean="0">
                <a:solidFill>
                  <a:srgbClr val="FAF2DB"/>
                </a:solidFill>
              </a:rPr>
              <a:t>p</a:t>
            </a:r>
            <a:r>
              <a:rPr lang="en-US" sz="3800" baseline="-25000" dirty="0" err="1" smtClean="0">
                <a:solidFill>
                  <a:srgbClr val="FAF2DB"/>
                </a:solidFill>
              </a:rPr>
              <a:t>T</a:t>
            </a:r>
            <a:r>
              <a:rPr lang="en-US" sz="3800" dirty="0" smtClean="0">
                <a:solidFill>
                  <a:srgbClr val="FAF2DB"/>
                </a:solidFill>
              </a:rPr>
              <a:t> </a:t>
            </a:r>
            <a:r>
              <a:rPr lang="en-US" sz="3800" baseline="30000" dirty="0" smtClean="0">
                <a:solidFill>
                  <a:srgbClr val="FAF2DB"/>
                </a:solidFill>
              </a:rPr>
              <a:t>Z</a:t>
            </a:r>
            <a:r>
              <a:rPr lang="en-US" sz="3800" dirty="0" smtClean="0">
                <a:solidFill>
                  <a:srgbClr val="FAF2DB"/>
                </a:solidFill>
              </a:rPr>
              <a:t>~M</a:t>
            </a:r>
            <a:r>
              <a:rPr lang="en-US" sz="3800" baseline="-25000" dirty="0" smtClean="0">
                <a:solidFill>
                  <a:srgbClr val="FAF2DB"/>
                </a:solidFill>
              </a:rPr>
              <a:t>Z</a:t>
            </a:r>
            <a:r>
              <a:rPr lang="en-US" sz="3800" dirty="0" smtClean="0">
                <a:solidFill>
                  <a:srgbClr val="FAF2DB"/>
                </a:solidFill>
              </a:rPr>
              <a:t>: (N)NLO + PS </a:t>
            </a:r>
            <a:r>
              <a:rPr lang="en-US" sz="3800" dirty="0" err="1" smtClean="0">
                <a:solidFill>
                  <a:srgbClr val="FAF2DB"/>
                </a:solidFill>
              </a:rPr>
              <a:t>perturbative</a:t>
            </a:r>
            <a:r>
              <a:rPr lang="en-US" sz="3800" dirty="0" smtClean="0">
                <a:solidFill>
                  <a:srgbClr val="FAF2DB"/>
                </a:solidFill>
              </a:rPr>
              <a:t> QCD</a:t>
            </a:r>
          </a:p>
          <a:p>
            <a:pPr lvl="2">
              <a:buSzPct val="75000"/>
              <a:buFont typeface="Courier New"/>
              <a:buChar char="o"/>
            </a:pPr>
            <a:r>
              <a:rPr lang="en-US" sz="3200" dirty="0" smtClean="0">
                <a:solidFill>
                  <a:srgbClr val="CCFFCC"/>
                </a:solidFill>
              </a:rPr>
              <a:t>Important test of </a:t>
            </a:r>
            <a:r>
              <a:rPr lang="en-US" sz="3200" dirty="0" err="1" smtClean="0">
                <a:solidFill>
                  <a:srgbClr val="CCFFCC"/>
                </a:solidFill>
              </a:rPr>
              <a:t>parton</a:t>
            </a:r>
            <a:r>
              <a:rPr lang="en-US" sz="3200" dirty="0" smtClean="0">
                <a:solidFill>
                  <a:srgbClr val="CCFFCC"/>
                </a:solidFill>
              </a:rPr>
              <a:t> shower ISR tuning</a:t>
            </a:r>
          </a:p>
          <a:p>
            <a:pPr lvl="1">
              <a:buSzPct val="75000"/>
              <a:buFont typeface="Courier New"/>
              <a:buChar char="o"/>
            </a:pPr>
            <a:r>
              <a:rPr lang="en-US" sz="3800" dirty="0" smtClean="0">
                <a:solidFill>
                  <a:schemeClr val="accent1">
                    <a:lumMod val="20000"/>
                    <a:lumOff val="80000"/>
                  </a:schemeClr>
                </a:solidFill>
              </a:rPr>
              <a:t>PTZ &gt;&gt; MZ: Fixed order + EWK corr.</a:t>
            </a:r>
          </a:p>
        </p:txBody>
      </p:sp>
      <p:sp>
        <p:nvSpPr>
          <p:cNvPr id="18" name="TextBox 17"/>
          <p:cNvSpPr txBox="1"/>
          <p:nvPr/>
        </p:nvSpPr>
        <p:spPr>
          <a:xfrm>
            <a:off x="0" y="5355784"/>
            <a:ext cx="3081454" cy="1400383"/>
          </a:xfrm>
          <a:prstGeom prst="rect">
            <a:avLst/>
          </a:prstGeom>
          <a:noFill/>
        </p:spPr>
        <p:txBody>
          <a:bodyPr wrap="square" rtlCol="0">
            <a:spAutoFit/>
          </a:bodyPr>
          <a:lstStyle/>
          <a:p>
            <a:pPr algn="ctr"/>
            <a:r>
              <a:rPr lang="en-US" sz="1700" dirty="0" smtClean="0"/>
              <a:t>NNLL soft-gluon </a:t>
            </a:r>
            <a:r>
              <a:rPr lang="en-US" sz="1700" dirty="0" err="1" smtClean="0"/>
              <a:t>Resummation</a:t>
            </a:r>
            <a:r>
              <a:rPr lang="en-US" sz="1700" dirty="0" smtClean="0"/>
              <a:t>:</a:t>
            </a:r>
          </a:p>
          <a:p>
            <a:pPr algn="ctr"/>
            <a:r>
              <a:rPr lang="en-US" sz="1700" dirty="0"/>
              <a:t>(</a:t>
            </a:r>
            <a:r>
              <a:rPr lang="en-US" sz="1700" dirty="0" smtClean="0"/>
              <a:t>including GNW </a:t>
            </a:r>
            <a:r>
              <a:rPr lang="en-US" sz="1700" dirty="0" err="1"/>
              <a:t>npQCD</a:t>
            </a:r>
            <a:r>
              <a:rPr lang="en-US" sz="1700" dirty="0"/>
              <a:t> corr</a:t>
            </a:r>
            <a:r>
              <a:rPr lang="en-US" sz="1700" dirty="0" smtClean="0"/>
              <a:t>.</a:t>
            </a:r>
            <a:r>
              <a:rPr lang="en-US" sz="1700" dirty="0"/>
              <a:t>)</a:t>
            </a:r>
            <a:endParaRPr lang="en-US" sz="1700" dirty="0" smtClean="0"/>
          </a:p>
          <a:p>
            <a:pPr algn="ctr"/>
            <a:r>
              <a:rPr lang="en-US" sz="1700" dirty="0" smtClean="0"/>
              <a:t>Good description at </a:t>
            </a:r>
            <a:r>
              <a:rPr lang="en-US" sz="1700" dirty="0"/>
              <a:t>low </a:t>
            </a:r>
            <a:r>
              <a:rPr lang="en-US" sz="1700" dirty="0" smtClean="0"/>
              <a:t>and</a:t>
            </a:r>
          </a:p>
          <a:p>
            <a:pPr algn="ctr"/>
            <a:r>
              <a:rPr lang="en-US" sz="1700" dirty="0" smtClean="0"/>
              <a:t>average P</a:t>
            </a:r>
            <a:r>
              <a:rPr lang="en-US" sz="1700" baseline="-25000" dirty="0" smtClean="0"/>
              <a:t>T</a:t>
            </a:r>
            <a:r>
              <a:rPr lang="en-US" sz="1700" dirty="0" smtClean="0"/>
              <a:t> , but not when hard</a:t>
            </a:r>
          </a:p>
          <a:p>
            <a:pPr algn="ctr"/>
            <a:r>
              <a:rPr lang="en-US" sz="1700" dirty="0"/>
              <a:t>g</a:t>
            </a:r>
            <a:r>
              <a:rPr lang="en-US" sz="1700" dirty="0" smtClean="0"/>
              <a:t>luon emission dominates</a:t>
            </a:r>
            <a:endParaRPr lang="en-US" sz="1700" dirty="0"/>
          </a:p>
        </p:txBody>
      </p:sp>
      <p:sp>
        <p:nvSpPr>
          <p:cNvPr id="20" name="TextBox 19"/>
          <p:cNvSpPr txBox="1"/>
          <p:nvPr/>
        </p:nvSpPr>
        <p:spPr>
          <a:xfrm>
            <a:off x="3149638" y="5465418"/>
            <a:ext cx="2639389" cy="1400383"/>
          </a:xfrm>
          <a:prstGeom prst="rect">
            <a:avLst/>
          </a:prstGeom>
          <a:noFill/>
        </p:spPr>
        <p:txBody>
          <a:bodyPr wrap="square" rtlCol="0">
            <a:spAutoFit/>
          </a:bodyPr>
          <a:lstStyle/>
          <a:p>
            <a:pPr algn="ctr"/>
            <a:r>
              <a:rPr lang="en-US" sz="1700" dirty="0" smtClean="0"/>
              <a:t>NNLO Fixed order (DYNNLO):</a:t>
            </a:r>
          </a:p>
          <a:p>
            <a:pPr algn="ctr"/>
            <a:r>
              <a:rPr lang="en-US" sz="1700" dirty="0" smtClean="0"/>
              <a:t>Cannot describe low P</a:t>
            </a:r>
            <a:r>
              <a:rPr lang="en-US" sz="1700" baseline="-25000" dirty="0" smtClean="0"/>
              <a:t>T</a:t>
            </a:r>
            <a:r>
              <a:rPr lang="en-US" sz="1700" dirty="0" smtClean="0"/>
              <a:t>, but still does poorly at average P</a:t>
            </a:r>
            <a:r>
              <a:rPr lang="en-US" sz="1700" baseline="-25000" dirty="0" smtClean="0"/>
              <a:t>T</a:t>
            </a:r>
            <a:r>
              <a:rPr lang="en-US" sz="1700" dirty="0" smtClean="0"/>
              <a:t> </a:t>
            </a:r>
            <a:endParaRPr lang="en-US" sz="1700" dirty="0"/>
          </a:p>
        </p:txBody>
      </p:sp>
      <p:sp>
        <p:nvSpPr>
          <p:cNvPr id="19" name="TextBox 18"/>
          <p:cNvSpPr txBox="1"/>
          <p:nvPr/>
        </p:nvSpPr>
        <p:spPr>
          <a:xfrm>
            <a:off x="5966152" y="5649477"/>
            <a:ext cx="3177848" cy="1215717"/>
          </a:xfrm>
          <a:prstGeom prst="rect">
            <a:avLst/>
          </a:prstGeom>
          <a:noFill/>
        </p:spPr>
        <p:txBody>
          <a:bodyPr wrap="square" rtlCol="0">
            <a:spAutoFit/>
          </a:bodyPr>
          <a:lstStyle/>
          <a:p>
            <a:pPr marL="285750" indent="-285750" algn="ctr">
              <a:buFont typeface="Arial"/>
              <a:buChar char="•"/>
            </a:pPr>
            <a:r>
              <a:rPr lang="en-US" sz="1700" dirty="0" smtClean="0"/>
              <a:t>PS can model low </a:t>
            </a:r>
            <a:r>
              <a:rPr lang="en-US" sz="1700" dirty="0" err="1" smtClean="0"/>
              <a:t>p</a:t>
            </a:r>
            <a:r>
              <a:rPr lang="en-US" sz="1700" baseline="-25000" dirty="0" err="1" smtClean="0"/>
              <a:t>T</a:t>
            </a:r>
            <a:r>
              <a:rPr lang="en-US" sz="1700" dirty="0" smtClean="0"/>
              <a:t>, but with large variations on PS models</a:t>
            </a:r>
          </a:p>
          <a:p>
            <a:pPr marL="285750" indent="-285750" algn="ctr">
              <a:spcBef>
                <a:spcPts val="600"/>
              </a:spcBef>
              <a:buFont typeface="Arial"/>
              <a:buChar char="•"/>
            </a:pPr>
            <a:r>
              <a:rPr lang="en-US" sz="1700" dirty="0" err="1" smtClean="0"/>
              <a:t>Multileg</a:t>
            </a:r>
            <a:r>
              <a:rPr lang="en-US" sz="1700" dirty="0" smtClean="0"/>
              <a:t> ME is important, even at LO, at larger </a:t>
            </a:r>
            <a:r>
              <a:rPr lang="en-US" sz="1700" dirty="0" err="1" smtClean="0"/>
              <a:t>p</a:t>
            </a:r>
            <a:r>
              <a:rPr lang="en-US" sz="1700" baseline="-25000" dirty="0" err="1" smtClean="0"/>
              <a:t>T</a:t>
            </a:r>
            <a:r>
              <a:rPr lang="en-US" sz="1700" dirty="0" smtClean="0"/>
              <a:t> </a:t>
            </a:r>
          </a:p>
        </p:txBody>
      </p:sp>
      <p:sp>
        <p:nvSpPr>
          <p:cNvPr id="22" name="Slide Number Placeholder 3"/>
          <p:cNvSpPr>
            <a:spLocks noGrp="1"/>
          </p:cNvSpPr>
          <p:nvPr>
            <p:ph type="sldNum" sz="quarter" idx="12"/>
          </p:nvPr>
        </p:nvSpPr>
        <p:spPr>
          <a:xfrm>
            <a:off x="8574919" y="6388748"/>
            <a:ext cx="533400" cy="365125"/>
          </a:xfrm>
        </p:spPr>
        <p:txBody>
          <a:bodyPr/>
          <a:lstStyle/>
          <a:p>
            <a:fld id="{19371D3E-5A18-49EB-AD2A-429AF165759F}" type="slidenum">
              <a:rPr lang="en-US" smtClean="0"/>
              <a:pPr/>
              <a:t>37</a:t>
            </a:fld>
            <a:endParaRPr lang="en-US" dirty="0"/>
          </a:p>
        </p:txBody>
      </p:sp>
      <p:sp>
        <p:nvSpPr>
          <p:cNvPr id="12" name="Rectangle 11"/>
          <p:cNvSpPr/>
          <p:nvPr/>
        </p:nvSpPr>
        <p:spPr>
          <a:xfrm>
            <a:off x="6495003" y="68179"/>
            <a:ext cx="2611932" cy="307777"/>
          </a:xfrm>
          <a:prstGeom prst="rect">
            <a:avLst/>
          </a:prstGeom>
          <a:solidFill>
            <a:srgbClr val="CCFFCC"/>
          </a:solidFill>
          <a:ln>
            <a:solidFill>
              <a:srgbClr val="008000"/>
            </a:solidFill>
          </a:ln>
        </p:spPr>
        <p:txBody>
          <a:bodyPr wrap="none">
            <a:spAutoFit/>
          </a:bodyPr>
          <a:lstStyle/>
          <a:p>
            <a:r>
              <a:rPr lang="tr-TR" sz="1400" b="1" i="1" dirty="0" err="1">
                <a:solidFill>
                  <a:srgbClr val="008000"/>
                </a:solidFill>
              </a:rPr>
              <a:t>Eur</a:t>
            </a:r>
            <a:r>
              <a:rPr lang="tr-TR" sz="1400" b="1" i="1" dirty="0">
                <a:solidFill>
                  <a:srgbClr val="008000"/>
                </a:solidFill>
              </a:rPr>
              <a:t>. </a:t>
            </a:r>
            <a:r>
              <a:rPr lang="tr-TR" sz="1400" b="1" i="1" dirty="0" err="1">
                <a:solidFill>
                  <a:srgbClr val="008000"/>
                </a:solidFill>
              </a:rPr>
              <a:t>Phys</a:t>
            </a:r>
            <a:r>
              <a:rPr lang="tr-TR" sz="1400" b="1" i="1" dirty="0">
                <a:solidFill>
                  <a:srgbClr val="008000"/>
                </a:solidFill>
              </a:rPr>
              <a:t>. J. C </a:t>
            </a:r>
            <a:r>
              <a:rPr lang="tr-TR" sz="1400" b="1" i="1" dirty="0" smtClean="0">
                <a:solidFill>
                  <a:srgbClr val="008000"/>
                </a:solidFill>
              </a:rPr>
              <a:t>76, 5 (</a:t>
            </a:r>
            <a:r>
              <a:rPr lang="tr-TR" sz="1400" b="1" i="1" dirty="0">
                <a:solidFill>
                  <a:srgbClr val="008000"/>
                </a:solidFill>
              </a:rPr>
              <a:t>2016)  1-</a:t>
            </a:r>
            <a:r>
              <a:rPr lang="tr-TR" sz="1400" b="1" i="1" dirty="0" smtClean="0">
                <a:solidFill>
                  <a:srgbClr val="008000"/>
                </a:solidFill>
              </a:rPr>
              <a:t>61</a:t>
            </a:r>
            <a:endParaRPr lang="en-US" sz="1400" b="1" i="1" dirty="0">
              <a:solidFill>
                <a:srgbClr val="008000"/>
              </a:solidFill>
            </a:endParaRPr>
          </a:p>
        </p:txBody>
      </p:sp>
      <p:pic>
        <p:nvPicPr>
          <p:cNvPr id="17" name="Picture 16" descr="PtZ8TeVATLA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43957" y="2901221"/>
            <a:ext cx="2078435" cy="2938835"/>
          </a:xfrm>
          <a:prstGeom prst="rect">
            <a:avLst/>
          </a:prstGeom>
        </p:spPr>
      </p:pic>
      <p:pic>
        <p:nvPicPr>
          <p:cNvPr id="25" name="Picture 24" descr="PtZ8TeVATLAS_dynnlo.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496859" y="2984199"/>
            <a:ext cx="2078435" cy="2772877"/>
          </a:xfrm>
          <a:prstGeom prst="rect">
            <a:avLst/>
          </a:prstGeom>
        </p:spPr>
      </p:pic>
      <p:pic>
        <p:nvPicPr>
          <p:cNvPr id="33" name="Picture 32" descr="PtZ8TeVATLAS_powheg.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359283" y="2938292"/>
            <a:ext cx="2353246" cy="3139508"/>
          </a:xfrm>
          <a:prstGeom prst="rect">
            <a:avLst/>
          </a:prstGeom>
        </p:spPr>
      </p:pic>
      <p:pic>
        <p:nvPicPr>
          <p:cNvPr id="34" name="Picture 33" descr="ZPt13TeVCMS.pdf"/>
          <p:cNvPicPr>
            <a:picLocks noChangeAspect="1"/>
          </p:cNvPicPr>
          <p:nvPr/>
        </p:nvPicPr>
        <p:blipFill rotWithShape="1">
          <a:blip r:embed="rId6">
            <a:extLst>
              <a:ext uri="{28A0092B-C50C-407E-A947-70E740481C1C}">
                <a14:useLocalDpi xmlns:a14="http://schemas.microsoft.com/office/drawing/2010/main" val="0"/>
              </a:ext>
            </a:extLst>
          </a:blip>
          <a:srcRect l="5123" t="3912" r="2187"/>
          <a:stretch/>
        </p:blipFill>
        <p:spPr>
          <a:xfrm rot="5400000">
            <a:off x="6587674" y="772193"/>
            <a:ext cx="2402447" cy="2567496"/>
          </a:xfrm>
          <a:prstGeom prst="rect">
            <a:avLst/>
          </a:prstGeom>
        </p:spPr>
      </p:pic>
      <p:cxnSp>
        <p:nvCxnSpPr>
          <p:cNvPr id="35" name="Straight Arrow Connector 34"/>
          <p:cNvCxnSpPr/>
          <p:nvPr/>
        </p:nvCxnSpPr>
        <p:spPr>
          <a:xfrm>
            <a:off x="3797438" y="1218630"/>
            <a:ext cx="3311765" cy="34581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5106015" y="1718910"/>
            <a:ext cx="2560773" cy="58903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5375428" y="2180706"/>
            <a:ext cx="2941875" cy="73132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6" name="TextBox 45"/>
          <p:cNvSpPr txBox="1"/>
          <p:nvPr/>
        </p:nvSpPr>
        <p:spPr>
          <a:xfrm>
            <a:off x="6864169" y="425820"/>
            <a:ext cx="1926748" cy="307777"/>
          </a:xfrm>
          <a:prstGeom prst="rect">
            <a:avLst/>
          </a:prstGeom>
          <a:solidFill>
            <a:srgbClr val="D3D7F3"/>
          </a:solidFill>
          <a:ln>
            <a:solidFill>
              <a:srgbClr val="475BCD"/>
            </a:solidFill>
          </a:ln>
        </p:spPr>
        <p:txBody>
          <a:bodyPr wrap="none" rtlCol="0">
            <a:spAutoFit/>
          </a:bodyPr>
          <a:lstStyle/>
          <a:p>
            <a:r>
              <a:rPr lang="en-US" sz="1400" b="1" dirty="0">
                <a:solidFill>
                  <a:srgbClr val="475BCD"/>
                </a:solidFill>
              </a:rPr>
              <a:t>CMS-PAS-SMP-15-</a:t>
            </a:r>
            <a:r>
              <a:rPr lang="en-US" sz="1400" b="1" dirty="0" smtClean="0">
                <a:solidFill>
                  <a:srgbClr val="475BCD"/>
                </a:solidFill>
              </a:rPr>
              <a:t>011 </a:t>
            </a:r>
            <a:endParaRPr lang="en-US" sz="1400" b="1" dirty="0">
              <a:solidFill>
                <a:srgbClr val="475BCD"/>
              </a:solidFill>
            </a:endParaRPr>
          </a:p>
        </p:txBody>
      </p:sp>
      <p:cxnSp>
        <p:nvCxnSpPr>
          <p:cNvPr id="21" name="Straight Arrow Connector 20"/>
          <p:cNvCxnSpPr/>
          <p:nvPr/>
        </p:nvCxnSpPr>
        <p:spPr>
          <a:xfrm flipV="1">
            <a:off x="4899198" y="2912034"/>
            <a:ext cx="3891719"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Oval 3"/>
          <p:cNvSpPr/>
          <p:nvPr/>
        </p:nvSpPr>
        <p:spPr>
          <a:xfrm>
            <a:off x="4364406" y="4002238"/>
            <a:ext cx="1601746" cy="692694"/>
          </a:xfrm>
          <a:prstGeom prst="ellipse">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8952854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19" grpId="0"/>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737" y="-35777"/>
            <a:ext cx="8529566" cy="756451"/>
          </a:xfrm>
        </p:spPr>
        <p:txBody>
          <a:bodyPr>
            <a:normAutofit fontScale="90000"/>
          </a:bodyPr>
          <a:lstStyle/>
          <a:p>
            <a:r>
              <a:rPr lang="en-US" dirty="0" smtClean="0"/>
              <a:t>Vector </a:t>
            </a:r>
            <a:r>
              <a:rPr lang="en-US" dirty="0"/>
              <a:t>Boson </a:t>
            </a:r>
            <a:r>
              <a:rPr lang="en-US" dirty="0" smtClean="0">
                <a:latin typeface="Symbol" charset="2"/>
                <a:cs typeface="Symbol" charset="2"/>
              </a:rPr>
              <a:t>f</a:t>
            </a:r>
            <a:r>
              <a:rPr lang="en-US" dirty="0" smtClean="0"/>
              <a:t>*  </a:t>
            </a:r>
            <a:endParaRPr lang="en-US" dirty="0"/>
          </a:p>
        </p:txBody>
      </p:sp>
      <p:sp>
        <p:nvSpPr>
          <p:cNvPr id="3" name="Content Placeholder 2"/>
          <p:cNvSpPr>
            <a:spLocks noGrp="1"/>
          </p:cNvSpPr>
          <p:nvPr>
            <p:ph idx="1"/>
          </p:nvPr>
        </p:nvSpPr>
        <p:spPr>
          <a:xfrm>
            <a:off x="-15489" y="952474"/>
            <a:ext cx="5018262" cy="2145447"/>
          </a:xfrm>
        </p:spPr>
        <p:txBody>
          <a:bodyPr>
            <a:normAutofit fontScale="85000" lnSpcReduction="20000"/>
          </a:bodyPr>
          <a:lstStyle/>
          <a:p>
            <a:pPr>
              <a:buSzPct val="110000"/>
              <a:buFont typeface="Wingdings" charset="2"/>
              <a:buChar char="§"/>
            </a:pPr>
            <a:r>
              <a:rPr lang="en-US" sz="2800" dirty="0" smtClean="0">
                <a:solidFill>
                  <a:srgbClr val="FFFFFF"/>
                </a:solidFill>
              </a:rPr>
              <a:t>Complementary physics can be obtained by measuring Z </a:t>
            </a:r>
            <a:r>
              <a:rPr lang="en-US" sz="2800" dirty="0" smtClean="0">
                <a:solidFill>
                  <a:srgbClr val="FFFFFF"/>
                </a:solidFill>
                <a:latin typeface="Symbol" charset="2"/>
                <a:cs typeface="Symbol" charset="2"/>
              </a:rPr>
              <a:t>f</a:t>
            </a:r>
            <a:r>
              <a:rPr lang="en-US" sz="2800" dirty="0" smtClean="0">
                <a:solidFill>
                  <a:srgbClr val="FFFFFF"/>
                </a:solidFill>
              </a:rPr>
              <a:t>*</a:t>
            </a:r>
          </a:p>
          <a:p>
            <a:pPr lvl="1">
              <a:lnSpc>
                <a:spcPct val="120000"/>
              </a:lnSpc>
              <a:spcBef>
                <a:spcPts val="600"/>
              </a:spcBef>
              <a:buSzPct val="75000"/>
              <a:buFont typeface="Courier New"/>
              <a:buChar char="o"/>
            </a:pPr>
            <a:r>
              <a:rPr lang="en-US" sz="2600" dirty="0" smtClean="0">
                <a:solidFill>
                  <a:srgbClr val="CCFFCC"/>
                </a:solidFill>
              </a:rPr>
              <a:t>Finer resolution (bin) at low P</a:t>
            </a:r>
            <a:r>
              <a:rPr lang="en-US" sz="2600" baseline="-25000" dirty="0" smtClean="0">
                <a:solidFill>
                  <a:srgbClr val="CCFFCC"/>
                </a:solidFill>
              </a:rPr>
              <a:t>T</a:t>
            </a:r>
            <a:r>
              <a:rPr lang="en-US" sz="2600" baseline="30000" dirty="0" smtClean="0">
                <a:solidFill>
                  <a:srgbClr val="CCFFCC"/>
                </a:solidFill>
              </a:rPr>
              <a:t>Z</a:t>
            </a:r>
          </a:p>
          <a:p>
            <a:pPr lvl="1">
              <a:lnSpc>
                <a:spcPct val="120000"/>
              </a:lnSpc>
              <a:spcBef>
                <a:spcPts val="600"/>
              </a:spcBef>
              <a:buSzPct val="75000"/>
              <a:buFont typeface="Courier New"/>
              <a:buChar char="o"/>
            </a:pPr>
            <a:r>
              <a:rPr lang="en-US" sz="2600" dirty="0" smtClean="0">
                <a:solidFill>
                  <a:srgbClr val="CCFFCC"/>
                </a:solidFill>
              </a:rPr>
              <a:t>Smaller systematic</a:t>
            </a:r>
          </a:p>
          <a:p>
            <a:pPr lvl="2">
              <a:lnSpc>
                <a:spcPct val="120000"/>
              </a:lnSpc>
              <a:spcBef>
                <a:spcPts val="0"/>
              </a:spcBef>
              <a:buSzPct val="75000"/>
              <a:buFont typeface="Arial"/>
              <a:buChar char="•"/>
            </a:pPr>
            <a:r>
              <a:rPr lang="en-US" dirty="0" smtClean="0">
                <a:solidFill>
                  <a:srgbClr val="F5DDD7"/>
                </a:solidFill>
              </a:rPr>
              <a:t>From 0.1% to 0.6%</a:t>
            </a:r>
          </a:p>
          <a:p>
            <a:pPr lvl="2">
              <a:lnSpc>
                <a:spcPct val="120000"/>
              </a:lnSpc>
              <a:spcBef>
                <a:spcPts val="0"/>
              </a:spcBef>
              <a:buSzPct val="75000"/>
              <a:buFont typeface="Arial"/>
              <a:buChar char="•"/>
            </a:pPr>
            <a:r>
              <a:rPr lang="en-US" dirty="0" smtClean="0">
                <a:solidFill>
                  <a:srgbClr val="F5DDD7"/>
                </a:solidFill>
              </a:rPr>
              <a:t>2% to 6% for theory</a:t>
            </a:r>
          </a:p>
        </p:txBody>
      </p:sp>
      <p:sp>
        <p:nvSpPr>
          <p:cNvPr id="7" name="TextBox 6"/>
          <p:cNvSpPr txBox="1"/>
          <p:nvPr/>
        </p:nvSpPr>
        <p:spPr>
          <a:xfrm>
            <a:off x="4383046" y="2172950"/>
            <a:ext cx="4480714" cy="1169551"/>
          </a:xfrm>
          <a:prstGeom prst="rect">
            <a:avLst/>
          </a:prstGeom>
          <a:noFill/>
        </p:spPr>
        <p:txBody>
          <a:bodyPr wrap="none" rtlCol="0">
            <a:spAutoFit/>
          </a:bodyPr>
          <a:lstStyle/>
          <a:p>
            <a:pPr marL="285750" indent="-285750">
              <a:buFont typeface="Arial"/>
              <a:buChar char="•"/>
            </a:pPr>
            <a:r>
              <a:rPr lang="en-US" sz="2000" dirty="0" smtClean="0">
                <a:solidFill>
                  <a:schemeClr val="accent3">
                    <a:lumMod val="20000"/>
                    <a:lumOff val="80000"/>
                  </a:schemeClr>
                </a:solidFill>
              </a:rPr>
              <a:t>Depend solely on angle of two leptons</a:t>
            </a:r>
          </a:p>
          <a:p>
            <a:pPr marL="285750" indent="-285750">
              <a:spcBef>
                <a:spcPts val="600"/>
              </a:spcBef>
              <a:buFont typeface="Arial"/>
              <a:buChar char="•"/>
            </a:pPr>
            <a:r>
              <a:rPr lang="en-US" sz="2000" dirty="0" smtClean="0">
                <a:solidFill>
                  <a:schemeClr val="accent3">
                    <a:lumMod val="20000"/>
                    <a:lumOff val="80000"/>
                  </a:schemeClr>
                </a:solidFill>
              </a:rPr>
              <a:t>Highly correlated to P</a:t>
            </a:r>
            <a:r>
              <a:rPr lang="en-US" sz="2000" baseline="-25000" dirty="0" smtClean="0">
                <a:solidFill>
                  <a:schemeClr val="accent3">
                    <a:lumMod val="20000"/>
                    <a:lumOff val="80000"/>
                  </a:schemeClr>
                </a:solidFill>
              </a:rPr>
              <a:t>T</a:t>
            </a:r>
            <a:r>
              <a:rPr lang="en-US" sz="2000" baseline="30000" dirty="0" smtClean="0">
                <a:solidFill>
                  <a:schemeClr val="accent3">
                    <a:lumMod val="20000"/>
                    <a:lumOff val="80000"/>
                  </a:schemeClr>
                </a:solidFill>
              </a:rPr>
              <a:t>Z</a:t>
            </a:r>
            <a:r>
              <a:rPr lang="en-US" sz="2000" dirty="0" smtClean="0">
                <a:solidFill>
                  <a:schemeClr val="accent3">
                    <a:lumMod val="20000"/>
                    <a:lumOff val="80000"/>
                  </a:schemeClr>
                </a:solidFill>
              </a:rPr>
              <a:t>/</a:t>
            </a:r>
            <a:r>
              <a:rPr lang="en-US" sz="2000" dirty="0" err="1" smtClean="0">
                <a:solidFill>
                  <a:schemeClr val="accent3">
                    <a:lumMod val="20000"/>
                    <a:lumOff val="80000"/>
                  </a:schemeClr>
                </a:solidFill>
              </a:rPr>
              <a:t>M</a:t>
            </a:r>
            <a:r>
              <a:rPr lang="en-US" sz="2000" baseline="-25000" dirty="0" err="1" smtClean="0">
                <a:solidFill>
                  <a:schemeClr val="accent3">
                    <a:lumMod val="20000"/>
                    <a:lumOff val="80000"/>
                  </a:schemeClr>
                </a:solidFill>
              </a:rPr>
              <a:t>ll</a:t>
            </a:r>
            <a:r>
              <a:rPr lang="en-US" sz="2000" dirty="0" smtClean="0">
                <a:solidFill>
                  <a:schemeClr val="accent3">
                    <a:lumMod val="20000"/>
                    <a:lumOff val="80000"/>
                  </a:schemeClr>
                </a:solidFill>
              </a:rPr>
              <a:t> </a:t>
            </a:r>
          </a:p>
          <a:p>
            <a:pPr marL="742950" lvl="1" indent="-285750">
              <a:spcBef>
                <a:spcPts val="600"/>
              </a:spcBef>
              <a:buFont typeface="Arial"/>
              <a:buChar char="•"/>
            </a:pPr>
            <a:r>
              <a:rPr lang="en-US" sz="2000" dirty="0">
                <a:solidFill>
                  <a:srgbClr val="FAE8D7"/>
                </a:solidFill>
              </a:rPr>
              <a:t>0&lt; </a:t>
            </a:r>
            <a:r>
              <a:rPr lang="en-US" sz="2000" b="1" dirty="0">
                <a:solidFill>
                  <a:srgbClr val="FAE8D7"/>
                </a:solidFill>
                <a:latin typeface="Symbol" charset="2"/>
                <a:cs typeface="Symbol" charset="2"/>
              </a:rPr>
              <a:t>f</a:t>
            </a:r>
            <a:r>
              <a:rPr lang="en-US" sz="2000" dirty="0">
                <a:solidFill>
                  <a:srgbClr val="FAE8D7"/>
                </a:solidFill>
              </a:rPr>
              <a:t>* &lt; 1 </a:t>
            </a:r>
            <a:r>
              <a:rPr lang="en-US" sz="2000" dirty="0">
                <a:solidFill>
                  <a:srgbClr val="FAE8D7"/>
                </a:solidFill>
                <a:sym typeface="Wingdings"/>
              </a:rPr>
              <a:t> P</a:t>
            </a:r>
            <a:r>
              <a:rPr lang="en-US" sz="2000" baseline="-25000" dirty="0">
                <a:solidFill>
                  <a:srgbClr val="FAE8D7"/>
                </a:solidFill>
                <a:sym typeface="Wingdings"/>
              </a:rPr>
              <a:t>T</a:t>
            </a:r>
            <a:r>
              <a:rPr lang="en-US" sz="2000" baseline="30000" dirty="0">
                <a:solidFill>
                  <a:srgbClr val="FAE8D7"/>
                </a:solidFill>
                <a:sym typeface="Wingdings"/>
              </a:rPr>
              <a:t>Z</a:t>
            </a:r>
            <a:r>
              <a:rPr lang="en-US" sz="2000" dirty="0">
                <a:solidFill>
                  <a:srgbClr val="FAE8D7"/>
                </a:solidFill>
                <a:sym typeface="Wingdings"/>
              </a:rPr>
              <a:t> &lt; 100 </a:t>
            </a:r>
            <a:r>
              <a:rPr lang="en-US" sz="2000" dirty="0" err="1" smtClean="0">
                <a:solidFill>
                  <a:srgbClr val="FAE8D7"/>
                </a:solidFill>
                <a:sym typeface="Wingdings"/>
              </a:rPr>
              <a:t>GeV</a:t>
            </a:r>
            <a:endParaRPr lang="en-US" sz="2000" dirty="0">
              <a:solidFill>
                <a:srgbClr val="FAE8D7"/>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4088029964"/>
              </p:ext>
            </p:extLst>
          </p:nvPr>
        </p:nvGraphicFramePr>
        <p:xfrm>
          <a:off x="5808176" y="978040"/>
          <a:ext cx="2310862" cy="553010"/>
        </p:xfrm>
        <a:graphic>
          <a:graphicData uri="http://schemas.openxmlformats.org/presentationml/2006/ole">
            <mc:AlternateContent xmlns:mc="http://schemas.openxmlformats.org/markup-compatibility/2006">
              <mc:Choice xmlns:v="urn:schemas-microsoft-com:vml" Requires="v">
                <p:oleObj spid="_x0000_s90292" name="Equation" r:id="rId4" imgW="1651000" imgH="393700" progId="Equation.3">
                  <p:embed/>
                </p:oleObj>
              </mc:Choice>
              <mc:Fallback>
                <p:oleObj name="Equation" r:id="rId4" imgW="1651000" imgH="393700" progId="Equation.3">
                  <p:embed/>
                  <p:pic>
                    <p:nvPicPr>
                      <p:cNvPr id="0" name=""/>
                      <p:cNvPicPr/>
                      <p:nvPr/>
                    </p:nvPicPr>
                    <p:blipFill>
                      <a:blip r:embed="rId5"/>
                      <a:stretch>
                        <a:fillRect/>
                      </a:stretch>
                    </p:blipFill>
                    <p:spPr>
                      <a:xfrm>
                        <a:off x="5808176" y="978040"/>
                        <a:ext cx="2310862" cy="553010"/>
                      </a:xfrm>
                      <a:prstGeom prst="rect">
                        <a:avLst/>
                      </a:prstGeom>
                      <a:solidFill>
                        <a:srgbClr val="FFFFFF"/>
                      </a:solidFill>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457077875"/>
              </p:ext>
            </p:extLst>
          </p:nvPr>
        </p:nvGraphicFramePr>
        <p:xfrm>
          <a:off x="5854640" y="1593009"/>
          <a:ext cx="2222522" cy="564450"/>
        </p:xfrm>
        <a:graphic>
          <a:graphicData uri="http://schemas.openxmlformats.org/presentationml/2006/ole">
            <mc:AlternateContent xmlns:mc="http://schemas.openxmlformats.org/markup-compatibility/2006">
              <mc:Choice xmlns:v="urn:schemas-microsoft-com:vml" Requires="v">
                <p:oleObj spid="_x0000_s90293" name="Equation" r:id="rId6" imgW="1600200" imgH="406400" progId="Equation.3">
                  <p:embed/>
                </p:oleObj>
              </mc:Choice>
              <mc:Fallback>
                <p:oleObj name="Equation" r:id="rId6" imgW="1600200" imgH="406400" progId="Equation.3">
                  <p:embed/>
                  <p:pic>
                    <p:nvPicPr>
                      <p:cNvPr id="0" name=""/>
                      <p:cNvPicPr/>
                      <p:nvPr/>
                    </p:nvPicPr>
                    <p:blipFill>
                      <a:blip r:embed="rId7"/>
                      <a:stretch>
                        <a:fillRect/>
                      </a:stretch>
                    </p:blipFill>
                    <p:spPr>
                      <a:xfrm>
                        <a:off x="5854640" y="1593009"/>
                        <a:ext cx="2222522" cy="564450"/>
                      </a:xfrm>
                      <a:prstGeom prst="rect">
                        <a:avLst/>
                      </a:prstGeom>
                      <a:solidFill>
                        <a:srgbClr val="FFFFFF"/>
                      </a:solidFill>
                    </p:spPr>
                  </p:pic>
                </p:oleObj>
              </mc:Fallback>
            </mc:AlternateContent>
          </a:graphicData>
        </a:graphic>
      </p:graphicFrame>
      <p:sp>
        <p:nvSpPr>
          <p:cNvPr id="14" name="Slide Number Placeholder 3"/>
          <p:cNvSpPr>
            <a:spLocks noGrp="1"/>
          </p:cNvSpPr>
          <p:nvPr>
            <p:ph type="sldNum" sz="quarter" idx="12"/>
          </p:nvPr>
        </p:nvSpPr>
        <p:spPr>
          <a:xfrm>
            <a:off x="8550603" y="6436966"/>
            <a:ext cx="533400" cy="365125"/>
          </a:xfrm>
        </p:spPr>
        <p:txBody>
          <a:bodyPr/>
          <a:lstStyle/>
          <a:p>
            <a:fld id="{19371D3E-5A18-49EB-AD2A-429AF165759F}" type="slidenum">
              <a:rPr lang="en-US" smtClean="0"/>
              <a:pPr/>
              <a:t>38</a:t>
            </a:fld>
            <a:endParaRPr lang="en-US" dirty="0"/>
          </a:p>
        </p:txBody>
      </p:sp>
      <p:sp>
        <p:nvSpPr>
          <p:cNvPr id="17" name="Content Placeholder 2"/>
          <p:cNvSpPr txBox="1">
            <a:spLocks/>
          </p:cNvSpPr>
          <p:nvPr/>
        </p:nvSpPr>
        <p:spPr>
          <a:xfrm>
            <a:off x="30781" y="3521551"/>
            <a:ext cx="4352265" cy="3036472"/>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spcBef>
                <a:spcPts val="900"/>
              </a:spcBef>
              <a:buClrTx/>
              <a:buSzPct val="110000"/>
              <a:buFont typeface="Wingdings" charset="2"/>
              <a:buChar char="§"/>
            </a:pPr>
            <a:r>
              <a:rPr lang="en-US" sz="2400" dirty="0" smtClean="0">
                <a:solidFill>
                  <a:schemeClr val="tx1"/>
                </a:solidFill>
              </a:rPr>
              <a:t>Soft-gluon </a:t>
            </a:r>
            <a:r>
              <a:rPr lang="en-US" sz="2400" dirty="0" err="1" smtClean="0">
                <a:solidFill>
                  <a:schemeClr val="tx1"/>
                </a:solidFill>
              </a:rPr>
              <a:t>resummation</a:t>
            </a:r>
            <a:r>
              <a:rPr lang="en-US" sz="2400" dirty="0" smtClean="0">
                <a:solidFill>
                  <a:schemeClr val="tx1"/>
                </a:solidFill>
              </a:rPr>
              <a:t> (RESBOS) again provides a very good description of data in regimes where hard </a:t>
            </a:r>
            <a:r>
              <a:rPr lang="en-US" sz="2400" dirty="0" err="1" smtClean="0">
                <a:solidFill>
                  <a:schemeClr val="tx1"/>
                </a:solidFill>
              </a:rPr>
              <a:t>parton</a:t>
            </a:r>
            <a:r>
              <a:rPr lang="en-US" sz="2400" dirty="0" smtClean="0">
                <a:solidFill>
                  <a:schemeClr val="tx1"/>
                </a:solidFill>
              </a:rPr>
              <a:t> emission is not significant</a:t>
            </a:r>
          </a:p>
          <a:p>
            <a:pPr lvl="1">
              <a:spcBef>
                <a:spcPts val="900"/>
              </a:spcBef>
              <a:buClrTx/>
              <a:buSzPct val="110000"/>
              <a:buFont typeface="Wingdings" charset="2"/>
              <a:buChar char="§"/>
            </a:pPr>
            <a:r>
              <a:rPr lang="en-US" dirty="0" smtClean="0">
                <a:solidFill>
                  <a:srgbClr val="FAE8D7"/>
                </a:solidFill>
              </a:rPr>
              <a:t>Smaller uncertainty</a:t>
            </a:r>
          </a:p>
        </p:txBody>
      </p:sp>
      <p:pic>
        <p:nvPicPr>
          <p:cNvPr id="6" name="Picture 5" descr="PhiStarZ8TeVATLAS_resbos.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5198790" y="2824553"/>
            <a:ext cx="3036472" cy="4293468"/>
          </a:xfrm>
          <a:prstGeom prst="rect">
            <a:avLst/>
          </a:prstGeom>
        </p:spPr>
      </p:pic>
    </p:spTree>
    <p:extLst>
      <p:ext uri="{BB962C8B-B14F-4D97-AF65-F5344CB8AC3E}">
        <p14:creationId xmlns:p14="http://schemas.microsoft.com/office/powerpoint/2010/main" val="7865254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7737" y="-35777"/>
            <a:ext cx="8529566" cy="756451"/>
          </a:xfrm>
        </p:spPr>
        <p:txBody>
          <a:bodyPr>
            <a:normAutofit fontScale="90000"/>
          </a:bodyPr>
          <a:lstStyle/>
          <a:p>
            <a:r>
              <a:rPr lang="en-US" dirty="0" smtClean="0"/>
              <a:t>Vector </a:t>
            </a:r>
            <a:r>
              <a:rPr lang="en-US" dirty="0"/>
              <a:t>Boson </a:t>
            </a:r>
            <a:r>
              <a:rPr lang="en-US" dirty="0" smtClean="0">
                <a:latin typeface="Symbol" charset="2"/>
                <a:cs typeface="Symbol" charset="2"/>
              </a:rPr>
              <a:t>f</a:t>
            </a:r>
            <a:r>
              <a:rPr lang="en-US" dirty="0" smtClean="0"/>
              <a:t>*  </a:t>
            </a:r>
            <a:endParaRPr lang="en-US" dirty="0"/>
          </a:p>
        </p:txBody>
      </p:sp>
      <p:sp>
        <p:nvSpPr>
          <p:cNvPr id="14" name="Slide Number Placeholder 3"/>
          <p:cNvSpPr>
            <a:spLocks noGrp="1"/>
          </p:cNvSpPr>
          <p:nvPr>
            <p:ph type="sldNum" sz="quarter" idx="12"/>
          </p:nvPr>
        </p:nvSpPr>
        <p:spPr>
          <a:xfrm>
            <a:off x="8463845" y="6196360"/>
            <a:ext cx="533400" cy="365125"/>
          </a:xfrm>
        </p:spPr>
        <p:txBody>
          <a:bodyPr/>
          <a:lstStyle/>
          <a:p>
            <a:fld id="{19371D3E-5A18-49EB-AD2A-429AF165759F}" type="slidenum">
              <a:rPr lang="en-US" smtClean="0"/>
              <a:pPr/>
              <a:t>39</a:t>
            </a:fld>
            <a:endParaRPr lang="en-US" dirty="0"/>
          </a:p>
        </p:txBody>
      </p:sp>
      <p:sp>
        <p:nvSpPr>
          <p:cNvPr id="17" name="Content Placeholder 2"/>
          <p:cNvSpPr txBox="1">
            <a:spLocks/>
          </p:cNvSpPr>
          <p:nvPr/>
        </p:nvSpPr>
        <p:spPr>
          <a:xfrm>
            <a:off x="30781" y="1273845"/>
            <a:ext cx="4539510" cy="2474044"/>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spcBef>
                <a:spcPts val="900"/>
              </a:spcBef>
              <a:buClrTx/>
              <a:buSzPct val="110000"/>
              <a:buFont typeface="Wingdings" charset="2"/>
              <a:buChar char="§"/>
            </a:pPr>
            <a:r>
              <a:rPr lang="en-US" sz="2400" dirty="0" smtClean="0">
                <a:solidFill>
                  <a:schemeClr val="tx1"/>
                </a:solidFill>
              </a:rPr>
              <a:t>Parton shower approach to soft radiation can also provides a good description of low to average </a:t>
            </a:r>
            <a:r>
              <a:rPr lang="en-US" sz="2400" dirty="0" smtClean="0">
                <a:solidFill>
                  <a:schemeClr val="tx1"/>
                </a:solidFill>
                <a:latin typeface="Symbol" charset="2"/>
                <a:cs typeface="Symbol" charset="2"/>
              </a:rPr>
              <a:t>f</a:t>
            </a:r>
            <a:r>
              <a:rPr lang="en-US" sz="2400" dirty="0" smtClean="0">
                <a:solidFill>
                  <a:schemeClr val="tx1"/>
                </a:solidFill>
              </a:rPr>
              <a:t>* values</a:t>
            </a:r>
          </a:p>
          <a:p>
            <a:pPr lvl="1">
              <a:spcBef>
                <a:spcPts val="300"/>
              </a:spcBef>
              <a:buClrTx/>
              <a:buSzPct val="75000"/>
              <a:buFont typeface="Courier New"/>
              <a:buChar char="o"/>
            </a:pPr>
            <a:r>
              <a:rPr lang="en-US" sz="2200" dirty="0" smtClean="0">
                <a:solidFill>
                  <a:srgbClr val="CCFFCC"/>
                </a:solidFill>
              </a:rPr>
              <a:t>But high sensitivity to PS model or tuning</a:t>
            </a:r>
          </a:p>
          <a:p>
            <a:pPr lvl="2"/>
            <a:endParaRPr lang="en-US" dirty="0" smtClean="0">
              <a:solidFill>
                <a:srgbClr val="0000FF"/>
              </a:solidFill>
            </a:endParaRPr>
          </a:p>
        </p:txBody>
      </p:sp>
      <p:pic>
        <p:nvPicPr>
          <p:cNvPr id="18" name="Picture 17" descr="PtZ8TeVATLAS_powhe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857284" y="1494730"/>
            <a:ext cx="4038423" cy="4209165"/>
          </a:xfrm>
          <a:prstGeom prst="rect">
            <a:avLst/>
          </a:prstGeom>
        </p:spPr>
      </p:pic>
      <p:sp>
        <p:nvSpPr>
          <p:cNvPr id="13" name="Content Placeholder 2"/>
          <p:cNvSpPr txBox="1">
            <a:spLocks/>
          </p:cNvSpPr>
          <p:nvPr/>
        </p:nvSpPr>
        <p:spPr>
          <a:xfrm>
            <a:off x="30781" y="3888955"/>
            <a:ext cx="4539510" cy="2460747"/>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spcBef>
                <a:spcPts val="900"/>
              </a:spcBef>
              <a:buClrTx/>
              <a:buSzPct val="110000"/>
              <a:buFont typeface="Wingdings" charset="2"/>
              <a:buChar char="§"/>
            </a:pPr>
            <a:r>
              <a:rPr lang="en-US" sz="2400" dirty="0" smtClean="0">
                <a:solidFill>
                  <a:schemeClr val="tx1"/>
                </a:solidFill>
              </a:rPr>
              <a:t>ME hard </a:t>
            </a:r>
            <a:r>
              <a:rPr lang="en-US" sz="2400" dirty="0" err="1" smtClean="0">
                <a:solidFill>
                  <a:schemeClr val="tx1"/>
                </a:solidFill>
              </a:rPr>
              <a:t>parton</a:t>
            </a:r>
            <a:r>
              <a:rPr lang="en-US" sz="2400" dirty="0" smtClean="0">
                <a:solidFill>
                  <a:schemeClr val="tx1"/>
                </a:solidFill>
              </a:rPr>
              <a:t> emission better describes large </a:t>
            </a:r>
            <a:r>
              <a:rPr lang="en-US" sz="2400" dirty="0" smtClean="0">
                <a:solidFill>
                  <a:schemeClr val="tx1"/>
                </a:solidFill>
                <a:latin typeface="Symbol" charset="2"/>
                <a:cs typeface="Symbol" charset="2"/>
              </a:rPr>
              <a:t>f</a:t>
            </a:r>
            <a:r>
              <a:rPr lang="en-US" sz="2400" dirty="0" smtClean="0">
                <a:solidFill>
                  <a:schemeClr val="tx1"/>
                </a:solidFill>
              </a:rPr>
              <a:t>* or P</a:t>
            </a:r>
            <a:r>
              <a:rPr lang="en-US" sz="2400" baseline="-25000" dirty="0" smtClean="0">
                <a:solidFill>
                  <a:schemeClr val="tx1"/>
                </a:solidFill>
              </a:rPr>
              <a:t>T</a:t>
            </a:r>
            <a:r>
              <a:rPr lang="en-US" sz="2400" dirty="0" smtClean="0">
                <a:solidFill>
                  <a:schemeClr val="tx1"/>
                </a:solidFill>
              </a:rPr>
              <a:t> values</a:t>
            </a:r>
            <a:endParaRPr lang="en-US" dirty="0">
              <a:solidFill>
                <a:srgbClr val="0000FF"/>
              </a:solidFill>
            </a:endParaRPr>
          </a:p>
          <a:p>
            <a:pPr>
              <a:spcBef>
                <a:spcPts val="3300"/>
              </a:spcBef>
              <a:buClrTx/>
              <a:buSzPct val="110000"/>
              <a:buFont typeface="Wingdings" charset="2"/>
              <a:buChar char="§"/>
            </a:pPr>
            <a:r>
              <a:rPr lang="en-US" sz="2400" dirty="0" smtClean="0">
                <a:solidFill>
                  <a:schemeClr val="tx1"/>
                </a:solidFill>
              </a:rPr>
              <a:t>Sensitivity to merging or matching of ME to PS</a:t>
            </a:r>
          </a:p>
        </p:txBody>
      </p:sp>
    </p:spTree>
    <p:extLst>
      <p:ext uri="{BB962C8B-B14F-4D97-AF65-F5344CB8AC3E}">
        <p14:creationId xmlns:p14="http://schemas.microsoft.com/office/powerpoint/2010/main" val="1411192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Slide Number Placeholder 4"/>
          <p:cNvSpPr>
            <a:spLocks noGrp="1"/>
          </p:cNvSpPr>
          <p:nvPr>
            <p:ph type="sldNum" sz="quarter" idx="11"/>
          </p:nvPr>
        </p:nvSpPr>
        <p:spPr>
          <a:xfrm>
            <a:off x="6221799" y="6452211"/>
            <a:ext cx="2895600" cy="365125"/>
          </a:xfrm>
        </p:spPr>
        <p:txBody>
          <a:bodyPr/>
          <a:lstStyle/>
          <a:p>
            <a:pPr algn="r"/>
            <a:fld id="{0E2CA195-B8DB-44AB-9BC0-382ABD2B3D79}" type="slidenum">
              <a:rPr lang="en-US"/>
              <a:pPr algn="r"/>
              <a:t>4</a:t>
            </a:fld>
            <a:endParaRPr lang="en-US"/>
          </a:p>
        </p:txBody>
      </p:sp>
      <p:sp>
        <p:nvSpPr>
          <p:cNvPr id="331779" name="Rectangle 3"/>
          <p:cNvSpPr>
            <a:spLocks noGrp="1" noChangeArrowheads="1"/>
          </p:cNvSpPr>
          <p:nvPr>
            <p:ph type="body" idx="1"/>
          </p:nvPr>
        </p:nvSpPr>
        <p:spPr>
          <a:xfrm>
            <a:off x="332647" y="298224"/>
            <a:ext cx="8560527" cy="865187"/>
          </a:xfrm>
        </p:spPr>
        <p:txBody>
          <a:bodyPr>
            <a:noAutofit/>
          </a:bodyPr>
          <a:lstStyle/>
          <a:p>
            <a:pPr marL="0" indent="0" algn="ctr">
              <a:buNone/>
            </a:pPr>
            <a:r>
              <a:rPr lang="en-US" sz="2400" dirty="0"/>
              <a:t>Of course we all believe that the SM is not the end of the story…</a:t>
            </a:r>
          </a:p>
        </p:txBody>
      </p:sp>
      <p:pic>
        <p:nvPicPr>
          <p:cNvPr id="331787" name="Picture 11" descr="higgs_graphic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9538" y="3370263"/>
            <a:ext cx="3846512" cy="2728912"/>
          </a:xfrm>
          <a:prstGeom prst="rect">
            <a:avLst/>
          </a:prstGeom>
          <a:noFill/>
          <a:extLst>
            <a:ext uri="{909E8E84-426E-40dd-AFC4-6F175D3DCCD1}">
              <a14:hiddenFill xmlns:a14="http://schemas.microsoft.com/office/drawing/2010/main">
                <a:solidFill>
                  <a:srgbClr val="FFFFFF"/>
                </a:solidFill>
              </a14:hiddenFill>
            </a:ext>
          </a:extLst>
        </p:spPr>
      </p:pic>
      <p:pic>
        <p:nvPicPr>
          <p:cNvPr id="331792" name="Picture 16" descr="NEDM_limit_histor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950" y="2628900"/>
            <a:ext cx="2370138" cy="1747838"/>
          </a:xfrm>
          <a:prstGeom prst="rect">
            <a:avLst/>
          </a:prstGeom>
          <a:noFill/>
          <a:extLst>
            <a:ext uri="{909E8E84-426E-40dd-AFC4-6F175D3DCCD1}">
              <a14:hiddenFill xmlns:a14="http://schemas.microsoft.com/office/drawing/2010/main">
                <a:solidFill>
                  <a:srgbClr val="FFFFFF"/>
                </a:solidFill>
              </a14:hiddenFill>
            </a:ext>
          </a:extLst>
        </p:spPr>
      </p:pic>
      <p:pic>
        <p:nvPicPr>
          <p:cNvPr id="331796" name="Picture 20" descr="Espace_de_Calabi-Ya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956723">
            <a:off x="5867400" y="1989138"/>
            <a:ext cx="2727325" cy="2078037"/>
          </a:xfrm>
          <a:prstGeom prst="rect">
            <a:avLst/>
          </a:prstGeom>
          <a:noFill/>
          <a:extLst>
            <a:ext uri="{909E8E84-426E-40dd-AFC4-6F175D3DCCD1}">
              <a14:hiddenFill xmlns:a14="http://schemas.microsoft.com/office/drawing/2010/main">
                <a:solidFill>
                  <a:srgbClr val="FFFFFF"/>
                </a:solidFill>
              </a14:hiddenFill>
            </a:ext>
          </a:extLst>
        </p:spPr>
      </p:pic>
      <p:sp>
        <p:nvSpPr>
          <p:cNvPr id="331797" name="Text Box 21"/>
          <p:cNvSpPr txBox="1">
            <a:spLocks noChangeArrowheads="1"/>
          </p:cNvSpPr>
          <p:nvPr/>
        </p:nvSpPr>
        <p:spPr bwMode="auto">
          <a:xfrm>
            <a:off x="200025" y="2268538"/>
            <a:ext cx="2139950" cy="366712"/>
          </a:xfrm>
          <a:prstGeom prst="rect">
            <a:avLst/>
          </a:prstGeom>
          <a:solidFill>
            <a:srgbClr val="342F59"/>
          </a:solidFill>
          <a:ln>
            <a:noFill/>
          </a:ln>
          <a:effectLst/>
          <a:extLst/>
        </p:spPr>
        <p:txBody>
          <a:bodyPr wrap="none">
            <a:spAutoFit/>
          </a:bodyPr>
          <a:lstStyle/>
          <a:p>
            <a:r>
              <a:rPr lang="en-GB" sz="1800" dirty="0">
                <a:solidFill>
                  <a:srgbClr val="CCFFCC"/>
                </a:solidFill>
                <a:latin typeface="Arial" charset="0"/>
              </a:rPr>
              <a:t>Strong-CP problem</a:t>
            </a:r>
            <a:endParaRPr lang="en-US" sz="1800" dirty="0">
              <a:solidFill>
                <a:srgbClr val="CCFFCC"/>
              </a:solidFill>
              <a:latin typeface="Arial" charset="0"/>
            </a:endParaRPr>
          </a:p>
        </p:txBody>
      </p:sp>
      <p:sp>
        <p:nvSpPr>
          <p:cNvPr id="331800" name="Text Box 24"/>
          <p:cNvSpPr txBox="1">
            <a:spLocks noChangeArrowheads="1"/>
          </p:cNvSpPr>
          <p:nvPr/>
        </p:nvSpPr>
        <p:spPr bwMode="auto">
          <a:xfrm>
            <a:off x="5356225" y="6107113"/>
            <a:ext cx="3536950" cy="366712"/>
          </a:xfrm>
          <a:prstGeom prst="rect">
            <a:avLst/>
          </a:prstGeom>
          <a:solidFill>
            <a:srgbClr val="342F59"/>
          </a:solidFill>
          <a:ln>
            <a:noFill/>
          </a:ln>
          <a:effectLst/>
          <a:extLst/>
        </p:spPr>
        <p:txBody>
          <a:bodyPr wrap="none">
            <a:spAutoFit/>
          </a:bodyPr>
          <a:lstStyle/>
          <a:p>
            <a:r>
              <a:rPr lang="en-GB" sz="1800" dirty="0" err="1">
                <a:solidFill>
                  <a:srgbClr val="CCFFCC"/>
                </a:solidFill>
                <a:latin typeface="Arial" charset="0"/>
              </a:rPr>
              <a:t>ElectroWeak</a:t>
            </a:r>
            <a:r>
              <a:rPr lang="en-GB" sz="1800" dirty="0">
                <a:solidFill>
                  <a:srgbClr val="CCFFCC"/>
                </a:solidFill>
                <a:latin typeface="Arial" charset="0"/>
              </a:rPr>
              <a:t> Symmetry Breaking</a:t>
            </a:r>
            <a:endParaRPr lang="en-US" sz="1800" dirty="0">
              <a:solidFill>
                <a:srgbClr val="CCFFCC"/>
              </a:solidFill>
              <a:latin typeface="Arial" charset="0"/>
            </a:endParaRPr>
          </a:p>
        </p:txBody>
      </p:sp>
      <p:sp>
        <p:nvSpPr>
          <p:cNvPr id="331803" name="Text Box 27"/>
          <p:cNvSpPr txBox="1">
            <a:spLocks noChangeArrowheads="1"/>
          </p:cNvSpPr>
          <p:nvPr/>
        </p:nvSpPr>
        <p:spPr bwMode="auto">
          <a:xfrm rot="1122186">
            <a:off x="6659563" y="1916113"/>
            <a:ext cx="2330450" cy="641350"/>
          </a:xfrm>
          <a:prstGeom prst="rect">
            <a:avLst/>
          </a:prstGeom>
          <a:solidFill>
            <a:srgbClr val="342F59"/>
          </a:solidFill>
          <a:ln>
            <a:noFill/>
          </a:ln>
          <a:effectLst/>
          <a:extLst/>
        </p:spPr>
        <p:txBody>
          <a:bodyPr wrap="none">
            <a:spAutoFit/>
          </a:bodyPr>
          <a:lstStyle/>
          <a:p>
            <a:pPr algn="ctr"/>
            <a:r>
              <a:rPr lang="en-GB" sz="1800" dirty="0">
                <a:solidFill>
                  <a:srgbClr val="CCFFCC"/>
                </a:solidFill>
                <a:latin typeface="Arial" charset="0"/>
              </a:rPr>
              <a:t>Space-time Structure</a:t>
            </a:r>
          </a:p>
          <a:p>
            <a:pPr algn="ctr"/>
            <a:r>
              <a:rPr lang="en-GB" sz="1800" dirty="0">
                <a:solidFill>
                  <a:srgbClr val="CCFFCC"/>
                </a:solidFill>
                <a:latin typeface="Arial" charset="0"/>
              </a:rPr>
              <a:t>&amp; Gravity</a:t>
            </a:r>
            <a:endParaRPr lang="en-US" sz="1800" dirty="0">
              <a:solidFill>
                <a:srgbClr val="CCFFCC"/>
              </a:solidFill>
              <a:latin typeface="Arial" charset="0"/>
            </a:endParaRPr>
          </a:p>
        </p:txBody>
      </p:sp>
      <p:pic>
        <p:nvPicPr>
          <p:cNvPr id="2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b="50000"/>
          <a:stretch/>
        </p:blipFill>
        <p:spPr bwMode="auto">
          <a:xfrm>
            <a:off x="139982" y="4919950"/>
            <a:ext cx="1868151" cy="723908"/>
          </a:xfrm>
          <a:prstGeom prst="roundRect">
            <a:avLst>
              <a:gd name="adj" fmla="val 8594"/>
            </a:avLst>
          </a:prstGeom>
          <a:solidFill>
            <a:srgbClr val="FFFFFF">
              <a:shade val="85000"/>
            </a:srgbClr>
          </a:solidFill>
          <a:ln>
            <a:noFill/>
          </a:ln>
          <a:effectLst>
            <a:outerShdw dist="35921" dir="2700000" algn="ctr" rotWithShape="0">
              <a:schemeClr val="bg2"/>
            </a:outerShdw>
          </a:effectLst>
          <a:extLst>
            <a:ext uri="{91240B29-F687-4f45-9708-019B960494DF}">
              <a14:hiddenLine xmlns:a14="http://schemas.microsoft.com/office/drawing/2010/main" w="9525">
                <a:solidFill>
                  <a:schemeClr val="tx1"/>
                </a:solidFill>
                <a:miter lim="800000"/>
                <a:headEnd/>
                <a:tailEnd/>
              </a14:hiddenLine>
            </a:ext>
          </a:extLst>
        </p:spPr>
      </p:pic>
      <p:pic>
        <p:nvPicPr>
          <p:cNvPr id="2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8847" y="4711106"/>
            <a:ext cx="1141596" cy="1141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ight Arrow 21"/>
          <p:cNvSpPr/>
          <p:nvPr/>
        </p:nvSpPr>
        <p:spPr>
          <a:xfrm>
            <a:off x="1980815" y="5236185"/>
            <a:ext cx="432048" cy="45719"/>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b="1" dirty="0">
              <a:solidFill>
                <a:schemeClr val="tx1"/>
              </a:solidFill>
            </a:endParaRPr>
          </a:p>
        </p:txBody>
      </p:sp>
      <p:sp>
        <p:nvSpPr>
          <p:cNvPr id="23" name="TextBox 22"/>
          <p:cNvSpPr txBox="1"/>
          <p:nvPr/>
        </p:nvSpPr>
        <p:spPr>
          <a:xfrm>
            <a:off x="2196839" y="4379539"/>
            <a:ext cx="1290738" cy="338554"/>
          </a:xfrm>
          <a:prstGeom prst="rect">
            <a:avLst/>
          </a:prstGeom>
          <a:solidFill>
            <a:srgbClr val="342F59"/>
          </a:solidFill>
        </p:spPr>
        <p:txBody>
          <a:bodyPr wrap="none" rtlCol="0">
            <a:spAutoFit/>
          </a:bodyPr>
          <a:lstStyle/>
          <a:p>
            <a:r>
              <a:rPr lang="en-GB" sz="1600" b="1" dirty="0" smtClean="0">
                <a:latin typeface="+mj-lt"/>
              </a:rPr>
              <a:t>Fine tuning</a:t>
            </a:r>
            <a:endParaRPr lang="fr-CA" sz="1600" b="1" dirty="0">
              <a:latin typeface="+mj-lt"/>
            </a:endParaRPr>
          </a:p>
        </p:txBody>
      </p:sp>
      <p:sp>
        <p:nvSpPr>
          <p:cNvPr id="24" name="TextBox 23"/>
          <p:cNvSpPr txBox="1"/>
          <p:nvPr/>
        </p:nvSpPr>
        <p:spPr>
          <a:xfrm>
            <a:off x="744200" y="5877272"/>
            <a:ext cx="1971138" cy="369332"/>
          </a:xfrm>
          <a:prstGeom prst="rect">
            <a:avLst/>
          </a:prstGeom>
          <a:solidFill>
            <a:srgbClr val="342F59"/>
          </a:solidFill>
        </p:spPr>
        <p:txBody>
          <a:bodyPr wrap="none" rtlCol="0">
            <a:spAutoFit/>
          </a:bodyPr>
          <a:lstStyle/>
          <a:p>
            <a:r>
              <a:rPr lang="en-GB" sz="1800" dirty="0" smtClean="0">
                <a:solidFill>
                  <a:srgbClr val="CCFFCC"/>
                </a:solidFill>
                <a:latin typeface="+mn-lt"/>
              </a:rPr>
              <a:t>Hierarchy Problem</a:t>
            </a:r>
            <a:endParaRPr lang="fr-CA" sz="1800" dirty="0">
              <a:solidFill>
                <a:srgbClr val="CCFFCC"/>
              </a:solidFill>
              <a:latin typeface="+mn-lt"/>
            </a:endParaRPr>
          </a:p>
        </p:txBody>
      </p:sp>
      <p:pic>
        <p:nvPicPr>
          <p:cNvPr id="25" name="Picture 25" descr="darkenergy_pi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107603">
            <a:off x="3276600" y="3795713"/>
            <a:ext cx="2119313" cy="2303462"/>
          </a:xfrm>
          <a:prstGeom prst="rect">
            <a:avLst/>
          </a:prstGeom>
          <a:noFill/>
          <a:extLst>
            <a:ext uri="{909E8E84-426E-40dd-AFC4-6F175D3DCCD1}">
              <a14:hiddenFill xmlns:a14="http://schemas.microsoft.com/office/drawing/2010/main">
                <a:solidFill>
                  <a:srgbClr val="FFFFFF"/>
                </a:solidFill>
              </a14:hiddenFill>
            </a:ext>
          </a:extLst>
        </p:spPr>
      </p:pic>
      <p:sp>
        <p:nvSpPr>
          <p:cNvPr id="26" name="Text Box 26"/>
          <p:cNvSpPr txBox="1">
            <a:spLocks noChangeArrowheads="1"/>
          </p:cNvSpPr>
          <p:nvPr/>
        </p:nvSpPr>
        <p:spPr bwMode="auto">
          <a:xfrm rot="1089957">
            <a:off x="3059113" y="5956300"/>
            <a:ext cx="1454150" cy="641350"/>
          </a:xfrm>
          <a:prstGeom prst="rect">
            <a:avLst/>
          </a:prstGeom>
          <a:solidFill>
            <a:srgbClr val="342F59"/>
          </a:solidFill>
          <a:ln>
            <a:noFill/>
          </a:ln>
          <a:effectLst/>
          <a:extLst/>
        </p:spPr>
        <p:txBody>
          <a:bodyPr wrap="none">
            <a:spAutoFit/>
          </a:bodyPr>
          <a:lstStyle/>
          <a:p>
            <a:r>
              <a:rPr lang="en-GB" sz="1800" dirty="0">
                <a:solidFill>
                  <a:srgbClr val="CCFFCC"/>
                </a:solidFill>
                <a:latin typeface="Arial" charset="0"/>
              </a:rPr>
              <a:t>Dark Matter</a:t>
            </a:r>
          </a:p>
          <a:p>
            <a:r>
              <a:rPr lang="en-GB" sz="1800" dirty="0">
                <a:solidFill>
                  <a:srgbClr val="CCFFCC"/>
                </a:solidFill>
                <a:latin typeface="Arial" charset="0"/>
              </a:rPr>
              <a:t>Dark Energy</a:t>
            </a:r>
            <a:endParaRPr lang="en-US" sz="1800" dirty="0">
              <a:solidFill>
                <a:srgbClr val="CCFFCC"/>
              </a:solidFill>
              <a:latin typeface="Arial" charset="0"/>
            </a:endParaRPr>
          </a:p>
        </p:txBody>
      </p:sp>
      <p:pic>
        <p:nvPicPr>
          <p:cNvPr id="28" name="Picture 27"/>
          <p:cNvPicPr>
            <a:picLocks noChangeAspect="1"/>
          </p:cNvPicPr>
          <p:nvPr/>
        </p:nvPicPr>
        <p:blipFill>
          <a:blip r:embed="rId9"/>
          <a:stretch>
            <a:fillRect/>
          </a:stretch>
        </p:blipFill>
        <p:spPr>
          <a:xfrm rot="20471788">
            <a:off x="1852417" y="1978157"/>
            <a:ext cx="2285916" cy="1676338"/>
          </a:xfrm>
          <a:prstGeom prst="rect">
            <a:avLst/>
          </a:prstGeom>
        </p:spPr>
      </p:pic>
      <p:sp>
        <p:nvSpPr>
          <p:cNvPr id="29" name="TextBox 28"/>
          <p:cNvSpPr txBox="1"/>
          <p:nvPr/>
        </p:nvSpPr>
        <p:spPr>
          <a:xfrm rot="20495630">
            <a:off x="1544950" y="1688347"/>
            <a:ext cx="2007318" cy="369332"/>
          </a:xfrm>
          <a:prstGeom prst="rect">
            <a:avLst/>
          </a:prstGeom>
          <a:solidFill>
            <a:schemeClr val="bg2">
              <a:lumMod val="90000"/>
              <a:lumOff val="10000"/>
            </a:schemeClr>
          </a:solidFill>
        </p:spPr>
        <p:txBody>
          <a:bodyPr wrap="none" rtlCol="0">
            <a:spAutoFit/>
          </a:bodyPr>
          <a:lstStyle/>
          <a:p>
            <a:r>
              <a:rPr lang="en-US" dirty="0" smtClean="0">
                <a:solidFill>
                  <a:srgbClr val="CCFFCC"/>
                </a:solidFill>
              </a:rPr>
              <a:t>Number of families</a:t>
            </a:r>
            <a:endParaRPr lang="en-US" dirty="0">
              <a:solidFill>
                <a:srgbClr val="CCFFCC"/>
              </a:solidFill>
            </a:endParaRPr>
          </a:p>
        </p:txBody>
      </p:sp>
      <p:pic>
        <p:nvPicPr>
          <p:cNvPr id="27" name="Picture 17" descr="running_coupl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20333800">
            <a:off x="2963192" y="2361099"/>
            <a:ext cx="3244850" cy="19812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 Box 22"/>
          <p:cNvSpPr txBox="1">
            <a:spLocks noChangeArrowheads="1"/>
          </p:cNvSpPr>
          <p:nvPr/>
        </p:nvSpPr>
        <p:spPr bwMode="auto">
          <a:xfrm rot="20426929">
            <a:off x="3567009" y="2085182"/>
            <a:ext cx="1250950" cy="366713"/>
          </a:xfrm>
          <a:prstGeom prst="rect">
            <a:avLst/>
          </a:prstGeom>
          <a:solidFill>
            <a:srgbClr val="342F59"/>
          </a:solidFill>
          <a:ln>
            <a:noFill/>
          </a:ln>
          <a:effectLst/>
          <a:extLst/>
        </p:spPr>
        <p:txBody>
          <a:bodyPr wrap="none">
            <a:spAutoFit/>
          </a:bodyPr>
          <a:lstStyle/>
          <a:p>
            <a:r>
              <a:rPr lang="en-GB" sz="1800" dirty="0">
                <a:solidFill>
                  <a:srgbClr val="CCFFCC"/>
                </a:solidFill>
                <a:latin typeface="Arial" charset="0"/>
              </a:rPr>
              <a:t>Unification</a:t>
            </a:r>
            <a:endParaRPr lang="en-US" sz="1800" dirty="0">
              <a:solidFill>
                <a:srgbClr val="CCFFCC"/>
              </a:solidFill>
              <a:latin typeface="Arial" charset="0"/>
            </a:endParaRPr>
          </a:p>
        </p:txBody>
      </p:sp>
    </p:spTree>
    <p:extLst>
      <p:ext uri="{BB962C8B-B14F-4D97-AF65-F5344CB8AC3E}">
        <p14:creationId xmlns:p14="http://schemas.microsoft.com/office/powerpoint/2010/main" val="23479912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331787"/>
                                        </p:tgtEl>
                                        <p:attrNameLst>
                                          <p:attrName>style.visibility</p:attrName>
                                        </p:attrNameLst>
                                      </p:cBhvr>
                                      <p:to>
                                        <p:strVal val="visible"/>
                                      </p:to>
                                    </p:set>
                                    <p:animEffect transition="in" filter="dissolve">
                                      <p:cBhvr>
                                        <p:cTn id="10" dur="500"/>
                                        <p:tgtEl>
                                          <p:spTgt spid="331787"/>
                                        </p:tgtEl>
                                      </p:cBhvr>
                                    </p:animEffect>
                                  </p:childTnLst>
                                </p:cTn>
                              </p:par>
                              <p:par>
                                <p:cTn id="11" presetID="9" presetClass="entr" presetSubtype="0" fill="hold" nodeType="withEffect">
                                  <p:stCondLst>
                                    <p:cond delay="0"/>
                                  </p:stCondLst>
                                  <p:childTnLst>
                                    <p:set>
                                      <p:cBhvr>
                                        <p:cTn id="12" dur="1" fill="hold">
                                          <p:stCondLst>
                                            <p:cond delay="0"/>
                                          </p:stCondLst>
                                        </p:cTn>
                                        <p:tgtEl>
                                          <p:spTgt spid="331792"/>
                                        </p:tgtEl>
                                        <p:attrNameLst>
                                          <p:attrName>style.visibility</p:attrName>
                                        </p:attrNameLst>
                                      </p:cBhvr>
                                      <p:to>
                                        <p:strVal val="visible"/>
                                      </p:to>
                                    </p:set>
                                    <p:animEffect transition="in" filter="dissolve">
                                      <p:cBhvr>
                                        <p:cTn id="13" dur="500"/>
                                        <p:tgtEl>
                                          <p:spTgt spid="331792"/>
                                        </p:tgtEl>
                                      </p:cBhvr>
                                    </p:animEffect>
                                  </p:childTnLst>
                                </p:cTn>
                              </p:par>
                              <p:par>
                                <p:cTn id="14" presetID="9" presetClass="entr" presetSubtype="0" fill="hold" nodeType="withEffect">
                                  <p:stCondLst>
                                    <p:cond delay="0"/>
                                  </p:stCondLst>
                                  <p:childTnLst>
                                    <p:set>
                                      <p:cBhvr>
                                        <p:cTn id="15" dur="1" fill="hold">
                                          <p:stCondLst>
                                            <p:cond delay="0"/>
                                          </p:stCondLst>
                                        </p:cTn>
                                        <p:tgtEl>
                                          <p:spTgt spid="331796"/>
                                        </p:tgtEl>
                                        <p:attrNameLst>
                                          <p:attrName>style.visibility</p:attrName>
                                        </p:attrNameLst>
                                      </p:cBhvr>
                                      <p:to>
                                        <p:strVal val="visible"/>
                                      </p:to>
                                    </p:set>
                                    <p:animEffect transition="in" filter="dissolve">
                                      <p:cBhvr>
                                        <p:cTn id="16" dur="500"/>
                                        <p:tgtEl>
                                          <p:spTgt spid="331796"/>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331797"/>
                                        </p:tgtEl>
                                        <p:attrNameLst>
                                          <p:attrName>style.visibility</p:attrName>
                                        </p:attrNameLst>
                                      </p:cBhvr>
                                      <p:to>
                                        <p:strVal val="visible"/>
                                      </p:to>
                                    </p:set>
                                    <p:animEffect transition="in" filter="dissolve">
                                      <p:cBhvr>
                                        <p:cTn id="19" dur="500"/>
                                        <p:tgtEl>
                                          <p:spTgt spid="33179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331800"/>
                                        </p:tgtEl>
                                        <p:attrNameLst>
                                          <p:attrName>style.visibility</p:attrName>
                                        </p:attrNameLst>
                                      </p:cBhvr>
                                      <p:to>
                                        <p:strVal val="visible"/>
                                      </p:to>
                                    </p:set>
                                    <p:animEffect transition="in" filter="dissolve">
                                      <p:cBhvr>
                                        <p:cTn id="22" dur="500"/>
                                        <p:tgtEl>
                                          <p:spTgt spid="33180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331803"/>
                                        </p:tgtEl>
                                        <p:attrNameLst>
                                          <p:attrName>style.visibility</p:attrName>
                                        </p:attrNameLst>
                                      </p:cBhvr>
                                      <p:to>
                                        <p:strVal val="visible"/>
                                      </p:to>
                                    </p:set>
                                    <p:animEffect transition="in" filter="dissolve">
                                      <p:cBhvr>
                                        <p:cTn id="25" dur="500"/>
                                        <p:tgtEl>
                                          <p:spTgt spid="331803"/>
                                        </p:tgtEl>
                                      </p:cBhvr>
                                    </p:animEffect>
                                  </p:childTnLst>
                                </p:cTn>
                              </p:par>
                              <p:par>
                                <p:cTn id="26" presetID="9"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dissolve">
                                      <p:cBhvr>
                                        <p:cTn id="28" dur="500"/>
                                        <p:tgtEl>
                                          <p:spTgt spid="20"/>
                                        </p:tgtEl>
                                      </p:cBhvr>
                                    </p:animEffect>
                                  </p:childTnLst>
                                </p:cTn>
                              </p:par>
                              <p:par>
                                <p:cTn id="29" presetID="9"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dissolve">
                                      <p:cBhvr>
                                        <p:cTn id="34" dur="500"/>
                                        <p:tgtEl>
                                          <p:spTgt spid="2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ssolve">
                                      <p:cBhvr>
                                        <p:cTn id="37" dur="500"/>
                                        <p:tgtEl>
                                          <p:spTgt spid="2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dissolve">
                                      <p:cBhvr>
                                        <p:cTn id="40" dur="500"/>
                                        <p:tgtEl>
                                          <p:spTgt spid="24"/>
                                        </p:tgtEl>
                                      </p:cBhvr>
                                    </p:animEffect>
                                  </p:childTnLst>
                                </p:cTn>
                              </p:par>
                              <p:par>
                                <p:cTn id="41" presetID="9" presetClass="entr" presetSubtype="0" fill="hold"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dissolve">
                                      <p:cBhvr>
                                        <p:cTn id="43" dur="500"/>
                                        <p:tgtEl>
                                          <p:spTgt spid="25"/>
                                        </p:tgtEl>
                                      </p:cBhvr>
                                    </p:animEffect>
                                  </p:childTnLst>
                                </p:cTn>
                              </p:par>
                              <p:par>
                                <p:cTn id="44" presetID="9" presetClass="entr" presetSubtype="0"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dissolve">
                                      <p:cBhvr>
                                        <p:cTn id="46" dur="500"/>
                                        <p:tgtEl>
                                          <p:spTgt spid="26"/>
                                        </p:tgtEl>
                                      </p:cBhvr>
                                    </p:animEffect>
                                  </p:childTnLst>
                                </p:cTn>
                              </p:par>
                              <p:par>
                                <p:cTn id="47" presetID="9" presetClass="entr" presetSubtype="0" fill="hold" nodeType="withEffect">
                                  <p:stCondLst>
                                    <p:cond delay="0"/>
                                  </p:stCondLst>
                                  <p:childTnLst>
                                    <p:set>
                                      <p:cBhvr>
                                        <p:cTn id="48" dur="1" fill="hold">
                                          <p:stCondLst>
                                            <p:cond delay="0"/>
                                          </p:stCondLst>
                                        </p:cTn>
                                        <p:tgtEl>
                                          <p:spTgt spid="28"/>
                                        </p:tgtEl>
                                        <p:attrNameLst>
                                          <p:attrName>style.visibility</p:attrName>
                                        </p:attrNameLst>
                                      </p:cBhvr>
                                      <p:to>
                                        <p:strVal val="visible"/>
                                      </p:to>
                                    </p:set>
                                    <p:animEffect transition="in" filter="dissolve">
                                      <p:cBhvr>
                                        <p:cTn id="49" dur="500"/>
                                        <p:tgtEl>
                                          <p:spTgt spid="28"/>
                                        </p:tgtEl>
                                      </p:cBhvr>
                                    </p:animEffect>
                                  </p:childTnLst>
                                </p:cTn>
                              </p:par>
                              <p:par>
                                <p:cTn id="50" presetID="9" presetClass="entr" presetSubtype="0" fill="hold" grpId="0" nodeType="with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dissolve">
                                      <p:cBhvr>
                                        <p:cTn id="52" dur="500"/>
                                        <p:tgtEl>
                                          <p:spTgt spid="29"/>
                                        </p:tgtEl>
                                      </p:cBhvr>
                                    </p:animEffect>
                                  </p:childTnLst>
                                </p:cTn>
                              </p:par>
                              <p:par>
                                <p:cTn id="53" presetID="9" presetClass="entr" presetSubtype="0"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dissolve">
                                      <p:cBhvr>
                                        <p:cTn id="55" dur="500"/>
                                        <p:tgtEl>
                                          <p:spTgt spid="27"/>
                                        </p:tgtEl>
                                      </p:cBhvr>
                                    </p:animEffect>
                                  </p:childTnLst>
                                </p:cTn>
                              </p:par>
                              <p:par>
                                <p:cTn id="56" presetID="9" presetClass="entr" presetSubtype="0" fill="hold" grpId="0" nodeType="with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dissolve">
                                      <p:cBhvr>
                                        <p:cTn id="58"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31797" grpId="0" animBg="1"/>
      <p:bldP spid="331800" grpId="0" animBg="1"/>
      <p:bldP spid="331803" grpId="0" animBg="1"/>
      <p:bldP spid="22" grpId="0" animBg="1"/>
      <p:bldP spid="23" grpId="0" animBg="1"/>
      <p:bldP spid="24" grpId="0" animBg="1"/>
      <p:bldP spid="26" grpId="0" animBg="1"/>
      <p:bldP spid="29" grpId="0" animBg="1"/>
      <p:bldP spid="3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688" y="-25420"/>
            <a:ext cx="8229600" cy="1143000"/>
          </a:xfrm>
        </p:spPr>
        <p:txBody>
          <a:bodyPr>
            <a:normAutofit/>
          </a:bodyPr>
          <a:lstStyle/>
          <a:p>
            <a:r>
              <a:rPr lang="en-US" sz="4500" dirty="0" smtClean="0"/>
              <a:t>Need for tuning</a:t>
            </a:r>
            <a:endParaRPr lang="en-US" sz="4500" dirty="0"/>
          </a:p>
        </p:txBody>
      </p:sp>
      <p:sp>
        <p:nvSpPr>
          <p:cNvPr id="3" name="Content Placeholder 2"/>
          <p:cNvSpPr>
            <a:spLocks noGrp="1"/>
          </p:cNvSpPr>
          <p:nvPr>
            <p:ph idx="1"/>
          </p:nvPr>
        </p:nvSpPr>
        <p:spPr>
          <a:xfrm>
            <a:off x="174009" y="809328"/>
            <a:ext cx="8747343" cy="2803948"/>
          </a:xfrm>
        </p:spPr>
        <p:txBody>
          <a:bodyPr>
            <a:normAutofit/>
          </a:bodyPr>
          <a:lstStyle/>
          <a:p>
            <a:pPr>
              <a:buSzPct val="110000"/>
              <a:buFont typeface="Wingdings" charset="2"/>
              <a:buChar char="§"/>
            </a:pPr>
            <a:r>
              <a:rPr lang="en-US" sz="2400" dirty="0" smtClean="0"/>
              <a:t>Huge advantage of PS tuning over more accurate ME predictions for low and average P</a:t>
            </a:r>
            <a:r>
              <a:rPr lang="en-US" sz="2400" baseline="-25000" dirty="0" smtClean="0"/>
              <a:t>T</a:t>
            </a:r>
            <a:r>
              <a:rPr lang="en-US" sz="2400" dirty="0" smtClean="0"/>
              <a:t> region, less critical for high Z P</a:t>
            </a:r>
            <a:r>
              <a:rPr lang="en-US" sz="2400" baseline="-25000" dirty="0" smtClean="0"/>
              <a:t>T</a:t>
            </a:r>
            <a:r>
              <a:rPr lang="en-US" sz="2400" dirty="0" smtClean="0"/>
              <a:t> values</a:t>
            </a:r>
          </a:p>
          <a:p>
            <a:pPr lvl="1">
              <a:buSzPct val="75000"/>
              <a:buFont typeface="Courier New"/>
              <a:buChar char="o"/>
            </a:pPr>
            <a:r>
              <a:rPr lang="en-US" sz="2200" dirty="0" smtClean="0">
                <a:solidFill>
                  <a:srgbClr val="CCFFCC"/>
                </a:solidFill>
              </a:rPr>
              <a:t>True for both Z P</a:t>
            </a:r>
            <a:r>
              <a:rPr lang="en-US" sz="2200" baseline="-25000" dirty="0" smtClean="0">
                <a:solidFill>
                  <a:srgbClr val="CCFFCC"/>
                </a:solidFill>
              </a:rPr>
              <a:t>T </a:t>
            </a:r>
            <a:r>
              <a:rPr lang="en-US" sz="2200" dirty="0" smtClean="0">
                <a:solidFill>
                  <a:srgbClr val="CCFFCC"/>
                </a:solidFill>
              </a:rPr>
              <a:t>and </a:t>
            </a:r>
            <a:r>
              <a:rPr lang="en-US" sz="2200" dirty="0" smtClean="0">
                <a:solidFill>
                  <a:srgbClr val="CCFFCC"/>
                </a:solidFill>
                <a:latin typeface="Symbol" charset="2"/>
                <a:cs typeface="Symbol" charset="2"/>
              </a:rPr>
              <a:t>f</a:t>
            </a:r>
            <a:r>
              <a:rPr lang="en-US" sz="2200" dirty="0" smtClean="0">
                <a:solidFill>
                  <a:srgbClr val="CCFFCC"/>
                </a:solidFill>
              </a:rPr>
              <a:t>*</a:t>
            </a:r>
          </a:p>
          <a:p>
            <a:pPr lvl="1">
              <a:lnSpc>
                <a:spcPct val="100000"/>
              </a:lnSpc>
              <a:buSzPct val="75000"/>
              <a:buFont typeface="Courier New"/>
              <a:buChar char="o"/>
            </a:pPr>
            <a:r>
              <a:rPr lang="en-US" sz="2200" dirty="0" smtClean="0">
                <a:solidFill>
                  <a:srgbClr val="CCFFCC"/>
                </a:solidFill>
              </a:rPr>
              <a:t>Tuning effects larger for LO </a:t>
            </a:r>
          </a:p>
          <a:p>
            <a:pPr marL="285750" lvl="1" indent="0">
              <a:lnSpc>
                <a:spcPct val="100000"/>
              </a:lnSpc>
              <a:spcBef>
                <a:spcPts val="0"/>
              </a:spcBef>
              <a:buSzPct val="75000"/>
              <a:buNone/>
            </a:pPr>
            <a:r>
              <a:rPr lang="en-US" sz="2200" dirty="0">
                <a:solidFill>
                  <a:srgbClr val="CCFFCC"/>
                </a:solidFill>
              </a:rPr>
              <a:t> </a:t>
            </a:r>
            <a:r>
              <a:rPr lang="en-US" sz="2200" dirty="0" smtClean="0">
                <a:solidFill>
                  <a:srgbClr val="CCFFCC"/>
                </a:solidFill>
              </a:rPr>
              <a:t>        than NLO, but end point </a:t>
            </a:r>
          </a:p>
          <a:p>
            <a:pPr marL="285750" lvl="1" indent="0">
              <a:lnSpc>
                <a:spcPct val="100000"/>
              </a:lnSpc>
              <a:spcBef>
                <a:spcPts val="0"/>
              </a:spcBef>
              <a:buSzPct val="75000"/>
              <a:buNone/>
            </a:pPr>
            <a:r>
              <a:rPr lang="en-US" sz="2200" dirty="0">
                <a:solidFill>
                  <a:srgbClr val="CCFFCC"/>
                </a:solidFill>
              </a:rPr>
              <a:t> </a:t>
            </a:r>
            <a:r>
              <a:rPr lang="en-US" sz="2200" dirty="0" smtClean="0">
                <a:solidFill>
                  <a:srgbClr val="CCFFCC"/>
                </a:solidFill>
              </a:rPr>
              <a:t>        comparable</a:t>
            </a:r>
            <a:endParaRPr lang="en-US" sz="2200" dirty="0">
              <a:solidFill>
                <a:srgbClr val="CCFFCC"/>
              </a:solidFill>
            </a:endParaRPr>
          </a:p>
        </p:txBody>
      </p:sp>
      <p:sp>
        <p:nvSpPr>
          <p:cNvPr id="4" name="Slide Number Placeholder 3"/>
          <p:cNvSpPr>
            <a:spLocks noGrp="1"/>
          </p:cNvSpPr>
          <p:nvPr>
            <p:ph type="sldNum" sz="quarter" idx="12"/>
          </p:nvPr>
        </p:nvSpPr>
        <p:spPr>
          <a:xfrm>
            <a:off x="6944988" y="6423746"/>
            <a:ext cx="2133600" cy="365125"/>
          </a:xfrm>
        </p:spPr>
        <p:txBody>
          <a:bodyPr/>
          <a:lstStyle/>
          <a:p>
            <a:fld id="{19371D3E-5A18-49EB-AD2A-429AF165759F}" type="slidenum">
              <a:rPr lang="en-US" smtClean="0"/>
              <a:pPr/>
              <a:t>40</a:t>
            </a:fld>
            <a:endParaRPr lang="en-US" dirty="0"/>
          </a:p>
        </p:txBody>
      </p:sp>
      <p:pic>
        <p:nvPicPr>
          <p:cNvPr id="6" name="Picture 5" descr="ZPT_TuningEffec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31677" y="3196561"/>
            <a:ext cx="2837138" cy="3952475"/>
          </a:xfrm>
          <a:prstGeom prst="rect">
            <a:avLst/>
          </a:prstGeom>
        </p:spPr>
      </p:pic>
      <p:pic>
        <p:nvPicPr>
          <p:cNvPr id="7" name="Picture 6" descr="PhiStar_PythiaTunin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127161" y="3193626"/>
            <a:ext cx="2852078" cy="3973288"/>
          </a:xfrm>
          <a:prstGeom prst="rect">
            <a:avLst/>
          </a:prstGeom>
        </p:spPr>
      </p:pic>
      <p:sp>
        <p:nvSpPr>
          <p:cNvPr id="8" name="TextBox 7"/>
          <p:cNvSpPr txBox="1"/>
          <p:nvPr/>
        </p:nvSpPr>
        <p:spPr>
          <a:xfrm>
            <a:off x="7440888" y="101441"/>
            <a:ext cx="1659811" cy="307777"/>
          </a:xfrm>
          <a:prstGeom prst="rect">
            <a:avLst/>
          </a:prstGeom>
          <a:solidFill>
            <a:srgbClr val="CCFFCC"/>
          </a:solidFill>
          <a:ln>
            <a:solidFill>
              <a:srgbClr val="008000"/>
            </a:solidFill>
          </a:ln>
        </p:spPr>
        <p:txBody>
          <a:bodyPr wrap="none" rtlCol="0">
            <a:spAutoFit/>
          </a:bodyPr>
          <a:lstStyle/>
          <a:p>
            <a:r>
              <a:rPr lang="en-US" sz="1400" b="1" i="1" dirty="0" smtClean="0">
                <a:solidFill>
                  <a:srgbClr val="008000"/>
                </a:solidFill>
              </a:rPr>
              <a:t>JHEP 09 (</a:t>
            </a:r>
            <a:r>
              <a:rPr lang="en-US" sz="1400" b="1" i="1" dirty="0">
                <a:solidFill>
                  <a:srgbClr val="008000"/>
                </a:solidFill>
              </a:rPr>
              <a:t>2014</a:t>
            </a:r>
            <a:r>
              <a:rPr lang="en-US" sz="1400" b="1" i="1" dirty="0" smtClean="0">
                <a:solidFill>
                  <a:srgbClr val="008000"/>
                </a:solidFill>
              </a:rPr>
              <a:t>) 145</a:t>
            </a:r>
            <a:endParaRPr lang="en-US" sz="1400" b="1" i="1" dirty="0">
              <a:solidFill>
                <a:srgbClr val="008000"/>
              </a:solidFill>
            </a:endParaRPr>
          </a:p>
        </p:txBody>
      </p:sp>
      <p:pic>
        <p:nvPicPr>
          <p:cNvPr id="5" name="Picture 4"/>
          <p:cNvPicPr>
            <a:picLocks noChangeAspect="1"/>
          </p:cNvPicPr>
          <p:nvPr/>
        </p:nvPicPr>
        <p:blipFill>
          <a:blip r:embed="rId4"/>
          <a:stretch>
            <a:fillRect/>
          </a:stretch>
        </p:blipFill>
        <p:spPr>
          <a:xfrm>
            <a:off x="4841913" y="1921800"/>
            <a:ext cx="4079440" cy="1691476"/>
          </a:xfrm>
          <a:prstGeom prst="rect">
            <a:avLst/>
          </a:prstGeom>
          <a:solidFill>
            <a:srgbClr val="FFFFFF"/>
          </a:solidFill>
        </p:spPr>
      </p:pic>
    </p:spTree>
    <p:extLst>
      <p:ext uri="{BB962C8B-B14F-4D97-AF65-F5344CB8AC3E}">
        <p14:creationId xmlns:p14="http://schemas.microsoft.com/office/powerpoint/2010/main" val="2532355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60"/>
            <a:ext cx="8229600" cy="1143000"/>
          </a:xfrm>
        </p:spPr>
        <p:txBody>
          <a:bodyPr>
            <a:normAutofit/>
          </a:bodyPr>
          <a:lstStyle/>
          <a:p>
            <a:r>
              <a:rPr lang="en-US" sz="4500" dirty="0" smtClean="0"/>
              <a:t>Limitations of tuning</a:t>
            </a:r>
            <a:endParaRPr lang="en-US" sz="4500" dirty="0"/>
          </a:p>
        </p:txBody>
      </p:sp>
      <p:sp>
        <p:nvSpPr>
          <p:cNvPr id="3" name="Content Placeholder 2"/>
          <p:cNvSpPr>
            <a:spLocks noGrp="1"/>
          </p:cNvSpPr>
          <p:nvPr>
            <p:ph idx="1"/>
          </p:nvPr>
        </p:nvSpPr>
        <p:spPr>
          <a:xfrm>
            <a:off x="106788" y="967326"/>
            <a:ext cx="8399175" cy="1554641"/>
          </a:xfrm>
        </p:spPr>
        <p:txBody>
          <a:bodyPr>
            <a:normAutofit fontScale="85000" lnSpcReduction="20000"/>
          </a:bodyPr>
          <a:lstStyle/>
          <a:p>
            <a:pPr>
              <a:buSzPct val="110000"/>
              <a:buFont typeface="Wingdings" charset="2"/>
              <a:buChar char="§"/>
            </a:pPr>
            <a:r>
              <a:rPr lang="en-US" sz="2800" dirty="0">
                <a:solidFill>
                  <a:schemeClr val="tx1"/>
                </a:solidFill>
              </a:rPr>
              <a:t>T</a:t>
            </a:r>
            <a:r>
              <a:rPr lang="en-US" sz="2800" dirty="0" smtClean="0">
                <a:solidFill>
                  <a:schemeClr val="tx1"/>
                </a:solidFill>
              </a:rPr>
              <a:t>uning provides a better description of data with similar event topology</a:t>
            </a:r>
          </a:p>
          <a:p>
            <a:pPr lvl="1">
              <a:lnSpc>
                <a:spcPct val="120000"/>
              </a:lnSpc>
              <a:spcBef>
                <a:spcPts val="600"/>
              </a:spcBef>
              <a:buSzPct val="75000"/>
              <a:buFont typeface="Courier New"/>
              <a:buChar char="o"/>
            </a:pPr>
            <a:r>
              <a:rPr lang="en-US" sz="2600" dirty="0" smtClean="0">
                <a:solidFill>
                  <a:srgbClr val="CCFFCC"/>
                </a:solidFill>
              </a:rPr>
              <a:t>The AZNLO tune has been obtained from the 7 </a:t>
            </a:r>
            <a:r>
              <a:rPr lang="en-US" sz="2600" dirty="0" err="1" smtClean="0">
                <a:solidFill>
                  <a:srgbClr val="CCFFCC"/>
                </a:solidFill>
              </a:rPr>
              <a:t>TeV</a:t>
            </a:r>
            <a:r>
              <a:rPr lang="en-US" sz="2600" dirty="0" smtClean="0">
                <a:solidFill>
                  <a:srgbClr val="CCFFCC"/>
                </a:solidFill>
              </a:rPr>
              <a:t> ATLAS Z P</a:t>
            </a:r>
            <a:r>
              <a:rPr lang="en-US" sz="2600" baseline="-25000" dirty="0" smtClean="0">
                <a:solidFill>
                  <a:srgbClr val="CCFFCC"/>
                </a:solidFill>
              </a:rPr>
              <a:t>T</a:t>
            </a:r>
            <a:r>
              <a:rPr lang="en-US" sz="2600" dirty="0" smtClean="0">
                <a:solidFill>
                  <a:srgbClr val="CCFFCC"/>
                </a:solidFill>
              </a:rPr>
              <a:t> and </a:t>
            </a:r>
            <a:r>
              <a:rPr lang="en-US" sz="2600" dirty="0" smtClean="0">
                <a:solidFill>
                  <a:srgbClr val="CCFFCC"/>
                </a:solidFill>
                <a:latin typeface="Symbol" charset="2"/>
                <a:cs typeface="Symbol" charset="2"/>
              </a:rPr>
              <a:t>f</a:t>
            </a:r>
            <a:r>
              <a:rPr lang="en-US" sz="2600" dirty="0" smtClean="0">
                <a:solidFill>
                  <a:srgbClr val="CCFFCC"/>
                </a:solidFill>
              </a:rPr>
              <a:t>* measurements for 66 </a:t>
            </a:r>
            <a:r>
              <a:rPr lang="en-US" sz="2600" dirty="0" err="1" smtClean="0">
                <a:solidFill>
                  <a:srgbClr val="CCFFCC"/>
                </a:solidFill>
              </a:rPr>
              <a:t>GeV</a:t>
            </a:r>
            <a:r>
              <a:rPr lang="en-US" sz="2600" dirty="0" smtClean="0">
                <a:solidFill>
                  <a:srgbClr val="CCFFCC"/>
                </a:solidFill>
              </a:rPr>
              <a:t> &lt; </a:t>
            </a:r>
            <a:r>
              <a:rPr lang="en-US" sz="2600" dirty="0" err="1" smtClean="0">
                <a:solidFill>
                  <a:srgbClr val="CCFFCC"/>
                </a:solidFill>
              </a:rPr>
              <a:t>m</a:t>
            </a:r>
            <a:r>
              <a:rPr lang="en-US" sz="2600" baseline="-25000" dirty="0" err="1" smtClean="0">
                <a:solidFill>
                  <a:srgbClr val="CCFFCC"/>
                </a:solidFill>
              </a:rPr>
              <a:t>ll</a:t>
            </a:r>
            <a:r>
              <a:rPr lang="en-US" sz="2600" dirty="0" smtClean="0">
                <a:solidFill>
                  <a:srgbClr val="CCFFCC"/>
                </a:solidFill>
              </a:rPr>
              <a:t> &lt; 116 </a:t>
            </a:r>
            <a:r>
              <a:rPr lang="en-US" sz="2600" dirty="0" err="1" smtClean="0">
                <a:solidFill>
                  <a:srgbClr val="CCFFCC"/>
                </a:solidFill>
              </a:rPr>
              <a:t>GeV</a:t>
            </a:r>
            <a:r>
              <a:rPr lang="en-US" sz="2600" dirty="0" smtClean="0">
                <a:solidFill>
                  <a:srgbClr val="CCFFCC"/>
                </a:solidFill>
              </a:rPr>
              <a:t> </a:t>
            </a:r>
          </a:p>
        </p:txBody>
      </p:sp>
      <p:sp>
        <p:nvSpPr>
          <p:cNvPr id="4" name="Slide Number Placeholder 3"/>
          <p:cNvSpPr>
            <a:spLocks noGrp="1"/>
          </p:cNvSpPr>
          <p:nvPr>
            <p:ph type="sldNum" sz="quarter" idx="12"/>
          </p:nvPr>
        </p:nvSpPr>
        <p:spPr>
          <a:xfrm>
            <a:off x="7010400" y="6467529"/>
            <a:ext cx="2133600" cy="365125"/>
          </a:xfrm>
        </p:spPr>
        <p:txBody>
          <a:bodyPr/>
          <a:lstStyle/>
          <a:p>
            <a:fld id="{19371D3E-5A18-49EB-AD2A-429AF165759F}" type="slidenum">
              <a:rPr lang="en-US" smtClean="0"/>
              <a:pPr/>
              <a:t>41</a:t>
            </a:fld>
            <a:endParaRPr lang="en-US" dirty="0"/>
          </a:p>
        </p:txBody>
      </p:sp>
      <p:sp>
        <p:nvSpPr>
          <p:cNvPr id="7" name="Content Placeholder 2"/>
          <p:cNvSpPr txBox="1">
            <a:spLocks/>
          </p:cNvSpPr>
          <p:nvPr/>
        </p:nvSpPr>
        <p:spPr>
          <a:xfrm>
            <a:off x="230692" y="2456558"/>
            <a:ext cx="4612825" cy="705496"/>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lvl="1">
              <a:buClrTx/>
              <a:buSzPct val="75000"/>
              <a:buFont typeface="Courier New"/>
              <a:buChar char="o"/>
            </a:pPr>
            <a:r>
              <a:rPr lang="en-US" sz="2200" dirty="0" smtClean="0">
                <a:solidFill>
                  <a:srgbClr val="CCFFCC"/>
                </a:solidFill>
              </a:rPr>
              <a:t>It performs very well in the same phase space for 8 </a:t>
            </a:r>
            <a:r>
              <a:rPr lang="en-US" sz="2200" dirty="0" err="1" smtClean="0">
                <a:solidFill>
                  <a:srgbClr val="CCFFCC"/>
                </a:solidFill>
              </a:rPr>
              <a:t>TeV</a:t>
            </a:r>
            <a:r>
              <a:rPr lang="en-US" sz="2200" dirty="0" smtClean="0">
                <a:solidFill>
                  <a:srgbClr val="CCFFCC"/>
                </a:solidFill>
              </a:rPr>
              <a:t> data</a:t>
            </a:r>
          </a:p>
        </p:txBody>
      </p:sp>
      <p:sp>
        <p:nvSpPr>
          <p:cNvPr id="8" name="Content Placeholder 2"/>
          <p:cNvSpPr txBox="1">
            <a:spLocks/>
          </p:cNvSpPr>
          <p:nvPr/>
        </p:nvSpPr>
        <p:spPr>
          <a:xfrm>
            <a:off x="75811" y="3381167"/>
            <a:ext cx="4669333" cy="940659"/>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buClrTx/>
              <a:buSzPct val="110000"/>
              <a:buFont typeface="Wingdings" charset="2"/>
              <a:buChar char="§"/>
            </a:pPr>
            <a:r>
              <a:rPr lang="en-US" sz="2400" dirty="0" smtClean="0">
                <a:solidFill>
                  <a:schemeClr val="tx1"/>
                </a:solidFill>
              </a:rPr>
              <a:t>A tune will however often be sub-optimal in some other phase space regions.</a:t>
            </a:r>
          </a:p>
        </p:txBody>
      </p:sp>
      <p:sp>
        <p:nvSpPr>
          <p:cNvPr id="9" name="Content Placeholder 2"/>
          <p:cNvSpPr txBox="1">
            <a:spLocks/>
          </p:cNvSpPr>
          <p:nvPr/>
        </p:nvSpPr>
        <p:spPr>
          <a:xfrm>
            <a:off x="106788" y="4745377"/>
            <a:ext cx="4638356" cy="1971140"/>
          </a:xfrm>
          <a:prstGeom prst="rect">
            <a:avLst/>
          </a:prstGeom>
        </p:spPr>
        <p:txBody>
          <a:bodyPr vert="horz" lIns="91440" tIns="45720" rIns="91440" bIns="45720" rtlCol="0">
            <a:normAutofit fontScale="85000" lnSpcReduction="10000"/>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buClrTx/>
              <a:buSzPct val="110000"/>
              <a:buFont typeface="Wingdings" charset="2"/>
              <a:buChar char="§"/>
            </a:pPr>
            <a:r>
              <a:rPr lang="en-US" sz="2800" dirty="0" smtClean="0">
                <a:solidFill>
                  <a:schemeClr val="tx1"/>
                </a:solidFill>
              </a:rPr>
              <a:t>Tuning cannot be the solution to all QCD emission </a:t>
            </a:r>
            <a:r>
              <a:rPr lang="en-US" sz="2800" dirty="0" err="1" smtClean="0">
                <a:solidFill>
                  <a:schemeClr val="tx1"/>
                </a:solidFill>
              </a:rPr>
              <a:t>mis</a:t>
            </a:r>
            <a:r>
              <a:rPr lang="en-US" sz="2800" dirty="0" smtClean="0">
                <a:solidFill>
                  <a:schemeClr val="tx1"/>
                </a:solidFill>
              </a:rPr>
              <a:t>-modeling issues for future predictions</a:t>
            </a:r>
          </a:p>
          <a:p>
            <a:pPr lvl="1">
              <a:buClrTx/>
              <a:buSzPct val="75000"/>
              <a:buFont typeface="Courier New"/>
              <a:buChar char="o"/>
            </a:pPr>
            <a:r>
              <a:rPr lang="en-US" sz="2600" dirty="0" smtClean="0">
                <a:solidFill>
                  <a:srgbClr val="CCFFCC"/>
                </a:solidFill>
              </a:rPr>
              <a:t>But it can be a useful tool for reweighting</a:t>
            </a:r>
          </a:p>
        </p:txBody>
      </p:sp>
      <p:pic>
        <p:nvPicPr>
          <p:cNvPr id="12" name="Picture 11" descr="PtZ8TeVATLAS_powheg.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941420" y="2896388"/>
            <a:ext cx="3778930" cy="3938701"/>
          </a:xfrm>
          <a:prstGeom prst="rect">
            <a:avLst/>
          </a:prstGeom>
        </p:spPr>
      </p:pic>
      <p:sp>
        <p:nvSpPr>
          <p:cNvPr id="13" name="Oval 12"/>
          <p:cNvSpPr/>
          <p:nvPr/>
        </p:nvSpPr>
        <p:spPr>
          <a:xfrm>
            <a:off x="4861534" y="4554739"/>
            <a:ext cx="2340017" cy="329231"/>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5184253" y="3589513"/>
            <a:ext cx="1528655" cy="493845"/>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045843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3"/>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animBg="1"/>
      <p:bldP spid="13" grpId="1" animBg="1"/>
      <p:bldP spid="14" grpId="0" animBg="1"/>
      <p:bldP spid="14"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00"/>
            <a:ext cx="8229600" cy="815687"/>
          </a:xfrm>
        </p:spPr>
        <p:txBody>
          <a:bodyPr>
            <a:normAutofit/>
          </a:bodyPr>
          <a:lstStyle/>
          <a:p>
            <a:r>
              <a:rPr lang="en-US" sz="4500" dirty="0" smtClean="0"/>
              <a:t>Steps of </a:t>
            </a:r>
            <a:r>
              <a:rPr lang="en-US" sz="4500" dirty="0" err="1" smtClean="0"/>
              <a:t>k</a:t>
            </a:r>
            <a:r>
              <a:rPr lang="en-US" sz="4500" baseline="-25000" dirty="0" err="1" smtClean="0"/>
              <a:t>T</a:t>
            </a:r>
            <a:r>
              <a:rPr lang="en-US" sz="4500" baseline="-25000" dirty="0" smtClean="0"/>
              <a:t> </a:t>
            </a:r>
            <a:r>
              <a:rPr lang="en-US" sz="4500" dirty="0" smtClean="0"/>
              <a:t>jet algorithm</a:t>
            </a:r>
            <a:endParaRPr lang="en-US" sz="4500" dirty="0"/>
          </a:p>
        </p:txBody>
      </p:sp>
      <p:sp>
        <p:nvSpPr>
          <p:cNvPr id="4" name="Slide Number Placeholder 3"/>
          <p:cNvSpPr>
            <a:spLocks noGrp="1"/>
          </p:cNvSpPr>
          <p:nvPr>
            <p:ph type="sldNum" sz="quarter" idx="12"/>
          </p:nvPr>
        </p:nvSpPr>
        <p:spPr/>
        <p:txBody>
          <a:bodyPr/>
          <a:lstStyle/>
          <a:p>
            <a:fld id="{1CFFB0B3-8B62-A94B-98D5-40C4635AC225}" type="slidenum">
              <a:rPr lang="en-US" smtClean="0"/>
              <a:t>42</a:t>
            </a:fld>
            <a:endParaRPr lang="en-US"/>
          </a:p>
        </p:txBody>
      </p:sp>
      <p:pic>
        <p:nvPicPr>
          <p:cNvPr id="5" name="Picture 4" descr="fig_01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544" y="1994537"/>
            <a:ext cx="1892300" cy="990600"/>
          </a:xfrm>
          <a:prstGeom prst="rect">
            <a:avLst/>
          </a:prstGeom>
          <a:solidFill>
            <a:srgbClr val="FFFFFF"/>
          </a:solidFill>
        </p:spPr>
      </p:pic>
      <p:pic>
        <p:nvPicPr>
          <p:cNvPr id="6" name="Picture 5" descr="fig_01b.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3600" y="3093778"/>
            <a:ext cx="1905000" cy="1104900"/>
          </a:xfrm>
          <a:prstGeom prst="rect">
            <a:avLst/>
          </a:prstGeom>
          <a:solidFill>
            <a:srgbClr val="FFFFFF"/>
          </a:solidFill>
        </p:spPr>
      </p:pic>
      <p:pic>
        <p:nvPicPr>
          <p:cNvPr id="7" name="Picture 6" descr="fig_01c.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7844" y="4290865"/>
            <a:ext cx="1905000" cy="1219200"/>
          </a:xfrm>
          <a:prstGeom prst="rect">
            <a:avLst/>
          </a:prstGeom>
          <a:solidFill>
            <a:srgbClr val="FFFFFF"/>
          </a:solidFill>
        </p:spPr>
      </p:pic>
      <p:pic>
        <p:nvPicPr>
          <p:cNvPr id="8" name="Picture 7" descr="fig_01d.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7844" y="5603583"/>
            <a:ext cx="1905000" cy="1206500"/>
          </a:xfrm>
          <a:prstGeom prst="rect">
            <a:avLst/>
          </a:prstGeom>
          <a:solidFill>
            <a:srgbClr val="FFFFFF"/>
          </a:solidFill>
        </p:spPr>
      </p:pic>
      <p:sp>
        <p:nvSpPr>
          <p:cNvPr id="9" name="TextBox 8"/>
          <p:cNvSpPr txBox="1"/>
          <p:nvPr/>
        </p:nvSpPr>
        <p:spPr>
          <a:xfrm>
            <a:off x="280543" y="802829"/>
            <a:ext cx="8653037" cy="1200328"/>
          </a:xfrm>
          <a:prstGeom prst="rect">
            <a:avLst/>
          </a:prstGeom>
          <a:noFill/>
        </p:spPr>
        <p:txBody>
          <a:bodyPr wrap="square" rtlCol="0">
            <a:spAutoFit/>
          </a:bodyPr>
          <a:lstStyle/>
          <a:p>
            <a:pPr algn="ctr"/>
            <a:r>
              <a:rPr lang="en-US" sz="2400" dirty="0"/>
              <a:t>Illustration of the </a:t>
            </a:r>
            <a:r>
              <a:rPr lang="en-US" sz="2400" dirty="0" err="1"/>
              <a:t>kt</a:t>
            </a:r>
            <a:r>
              <a:rPr lang="en-US" sz="2400" dirty="0"/>
              <a:t> clustering sequence starting from the original input configuration (three objects p1, p2, p3, and beams B1, B2). At each step, k+1 objects are merged to k</a:t>
            </a:r>
          </a:p>
        </p:txBody>
      </p:sp>
      <p:sp>
        <p:nvSpPr>
          <p:cNvPr id="10" name="TextBox 9"/>
          <p:cNvSpPr txBox="1"/>
          <p:nvPr/>
        </p:nvSpPr>
        <p:spPr>
          <a:xfrm>
            <a:off x="3721095" y="2324072"/>
            <a:ext cx="2073254" cy="461665"/>
          </a:xfrm>
          <a:prstGeom prst="rect">
            <a:avLst/>
          </a:prstGeom>
          <a:noFill/>
        </p:spPr>
        <p:txBody>
          <a:bodyPr wrap="none" rtlCol="0">
            <a:spAutoFit/>
          </a:bodyPr>
          <a:lstStyle/>
          <a:p>
            <a:r>
              <a:rPr lang="en-US" sz="2400" dirty="0" smtClean="0">
                <a:solidFill>
                  <a:schemeClr val="accent6">
                    <a:lumMod val="20000"/>
                    <a:lumOff val="80000"/>
                  </a:schemeClr>
                </a:solidFill>
              </a:rPr>
              <a:t>Initial situation</a:t>
            </a:r>
            <a:endParaRPr lang="en-US" sz="2400" dirty="0">
              <a:solidFill>
                <a:schemeClr val="accent6">
                  <a:lumMod val="20000"/>
                  <a:lumOff val="80000"/>
                </a:schemeClr>
              </a:solidFill>
            </a:endParaRPr>
          </a:p>
        </p:txBody>
      </p:sp>
      <p:sp>
        <p:nvSpPr>
          <p:cNvPr id="11" name="TextBox 10"/>
          <p:cNvSpPr txBox="1"/>
          <p:nvPr/>
        </p:nvSpPr>
        <p:spPr>
          <a:xfrm>
            <a:off x="2586299" y="2975634"/>
            <a:ext cx="5632762" cy="1200328"/>
          </a:xfrm>
          <a:prstGeom prst="rect">
            <a:avLst/>
          </a:prstGeom>
          <a:noFill/>
        </p:spPr>
        <p:txBody>
          <a:bodyPr wrap="square" rtlCol="0">
            <a:spAutoFit/>
          </a:bodyPr>
          <a:lstStyle/>
          <a:p>
            <a:pPr algn="ctr"/>
            <a:r>
              <a:rPr lang="en-US" sz="2400" dirty="0" smtClean="0">
                <a:solidFill>
                  <a:schemeClr val="accent6">
                    <a:lumMod val="20000"/>
                    <a:lumOff val="80000"/>
                  </a:schemeClr>
                </a:solidFill>
              </a:rPr>
              <a:t>The min(</a:t>
            </a:r>
            <a:r>
              <a:rPr lang="en-US" sz="2400" dirty="0" err="1" smtClean="0">
                <a:solidFill>
                  <a:schemeClr val="accent6">
                    <a:lumMod val="20000"/>
                    <a:lumOff val="80000"/>
                  </a:schemeClr>
                </a:solidFill>
              </a:rPr>
              <a:t>d</a:t>
            </a:r>
            <a:r>
              <a:rPr lang="en-US" sz="2400" baseline="-25000" dirty="0" err="1" smtClean="0">
                <a:solidFill>
                  <a:schemeClr val="accent6">
                    <a:lumMod val="20000"/>
                    <a:lumOff val="80000"/>
                  </a:schemeClr>
                </a:solidFill>
              </a:rPr>
              <a:t>ij</a:t>
            </a:r>
            <a:r>
              <a:rPr lang="en-US" sz="2400" dirty="0" err="1" smtClean="0">
                <a:solidFill>
                  <a:schemeClr val="accent6">
                    <a:lumMod val="20000"/>
                    <a:lumOff val="80000"/>
                  </a:schemeClr>
                </a:solidFill>
              </a:rPr>
              <a:t>,d</a:t>
            </a:r>
            <a:r>
              <a:rPr lang="en-US" sz="2400" baseline="-25000" dirty="0" err="1" smtClean="0">
                <a:solidFill>
                  <a:schemeClr val="accent6">
                    <a:lumMod val="20000"/>
                    <a:lumOff val="80000"/>
                  </a:schemeClr>
                </a:solidFill>
              </a:rPr>
              <a:t>ib</a:t>
            </a:r>
            <a:r>
              <a:rPr lang="en-US" sz="2400" dirty="0" smtClean="0">
                <a:solidFill>
                  <a:schemeClr val="accent6">
                    <a:lumMod val="20000"/>
                    <a:lumOff val="80000"/>
                  </a:schemeClr>
                </a:solidFill>
              </a:rPr>
              <a:t>) is between p</a:t>
            </a:r>
            <a:r>
              <a:rPr lang="en-US" sz="2400" baseline="-25000" dirty="0" smtClean="0">
                <a:solidFill>
                  <a:schemeClr val="accent6">
                    <a:lumMod val="20000"/>
                    <a:lumOff val="80000"/>
                  </a:schemeClr>
                </a:solidFill>
              </a:rPr>
              <a:t>2</a:t>
            </a:r>
            <a:r>
              <a:rPr lang="en-US" sz="2400" dirty="0" smtClean="0">
                <a:solidFill>
                  <a:schemeClr val="accent6">
                    <a:lumMod val="20000"/>
                    <a:lumOff val="80000"/>
                  </a:schemeClr>
                </a:solidFill>
              </a:rPr>
              <a:t> and p</a:t>
            </a:r>
            <a:r>
              <a:rPr lang="en-US" sz="2400" baseline="-25000" dirty="0" smtClean="0">
                <a:solidFill>
                  <a:schemeClr val="accent6">
                    <a:lumMod val="20000"/>
                    <a:lumOff val="80000"/>
                  </a:schemeClr>
                </a:solidFill>
              </a:rPr>
              <a:t>3</a:t>
            </a:r>
            <a:r>
              <a:rPr lang="en-US" sz="2400" dirty="0" smtClean="0">
                <a:solidFill>
                  <a:schemeClr val="accent6">
                    <a:lumMod val="20000"/>
                    <a:lumOff val="80000"/>
                  </a:schemeClr>
                </a:solidFill>
              </a:rPr>
              <a:t>:</a:t>
            </a:r>
          </a:p>
          <a:p>
            <a:pPr algn="ctr"/>
            <a:r>
              <a:rPr lang="en-US" sz="2400" dirty="0" smtClean="0">
                <a:solidFill>
                  <a:schemeClr val="accent6">
                    <a:lumMod val="20000"/>
                    <a:lumOff val="80000"/>
                  </a:schemeClr>
                </a:solidFill>
              </a:rPr>
              <a:t>The two particles are merged and the </a:t>
            </a:r>
          </a:p>
          <a:p>
            <a:pPr algn="ctr"/>
            <a:r>
              <a:rPr lang="en-US" sz="2400" dirty="0">
                <a:solidFill>
                  <a:schemeClr val="accent6">
                    <a:lumMod val="20000"/>
                    <a:lumOff val="80000"/>
                  </a:schemeClr>
                </a:solidFill>
              </a:rPr>
              <a:t>n</a:t>
            </a:r>
            <a:r>
              <a:rPr lang="en-US" sz="2400" dirty="0" smtClean="0">
                <a:solidFill>
                  <a:schemeClr val="accent6">
                    <a:lumMod val="20000"/>
                    <a:lumOff val="80000"/>
                  </a:schemeClr>
                </a:solidFill>
              </a:rPr>
              <a:t>ew object is the sum of the two 4-vectors</a:t>
            </a:r>
            <a:endParaRPr lang="en-US" sz="2400" dirty="0">
              <a:solidFill>
                <a:schemeClr val="accent6">
                  <a:lumMod val="20000"/>
                  <a:lumOff val="80000"/>
                </a:schemeClr>
              </a:solidFill>
            </a:endParaRPr>
          </a:p>
        </p:txBody>
      </p:sp>
      <p:sp>
        <p:nvSpPr>
          <p:cNvPr id="12" name="TextBox 11"/>
          <p:cNvSpPr txBox="1"/>
          <p:nvPr/>
        </p:nvSpPr>
        <p:spPr>
          <a:xfrm>
            <a:off x="2738699" y="4425046"/>
            <a:ext cx="5632762" cy="830997"/>
          </a:xfrm>
          <a:prstGeom prst="rect">
            <a:avLst/>
          </a:prstGeom>
          <a:noFill/>
        </p:spPr>
        <p:txBody>
          <a:bodyPr wrap="square" rtlCol="0">
            <a:spAutoFit/>
          </a:bodyPr>
          <a:lstStyle/>
          <a:p>
            <a:pPr algn="ctr"/>
            <a:r>
              <a:rPr lang="en-US" sz="2400" dirty="0" smtClean="0">
                <a:solidFill>
                  <a:schemeClr val="accent6">
                    <a:lumMod val="20000"/>
                    <a:lumOff val="80000"/>
                  </a:schemeClr>
                </a:solidFill>
              </a:rPr>
              <a:t>The min(</a:t>
            </a:r>
            <a:r>
              <a:rPr lang="en-US" sz="2400" dirty="0" err="1" smtClean="0">
                <a:solidFill>
                  <a:schemeClr val="accent6">
                    <a:lumMod val="20000"/>
                    <a:lumOff val="80000"/>
                  </a:schemeClr>
                </a:solidFill>
              </a:rPr>
              <a:t>d</a:t>
            </a:r>
            <a:r>
              <a:rPr lang="en-US" sz="2400" baseline="-25000" dirty="0" err="1" smtClean="0">
                <a:solidFill>
                  <a:schemeClr val="accent6">
                    <a:lumMod val="20000"/>
                    <a:lumOff val="80000"/>
                  </a:schemeClr>
                </a:solidFill>
              </a:rPr>
              <a:t>ij</a:t>
            </a:r>
            <a:r>
              <a:rPr lang="en-US" sz="2400" dirty="0" err="1" smtClean="0">
                <a:solidFill>
                  <a:schemeClr val="accent6">
                    <a:lumMod val="20000"/>
                    <a:lumOff val="80000"/>
                  </a:schemeClr>
                </a:solidFill>
              </a:rPr>
              <a:t>,d</a:t>
            </a:r>
            <a:r>
              <a:rPr lang="en-US" sz="2400" baseline="-25000" dirty="0" err="1" smtClean="0">
                <a:solidFill>
                  <a:schemeClr val="accent6">
                    <a:lumMod val="20000"/>
                    <a:lumOff val="80000"/>
                  </a:schemeClr>
                </a:solidFill>
              </a:rPr>
              <a:t>ib</a:t>
            </a:r>
            <a:r>
              <a:rPr lang="en-US" sz="2400" dirty="0" smtClean="0">
                <a:solidFill>
                  <a:schemeClr val="accent6">
                    <a:lumMod val="20000"/>
                    <a:lumOff val="80000"/>
                  </a:schemeClr>
                </a:solidFill>
              </a:rPr>
              <a:t>) is between p</a:t>
            </a:r>
            <a:r>
              <a:rPr lang="en-US" sz="2400" baseline="-25000" dirty="0">
                <a:solidFill>
                  <a:schemeClr val="accent6">
                    <a:lumMod val="20000"/>
                    <a:lumOff val="80000"/>
                  </a:schemeClr>
                </a:solidFill>
              </a:rPr>
              <a:t>1</a:t>
            </a:r>
            <a:r>
              <a:rPr lang="en-US" sz="2400" dirty="0" smtClean="0">
                <a:solidFill>
                  <a:schemeClr val="accent6">
                    <a:lumMod val="20000"/>
                    <a:lumOff val="80000"/>
                  </a:schemeClr>
                </a:solidFill>
              </a:rPr>
              <a:t> and B</a:t>
            </a:r>
            <a:r>
              <a:rPr lang="en-US" sz="2400" baseline="-25000" dirty="0">
                <a:solidFill>
                  <a:schemeClr val="accent6">
                    <a:lumMod val="20000"/>
                    <a:lumOff val="80000"/>
                  </a:schemeClr>
                </a:solidFill>
              </a:rPr>
              <a:t>2</a:t>
            </a:r>
            <a:r>
              <a:rPr lang="en-US" sz="2400" dirty="0" smtClean="0">
                <a:solidFill>
                  <a:schemeClr val="accent6">
                    <a:lumMod val="20000"/>
                    <a:lumOff val="80000"/>
                  </a:schemeClr>
                </a:solidFill>
              </a:rPr>
              <a:t>:</a:t>
            </a:r>
          </a:p>
          <a:p>
            <a:pPr algn="ctr"/>
            <a:r>
              <a:rPr lang="en-US" sz="2400" dirty="0">
                <a:solidFill>
                  <a:schemeClr val="accent6">
                    <a:lumMod val="20000"/>
                    <a:lumOff val="80000"/>
                  </a:schemeClr>
                </a:solidFill>
              </a:rPr>
              <a:t>p</a:t>
            </a:r>
            <a:r>
              <a:rPr lang="en-US" sz="2400" baseline="-25000" dirty="0" smtClean="0">
                <a:solidFill>
                  <a:schemeClr val="accent6">
                    <a:lumMod val="20000"/>
                    <a:lumOff val="80000"/>
                  </a:schemeClr>
                </a:solidFill>
              </a:rPr>
              <a:t>1</a:t>
            </a:r>
            <a:r>
              <a:rPr lang="en-US" sz="2400" dirty="0" smtClean="0">
                <a:solidFill>
                  <a:schemeClr val="accent6">
                    <a:lumMod val="20000"/>
                    <a:lumOff val="80000"/>
                  </a:schemeClr>
                </a:solidFill>
              </a:rPr>
              <a:t> is defined as a jet</a:t>
            </a:r>
            <a:endParaRPr lang="en-US" sz="2400" dirty="0">
              <a:solidFill>
                <a:schemeClr val="accent6">
                  <a:lumMod val="20000"/>
                  <a:lumOff val="80000"/>
                </a:schemeClr>
              </a:solidFill>
            </a:endParaRPr>
          </a:p>
        </p:txBody>
      </p:sp>
      <p:sp>
        <p:nvSpPr>
          <p:cNvPr id="13" name="TextBox 12"/>
          <p:cNvSpPr txBox="1"/>
          <p:nvPr/>
        </p:nvSpPr>
        <p:spPr>
          <a:xfrm>
            <a:off x="2891099" y="5729370"/>
            <a:ext cx="5632762" cy="830997"/>
          </a:xfrm>
          <a:prstGeom prst="rect">
            <a:avLst/>
          </a:prstGeom>
          <a:noFill/>
        </p:spPr>
        <p:txBody>
          <a:bodyPr wrap="square" rtlCol="0">
            <a:spAutoFit/>
          </a:bodyPr>
          <a:lstStyle/>
          <a:p>
            <a:pPr algn="ctr"/>
            <a:r>
              <a:rPr lang="en-US" sz="2400" dirty="0" smtClean="0">
                <a:solidFill>
                  <a:schemeClr val="accent6">
                    <a:lumMod val="20000"/>
                    <a:lumOff val="80000"/>
                  </a:schemeClr>
                </a:solidFill>
              </a:rPr>
              <a:t>The min(</a:t>
            </a:r>
            <a:r>
              <a:rPr lang="en-US" sz="2400" dirty="0" err="1" smtClean="0">
                <a:solidFill>
                  <a:schemeClr val="accent6">
                    <a:lumMod val="20000"/>
                    <a:lumOff val="80000"/>
                  </a:schemeClr>
                </a:solidFill>
              </a:rPr>
              <a:t>d</a:t>
            </a:r>
            <a:r>
              <a:rPr lang="en-US" sz="2400" baseline="-25000" dirty="0" err="1" smtClean="0">
                <a:solidFill>
                  <a:schemeClr val="accent6">
                    <a:lumMod val="20000"/>
                    <a:lumOff val="80000"/>
                  </a:schemeClr>
                </a:solidFill>
              </a:rPr>
              <a:t>ij</a:t>
            </a:r>
            <a:r>
              <a:rPr lang="en-US" sz="2400" dirty="0" err="1" smtClean="0">
                <a:solidFill>
                  <a:schemeClr val="accent6">
                    <a:lumMod val="20000"/>
                    <a:lumOff val="80000"/>
                  </a:schemeClr>
                </a:solidFill>
              </a:rPr>
              <a:t>,d</a:t>
            </a:r>
            <a:r>
              <a:rPr lang="en-US" sz="2400" baseline="-25000" dirty="0" err="1" smtClean="0">
                <a:solidFill>
                  <a:schemeClr val="accent6">
                    <a:lumMod val="20000"/>
                    <a:lumOff val="80000"/>
                  </a:schemeClr>
                </a:solidFill>
              </a:rPr>
              <a:t>ib</a:t>
            </a:r>
            <a:r>
              <a:rPr lang="en-US" sz="2400" dirty="0" smtClean="0">
                <a:solidFill>
                  <a:schemeClr val="accent6">
                    <a:lumMod val="20000"/>
                    <a:lumOff val="80000"/>
                  </a:schemeClr>
                </a:solidFill>
              </a:rPr>
              <a:t>) is between p</a:t>
            </a:r>
            <a:r>
              <a:rPr lang="en-US" sz="2400" baseline="-25000" dirty="0" smtClean="0">
                <a:solidFill>
                  <a:schemeClr val="accent6">
                    <a:lumMod val="20000"/>
                    <a:lumOff val="80000"/>
                  </a:schemeClr>
                </a:solidFill>
              </a:rPr>
              <a:t>23</a:t>
            </a:r>
            <a:r>
              <a:rPr lang="en-US" sz="2400" dirty="0" smtClean="0">
                <a:solidFill>
                  <a:schemeClr val="accent6">
                    <a:lumMod val="20000"/>
                    <a:lumOff val="80000"/>
                  </a:schemeClr>
                </a:solidFill>
              </a:rPr>
              <a:t> and B</a:t>
            </a:r>
            <a:r>
              <a:rPr lang="en-US" sz="2400" baseline="-25000" dirty="0" smtClean="0">
                <a:solidFill>
                  <a:schemeClr val="accent6">
                    <a:lumMod val="20000"/>
                    <a:lumOff val="80000"/>
                  </a:schemeClr>
                </a:solidFill>
              </a:rPr>
              <a:t>1</a:t>
            </a:r>
            <a:r>
              <a:rPr lang="en-US" sz="2400" dirty="0" smtClean="0">
                <a:solidFill>
                  <a:schemeClr val="accent6">
                    <a:lumMod val="20000"/>
                    <a:lumOff val="80000"/>
                  </a:schemeClr>
                </a:solidFill>
              </a:rPr>
              <a:t>:</a:t>
            </a:r>
          </a:p>
          <a:p>
            <a:pPr algn="ctr"/>
            <a:r>
              <a:rPr lang="en-US" sz="2400" dirty="0" smtClean="0">
                <a:solidFill>
                  <a:schemeClr val="accent6">
                    <a:lumMod val="20000"/>
                    <a:lumOff val="80000"/>
                  </a:schemeClr>
                </a:solidFill>
              </a:rPr>
              <a:t>p</a:t>
            </a:r>
            <a:r>
              <a:rPr lang="en-US" sz="2400" baseline="-25000" dirty="0" smtClean="0">
                <a:solidFill>
                  <a:schemeClr val="accent6">
                    <a:lumMod val="20000"/>
                    <a:lumOff val="80000"/>
                  </a:schemeClr>
                </a:solidFill>
              </a:rPr>
              <a:t>23</a:t>
            </a:r>
            <a:r>
              <a:rPr lang="en-US" sz="2400" dirty="0" smtClean="0">
                <a:solidFill>
                  <a:schemeClr val="accent6">
                    <a:lumMod val="20000"/>
                    <a:lumOff val="80000"/>
                  </a:schemeClr>
                </a:solidFill>
              </a:rPr>
              <a:t> is defined as a jet</a:t>
            </a:r>
            <a:endParaRPr lang="en-US" sz="2400" dirty="0">
              <a:solidFill>
                <a:schemeClr val="accent6">
                  <a:lumMod val="20000"/>
                  <a:lumOff val="80000"/>
                </a:schemeClr>
              </a:solidFill>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3469260231"/>
              </p:ext>
            </p:extLst>
          </p:nvPr>
        </p:nvGraphicFramePr>
        <p:xfrm>
          <a:off x="6039559" y="2112214"/>
          <a:ext cx="2780165" cy="837763"/>
        </p:xfrm>
        <a:graphic>
          <a:graphicData uri="http://schemas.openxmlformats.org/presentationml/2006/ole">
            <mc:AlternateContent xmlns:mc="http://schemas.openxmlformats.org/markup-compatibility/2006">
              <mc:Choice xmlns:v="urn:schemas-microsoft-com:vml" Requires="v">
                <p:oleObj spid="_x0000_s106511" name="Equation" r:id="rId7" imgW="1435100" imgH="431800" progId="Equation.3">
                  <p:embed/>
                </p:oleObj>
              </mc:Choice>
              <mc:Fallback>
                <p:oleObj name="Equation" r:id="rId7" imgW="1435100" imgH="431800" progId="Equation.3">
                  <p:embed/>
                  <p:pic>
                    <p:nvPicPr>
                      <p:cNvPr id="0" name=""/>
                      <p:cNvPicPr/>
                      <p:nvPr/>
                    </p:nvPicPr>
                    <p:blipFill>
                      <a:blip r:embed="rId8"/>
                      <a:stretch>
                        <a:fillRect/>
                      </a:stretch>
                    </p:blipFill>
                    <p:spPr>
                      <a:xfrm>
                        <a:off x="6039559" y="2112214"/>
                        <a:ext cx="2780165" cy="837763"/>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189050629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560"/>
            <a:ext cx="8229600" cy="954789"/>
          </a:xfrm>
        </p:spPr>
        <p:txBody>
          <a:bodyPr>
            <a:normAutofit/>
          </a:bodyPr>
          <a:lstStyle/>
          <a:p>
            <a:r>
              <a:rPr lang="en-US" sz="4500" dirty="0" smtClean="0"/>
              <a:t>The physics of </a:t>
            </a:r>
            <a:r>
              <a:rPr lang="en-US" sz="4500" dirty="0" err="1" smtClean="0"/>
              <a:t>k</a:t>
            </a:r>
            <a:r>
              <a:rPr lang="en-US" sz="4500" baseline="-25000" dirty="0" err="1" smtClean="0"/>
              <a:t>T</a:t>
            </a:r>
            <a:r>
              <a:rPr lang="en-US" sz="4500" dirty="0" err="1" smtClean="0"/>
              <a:t>-</a:t>
            </a:r>
            <a:r>
              <a:rPr lang="en-US" sz="4500" dirty="0" err="1"/>
              <a:t>s</a:t>
            </a:r>
            <a:r>
              <a:rPr lang="en-US" sz="4500" dirty="0" err="1" smtClean="0"/>
              <a:t>plittings</a:t>
            </a:r>
            <a:endParaRPr lang="en-US" sz="4500" dirty="0"/>
          </a:p>
        </p:txBody>
      </p:sp>
      <p:sp>
        <p:nvSpPr>
          <p:cNvPr id="4" name="Slide Number Placeholder 3"/>
          <p:cNvSpPr>
            <a:spLocks noGrp="1"/>
          </p:cNvSpPr>
          <p:nvPr>
            <p:ph type="sldNum" sz="quarter" idx="12"/>
          </p:nvPr>
        </p:nvSpPr>
        <p:spPr>
          <a:xfrm>
            <a:off x="7010400" y="6382826"/>
            <a:ext cx="2133600" cy="365125"/>
          </a:xfrm>
        </p:spPr>
        <p:txBody>
          <a:bodyPr/>
          <a:lstStyle/>
          <a:p>
            <a:fld id="{1CFFB0B3-8B62-A94B-98D5-40C4635AC225}" type="slidenum">
              <a:rPr lang="en-US" smtClean="0"/>
              <a:t>43</a:t>
            </a:fld>
            <a:endParaRPr lang="en-US"/>
          </a:p>
        </p:txBody>
      </p:sp>
      <p:sp>
        <p:nvSpPr>
          <p:cNvPr id="5" name="Content Placeholder 2"/>
          <p:cNvSpPr txBox="1">
            <a:spLocks/>
          </p:cNvSpPr>
          <p:nvPr/>
        </p:nvSpPr>
        <p:spPr>
          <a:xfrm>
            <a:off x="30781" y="1092677"/>
            <a:ext cx="8998992" cy="2486218"/>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spcBef>
                <a:spcPts val="0"/>
              </a:spcBef>
              <a:buClrTx/>
              <a:buSzPct val="110000"/>
              <a:buFont typeface="Wingdings" charset="2"/>
              <a:buChar char="§"/>
            </a:pPr>
            <a:r>
              <a:rPr lang="en-US" sz="2800" dirty="0" smtClean="0">
                <a:solidFill>
                  <a:schemeClr val="tx1"/>
                </a:solidFill>
              </a:rPr>
              <a:t>Parton radiation is intimately related to jet clustering algorithms: </a:t>
            </a:r>
          </a:p>
          <a:p>
            <a:pPr marL="0" indent="0">
              <a:spcBef>
                <a:spcPts val="1200"/>
              </a:spcBef>
              <a:buClrTx/>
              <a:buSzPct val="110000"/>
              <a:buNone/>
            </a:pPr>
            <a:r>
              <a:rPr lang="en-US" sz="2600" dirty="0" smtClean="0">
                <a:solidFill>
                  <a:schemeClr val="tx1"/>
                </a:solidFill>
              </a:rPr>
              <a:t>              </a:t>
            </a:r>
            <a:r>
              <a:rPr lang="en-US" sz="2600" dirty="0" smtClean="0">
                <a:solidFill>
                  <a:schemeClr val="accent2">
                    <a:lumMod val="40000"/>
                    <a:lumOff val="60000"/>
                  </a:schemeClr>
                </a:solidFill>
              </a:rPr>
              <a:t>sequential </a:t>
            </a:r>
            <a:r>
              <a:rPr lang="en-US" sz="2600" dirty="0" err="1" smtClean="0">
                <a:solidFill>
                  <a:schemeClr val="accent2">
                    <a:lumMod val="40000"/>
                    <a:lumOff val="60000"/>
                  </a:schemeClr>
                </a:solidFill>
              </a:rPr>
              <a:t>k</a:t>
            </a:r>
            <a:r>
              <a:rPr lang="en-US" sz="2600" baseline="-25000" dirty="0" err="1" smtClean="0">
                <a:solidFill>
                  <a:schemeClr val="accent2">
                    <a:lumMod val="40000"/>
                    <a:lumOff val="60000"/>
                  </a:schemeClr>
                </a:solidFill>
              </a:rPr>
              <a:t>T</a:t>
            </a:r>
            <a:r>
              <a:rPr lang="en-US" sz="2600" dirty="0" smtClean="0">
                <a:solidFill>
                  <a:schemeClr val="accent2">
                    <a:lumMod val="40000"/>
                    <a:lumOff val="60000"/>
                  </a:schemeClr>
                </a:solidFill>
              </a:rPr>
              <a:t>-type jet algorithms produce infrared- and </a:t>
            </a:r>
          </a:p>
          <a:p>
            <a:pPr marL="0" indent="0">
              <a:spcBef>
                <a:spcPts val="0"/>
              </a:spcBef>
              <a:buClrTx/>
              <a:buSzPct val="110000"/>
              <a:buNone/>
            </a:pPr>
            <a:r>
              <a:rPr lang="en-US" sz="2600" dirty="0">
                <a:solidFill>
                  <a:schemeClr val="accent2">
                    <a:lumMod val="40000"/>
                    <a:lumOff val="60000"/>
                  </a:schemeClr>
                </a:solidFill>
              </a:rPr>
              <a:t> </a:t>
            </a:r>
            <a:r>
              <a:rPr lang="en-US" sz="2600" dirty="0" smtClean="0">
                <a:solidFill>
                  <a:schemeClr val="accent2">
                    <a:lumMod val="40000"/>
                    <a:lumOff val="60000"/>
                  </a:schemeClr>
                </a:solidFill>
              </a:rPr>
              <a:t>             collinear-safe branching history of </a:t>
            </a:r>
            <a:r>
              <a:rPr lang="en-US" sz="2600" dirty="0" err="1" smtClean="0">
                <a:solidFill>
                  <a:schemeClr val="accent2">
                    <a:lumMod val="40000"/>
                    <a:lumOff val="60000"/>
                  </a:schemeClr>
                </a:solidFill>
              </a:rPr>
              <a:t>partons</a:t>
            </a:r>
            <a:r>
              <a:rPr lang="en-US" sz="2600" dirty="0" smtClean="0">
                <a:solidFill>
                  <a:schemeClr val="accent2">
                    <a:lumMod val="40000"/>
                    <a:lumOff val="60000"/>
                  </a:schemeClr>
                </a:solidFill>
              </a:rPr>
              <a:t>. </a:t>
            </a:r>
          </a:p>
          <a:p>
            <a:pPr lvl="2">
              <a:lnSpc>
                <a:spcPct val="120000"/>
              </a:lnSpc>
              <a:spcBef>
                <a:spcPts val="1200"/>
              </a:spcBef>
              <a:buClrTx/>
              <a:buSzPct val="75000"/>
            </a:pPr>
            <a:r>
              <a:rPr lang="en-US" sz="2600" dirty="0" smtClean="0">
                <a:solidFill>
                  <a:srgbClr val="CCFFCC"/>
                </a:solidFill>
              </a:rPr>
              <a:t>Each step of the </a:t>
            </a:r>
            <a:r>
              <a:rPr lang="en-US" sz="2600" dirty="0" err="1">
                <a:solidFill>
                  <a:srgbClr val="CCFFCC"/>
                </a:solidFill>
              </a:rPr>
              <a:t>k</a:t>
            </a:r>
            <a:r>
              <a:rPr lang="en-US" sz="2600" baseline="-25000" dirty="0" err="1" smtClean="0">
                <a:solidFill>
                  <a:srgbClr val="CCFFCC"/>
                </a:solidFill>
              </a:rPr>
              <a:t>T</a:t>
            </a:r>
            <a:r>
              <a:rPr lang="en-US" sz="2600" dirty="0" smtClean="0">
                <a:solidFill>
                  <a:srgbClr val="CCFFCC"/>
                </a:solidFill>
              </a:rPr>
              <a:t> algorithm identifies the pair of </a:t>
            </a:r>
            <a:r>
              <a:rPr lang="en-US" sz="2600" dirty="0" err="1" smtClean="0">
                <a:solidFill>
                  <a:srgbClr val="CCFFCC"/>
                </a:solidFill>
              </a:rPr>
              <a:t>partons</a:t>
            </a:r>
            <a:r>
              <a:rPr lang="en-US" sz="2600" dirty="0" smtClean="0">
                <a:solidFill>
                  <a:srgbClr val="CCFFCC"/>
                </a:solidFill>
              </a:rPr>
              <a:t> which would most likely proceed from QCD emission or splitting</a:t>
            </a:r>
          </a:p>
          <a:p>
            <a:pPr lvl="2">
              <a:lnSpc>
                <a:spcPct val="120000"/>
              </a:lnSpc>
              <a:buClrTx/>
              <a:buSzPct val="75000"/>
            </a:pPr>
            <a:r>
              <a:rPr lang="en-US" sz="2600" dirty="0" smtClean="0">
                <a:solidFill>
                  <a:srgbClr val="CCFFCC"/>
                </a:solidFill>
              </a:rPr>
              <a:t>Used to determine when a branching occur </a:t>
            </a:r>
            <a:r>
              <a:rPr lang="en-US" sz="2600" dirty="0">
                <a:solidFill>
                  <a:srgbClr val="CCFFCC"/>
                </a:solidFill>
              </a:rPr>
              <a:t>in </a:t>
            </a:r>
            <a:r>
              <a:rPr lang="en-US" sz="2600" dirty="0" smtClean="0">
                <a:solidFill>
                  <a:srgbClr val="CCFFCC"/>
                </a:solidFill>
              </a:rPr>
              <a:t>CKKW for example</a:t>
            </a:r>
          </a:p>
        </p:txBody>
      </p:sp>
      <p:sp>
        <p:nvSpPr>
          <p:cNvPr id="14" name="Content Placeholder 2"/>
          <p:cNvSpPr txBox="1">
            <a:spLocks/>
          </p:cNvSpPr>
          <p:nvPr/>
        </p:nvSpPr>
        <p:spPr>
          <a:xfrm>
            <a:off x="592059" y="5560548"/>
            <a:ext cx="8302011" cy="1190721"/>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lgn="just">
              <a:spcBef>
                <a:spcPts val="0"/>
              </a:spcBef>
              <a:buClrTx/>
              <a:buSzPct val="110000"/>
              <a:buNone/>
            </a:pPr>
            <a:r>
              <a:rPr lang="en-US" sz="2400" dirty="0" smtClean="0">
                <a:solidFill>
                  <a:srgbClr val="FFFF00"/>
                </a:solidFill>
              </a:rPr>
              <a:t>Measuring the </a:t>
            </a:r>
            <a:r>
              <a:rPr lang="en-US" sz="2400" dirty="0" err="1" smtClean="0">
                <a:solidFill>
                  <a:srgbClr val="FFFF00"/>
                </a:solidFill>
              </a:rPr>
              <a:t>k</a:t>
            </a:r>
            <a:r>
              <a:rPr lang="en-US" sz="2400" baseline="-25000" dirty="0" err="1" smtClean="0">
                <a:solidFill>
                  <a:srgbClr val="FFFF00"/>
                </a:solidFill>
              </a:rPr>
              <a:t>T</a:t>
            </a:r>
            <a:r>
              <a:rPr lang="en-US" sz="2400" dirty="0" smtClean="0">
                <a:solidFill>
                  <a:srgbClr val="FFFF00"/>
                </a:solidFill>
              </a:rPr>
              <a:t>-splitting scales at different steps of the iteration would allow to test branching modeling at different scales therefore testing </a:t>
            </a:r>
            <a:r>
              <a:rPr lang="en-US" sz="2400" dirty="0" err="1" smtClean="0">
                <a:solidFill>
                  <a:srgbClr val="FFFF00"/>
                </a:solidFill>
              </a:rPr>
              <a:t>resummation</a:t>
            </a:r>
            <a:r>
              <a:rPr lang="en-US" sz="2400" dirty="0" smtClean="0">
                <a:solidFill>
                  <a:srgbClr val="FFFF00"/>
                </a:solidFill>
              </a:rPr>
              <a:t>, </a:t>
            </a:r>
            <a:r>
              <a:rPr lang="en-US" sz="2400" dirty="0" err="1" smtClean="0">
                <a:solidFill>
                  <a:srgbClr val="FFFF00"/>
                </a:solidFill>
              </a:rPr>
              <a:t>parton</a:t>
            </a:r>
            <a:r>
              <a:rPr lang="en-US" sz="2400" dirty="0" smtClean="0">
                <a:solidFill>
                  <a:srgbClr val="FFFF00"/>
                </a:solidFill>
              </a:rPr>
              <a:t> shower, ME, etc</a:t>
            </a:r>
            <a:r>
              <a:rPr lang="en-US" sz="2400" dirty="0" smtClean="0">
                <a:solidFill>
                  <a:schemeClr val="tx1"/>
                </a:solidFill>
              </a:rPr>
              <a:t>.</a:t>
            </a:r>
          </a:p>
        </p:txBody>
      </p:sp>
      <p:sp>
        <p:nvSpPr>
          <p:cNvPr id="3" name="TextBox 2"/>
          <p:cNvSpPr txBox="1"/>
          <p:nvPr/>
        </p:nvSpPr>
        <p:spPr>
          <a:xfrm>
            <a:off x="139397" y="3942501"/>
            <a:ext cx="4105636" cy="400110"/>
          </a:xfrm>
          <a:prstGeom prst="rect">
            <a:avLst/>
          </a:prstGeom>
          <a:noFill/>
        </p:spPr>
        <p:txBody>
          <a:bodyPr wrap="none" rtlCol="0">
            <a:spAutoFit/>
          </a:bodyPr>
          <a:lstStyle/>
          <a:p>
            <a:r>
              <a:rPr lang="en-US" sz="2000" dirty="0" smtClean="0">
                <a:solidFill>
                  <a:schemeClr val="accent4">
                    <a:lumMod val="20000"/>
                    <a:lumOff val="80000"/>
                  </a:schemeClr>
                </a:solidFill>
              </a:rPr>
              <a:t>Criteria for combining </a:t>
            </a:r>
            <a:r>
              <a:rPr lang="en-US" sz="2000" dirty="0" err="1" smtClean="0">
                <a:solidFill>
                  <a:schemeClr val="accent4">
                    <a:lumMod val="20000"/>
                    <a:lumOff val="80000"/>
                  </a:schemeClr>
                </a:solidFill>
              </a:rPr>
              <a:t>partons</a:t>
            </a:r>
            <a:r>
              <a:rPr lang="en-US" sz="2000" dirty="0" smtClean="0">
                <a:solidFill>
                  <a:schemeClr val="accent4">
                    <a:lumMod val="20000"/>
                    <a:lumOff val="80000"/>
                  </a:schemeClr>
                </a:solidFill>
              </a:rPr>
              <a:t> </a:t>
            </a:r>
            <a:r>
              <a:rPr lang="en-US" sz="2000" dirty="0" err="1" smtClean="0">
                <a:solidFill>
                  <a:schemeClr val="accent4">
                    <a:lumMod val="20000"/>
                    <a:lumOff val="80000"/>
                  </a:schemeClr>
                </a:solidFill>
              </a:rPr>
              <a:t>i</a:t>
            </a:r>
            <a:r>
              <a:rPr lang="en-US" sz="2000" dirty="0" smtClean="0">
                <a:solidFill>
                  <a:schemeClr val="accent4">
                    <a:lumMod val="20000"/>
                    <a:lumOff val="80000"/>
                  </a:schemeClr>
                </a:solidFill>
              </a:rPr>
              <a:t> and j: </a:t>
            </a:r>
            <a:endParaRPr lang="en-US" sz="2000" dirty="0">
              <a:solidFill>
                <a:schemeClr val="accent4">
                  <a:lumMod val="20000"/>
                  <a:lumOff val="80000"/>
                </a:schemeClr>
              </a:solidFill>
            </a:endParaRPr>
          </a:p>
        </p:txBody>
      </p:sp>
      <p:sp>
        <p:nvSpPr>
          <p:cNvPr id="15" name="TextBox 14"/>
          <p:cNvSpPr txBox="1"/>
          <p:nvPr/>
        </p:nvSpPr>
        <p:spPr>
          <a:xfrm>
            <a:off x="4411728" y="3882029"/>
            <a:ext cx="4618045" cy="707886"/>
          </a:xfrm>
          <a:prstGeom prst="rect">
            <a:avLst/>
          </a:prstGeom>
          <a:noFill/>
        </p:spPr>
        <p:txBody>
          <a:bodyPr wrap="square" rtlCol="0">
            <a:spAutoFit/>
          </a:bodyPr>
          <a:lstStyle/>
          <a:p>
            <a:r>
              <a:rPr lang="en-US" sz="2000" dirty="0" smtClean="0">
                <a:solidFill>
                  <a:srgbClr val="E9EBF9"/>
                </a:solidFill>
              </a:rPr>
              <a:t>Splitting prob. for branching in </a:t>
            </a:r>
            <a:r>
              <a:rPr lang="en-US" sz="2000" dirty="0" err="1" smtClean="0">
                <a:solidFill>
                  <a:srgbClr val="E9EBF9"/>
                </a:solidFill>
              </a:rPr>
              <a:t>partons</a:t>
            </a:r>
            <a:r>
              <a:rPr lang="en-US" sz="2000" dirty="0" smtClean="0">
                <a:solidFill>
                  <a:srgbClr val="E9EBF9"/>
                </a:solidFill>
              </a:rPr>
              <a:t> </a:t>
            </a:r>
            <a:r>
              <a:rPr lang="en-US" sz="2000" dirty="0">
                <a:solidFill>
                  <a:srgbClr val="E9EBF9"/>
                </a:solidFill>
              </a:rPr>
              <a:t>i</a:t>
            </a:r>
            <a:r>
              <a:rPr lang="en-US" sz="2000" dirty="0" smtClean="0">
                <a:solidFill>
                  <a:srgbClr val="E9EBF9"/>
                </a:solidFill>
              </a:rPr>
              <a:t> and j in the  soft and collinear limit:</a:t>
            </a:r>
            <a:endParaRPr lang="en-US" sz="2000" dirty="0">
              <a:solidFill>
                <a:srgbClr val="E9EBF9"/>
              </a:solidFill>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1580088209"/>
              </p:ext>
            </p:extLst>
          </p:nvPr>
        </p:nvGraphicFramePr>
        <p:xfrm>
          <a:off x="592058" y="4455813"/>
          <a:ext cx="3264033" cy="572047"/>
        </p:xfrm>
        <a:graphic>
          <a:graphicData uri="http://schemas.openxmlformats.org/presentationml/2006/ole">
            <mc:AlternateContent xmlns:mc="http://schemas.openxmlformats.org/markup-compatibility/2006">
              <mc:Choice xmlns:v="urn:schemas-microsoft-com:vml" Requires="v">
                <p:oleObj spid="_x0000_s45610" name="Equation" r:id="rId4" imgW="2463800" imgH="431800" progId="Equation.3">
                  <p:embed/>
                </p:oleObj>
              </mc:Choice>
              <mc:Fallback>
                <p:oleObj name="Equation" r:id="rId4" imgW="2463800" imgH="431800" progId="Equation.3">
                  <p:embed/>
                  <p:pic>
                    <p:nvPicPr>
                      <p:cNvPr id="0" name=""/>
                      <p:cNvPicPr/>
                      <p:nvPr/>
                    </p:nvPicPr>
                    <p:blipFill>
                      <a:blip r:embed="rId5"/>
                      <a:stretch>
                        <a:fillRect/>
                      </a:stretch>
                    </p:blipFill>
                    <p:spPr>
                      <a:xfrm>
                        <a:off x="592058" y="4455813"/>
                        <a:ext cx="3264033" cy="572047"/>
                      </a:xfrm>
                      <a:prstGeom prst="rect">
                        <a:avLst/>
                      </a:prstGeom>
                      <a:solidFill>
                        <a:srgbClr val="FFFFFF"/>
                      </a:solid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344421329"/>
              </p:ext>
            </p:extLst>
          </p:nvPr>
        </p:nvGraphicFramePr>
        <p:xfrm>
          <a:off x="5624635" y="4647545"/>
          <a:ext cx="2286521" cy="663829"/>
        </p:xfrm>
        <a:graphic>
          <a:graphicData uri="http://schemas.openxmlformats.org/presentationml/2006/ole">
            <mc:AlternateContent xmlns:mc="http://schemas.openxmlformats.org/markup-compatibility/2006">
              <mc:Choice xmlns:v="urn:schemas-microsoft-com:vml" Requires="v">
                <p:oleObj spid="_x0000_s45611" name="Equation" r:id="rId6" imgW="1574800" imgH="457200" progId="Equation.3">
                  <p:embed/>
                </p:oleObj>
              </mc:Choice>
              <mc:Fallback>
                <p:oleObj name="Equation" r:id="rId6" imgW="1574800" imgH="457200" progId="Equation.3">
                  <p:embed/>
                  <p:pic>
                    <p:nvPicPr>
                      <p:cNvPr id="0" name=""/>
                      <p:cNvPicPr/>
                      <p:nvPr/>
                    </p:nvPicPr>
                    <p:blipFill>
                      <a:blip r:embed="rId7"/>
                      <a:stretch>
                        <a:fillRect/>
                      </a:stretch>
                    </p:blipFill>
                    <p:spPr>
                      <a:xfrm>
                        <a:off x="5624635" y="4647545"/>
                        <a:ext cx="2286521" cy="663829"/>
                      </a:xfrm>
                      <a:prstGeom prst="rect">
                        <a:avLst/>
                      </a:prstGeom>
                      <a:solidFill>
                        <a:srgbClr val="FFFFFF"/>
                      </a:solidFill>
                    </p:spPr>
                  </p:pic>
                </p:oleObj>
              </mc:Fallback>
            </mc:AlternateContent>
          </a:graphicData>
        </a:graphic>
      </p:graphicFrame>
      <p:sp>
        <p:nvSpPr>
          <p:cNvPr id="18" name="Right Arrow 17"/>
          <p:cNvSpPr/>
          <p:nvPr/>
        </p:nvSpPr>
        <p:spPr>
          <a:xfrm>
            <a:off x="139397" y="5992278"/>
            <a:ext cx="317803" cy="263323"/>
          </a:xfrm>
          <a:prstGeom prst="righ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41464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502" y="669567"/>
            <a:ext cx="8944407" cy="2044614"/>
          </a:xfrm>
        </p:spPr>
        <p:txBody>
          <a:bodyPr>
            <a:normAutofit fontScale="55000" lnSpcReduction="20000"/>
          </a:bodyPr>
          <a:lstStyle/>
          <a:p>
            <a:pPr>
              <a:lnSpc>
                <a:spcPct val="120000"/>
              </a:lnSpc>
              <a:spcBef>
                <a:spcPts val="0"/>
              </a:spcBef>
              <a:buFont typeface="Wingdings" charset="2"/>
              <a:buChar char="§"/>
            </a:pPr>
            <a:r>
              <a:rPr lang="en-US" sz="4400" dirty="0" smtClean="0"/>
              <a:t>√</a:t>
            </a:r>
            <a:r>
              <a:rPr lang="en-US" sz="4400" dirty="0" err="1" smtClean="0"/>
              <a:t>d</a:t>
            </a:r>
            <a:r>
              <a:rPr lang="en-US" sz="4400" baseline="-25000" dirty="0" err="1" smtClean="0"/>
              <a:t>k</a:t>
            </a:r>
            <a:r>
              <a:rPr lang="en-US" sz="4400" dirty="0" smtClean="0"/>
              <a:t>: </a:t>
            </a:r>
            <a:r>
              <a:rPr lang="en-US" sz="4400" dirty="0" err="1" smtClean="0"/>
              <a:t>k</a:t>
            </a:r>
            <a:r>
              <a:rPr lang="en-US" sz="4400" baseline="-25000" dirty="0" err="1" smtClean="0"/>
              <a:t>T</a:t>
            </a:r>
            <a:r>
              <a:rPr lang="en-US" sz="4400" dirty="0" smtClean="0"/>
              <a:t>-splitting scales where number of </a:t>
            </a:r>
            <a:r>
              <a:rPr lang="en-US" sz="4400" dirty="0"/>
              <a:t>input </a:t>
            </a:r>
            <a:r>
              <a:rPr lang="en-US" sz="4400" dirty="0" smtClean="0"/>
              <a:t>drops from k+1 to k</a:t>
            </a:r>
          </a:p>
          <a:p>
            <a:pPr lvl="1">
              <a:lnSpc>
                <a:spcPct val="120000"/>
              </a:lnSpc>
              <a:spcBef>
                <a:spcPts val="1200"/>
              </a:spcBef>
              <a:buSzPct val="75000"/>
              <a:buFont typeface="Courier New"/>
              <a:buChar char="o"/>
            </a:pPr>
            <a:r>
              <a:rPr lang="en-US" sz="4000" dirty="0" smtClean="0">
                <a:solidFill>
                  <a:srgbClr val="FFFF00"/>
                </a:solidFill>
              </a:rPr>
              <a:t>Large k and low √</a:t>
            </a:r>
            <a:r>
              <a:rPr lang="en-US" sz="4000" dirty="0" err="1" smtClean="0">
                <a:solidFill>
                  <a:srgbClr val="FFFF00"/>
                </a:solidFill>
              </a:rPr>
              <a:t>d</a:t>
            </a:r>
            <a:r>
              <a:rPr lang="en-US" sz="4000" baseline="-25000" dirty="0" err="1" smtClean="0">
                <a:solidFill>
                  <a:srgbClr val="FFFF00"/>
                </a:solidFill>
              </a:rPr>
              <a:t>k</a:t>
            </a:r>
            <a:r>
              <a:rPr lang="en-US" sz="4000" dirty="0" smtClean="0">
                <a:solidFill>
                  <a:srgbClr val="FFFF00"/>
                </a:solidFill>
              </a:rPr>
              <a:t> </a:t>
            </a:r>
            <a:r>
              <a:rPr lang="en-US" sz="4000" dirty="0" smtClean="0">
                <a:solidFill>
                  <a:srgbClr val="CCFFCC"/>
                </a:solidFill>
              </a:rPr>
              <a:t>values are sensitive to soft emission and non-</a:t>
            </a:r>
            <a:r>
              <a:rPr lang="en-US" sz="4000" dirty="0" err="1" smtClean="0">
                <a:solidFill>
                  <a:srgbClr val="CCFFCC"/>
                </a:solidFill>
              </a:rPr>
              <a:t>perturbative</a:t>
            </a:r>
            <a:r>
              <a:rPr lang="en-US" sz="4000" dirty="0" smtClean="0">
                <a:solidFill>
                  <a:srgbClr val="CCFFCC"/>
                </a:solidFill>
              </a:rPr>
              <a:t> effects; </a:t>
            </a:r>
            <a:r>
              <a:rPr lang="en-US" sz="4000" dirty="0" smtClean="0">
                <a:solidFill>
                  <a:srgbClr val="FFFF00"/>
                </a:solidFill>
              </a:rPr>
              <a:t>low k and high √</a:t>
            </a:r>
            <a:r>
              <a:rPr lang="en-US" sz="4000" dirty="0" err="1" smtClean="0">
                <a:solidFill>
                  <a:srgbClr val="FFFF00"/>
                </a:solidFill>
              </a:rPr>
              <a:t>d</a:t>
            </a:r>
            <a:r>
              <a:rPr lang="en-US" sz="4000" baseline="-25000" dirty="0" err="1" smtClean="0">
                <a:solidFill>
                  <a:srgbClr val="FFFF00"/>
                </a:solidFill>
              </a:rPr>
              <a:t>k</a:t>
            </a:r>
            <a:r>
              <a:rPr lang="en-US" sz="4000" dirty="0" smtClean="0">
                <a:solidFill>
                  <a:srgbClr val="FFFF00"/>
                </a:solidFill>
              </a:rPr>
              <a:t> </a:t>
            </a:r>
            <a:r>
              <a:rPr lang="en-US" sz="4000" dirty="0" smtClean="0">
                <a:solidFill>
                  <a:srgbClr val="CCFFCC"/>
                </a:solidFill>
              </a:rPr>
              <a:t>are sensitive to hard radiation</a:t>
            </a:r>
          </a:p>
          <a:p>
            <a:pPr lvl="1">
              <a:lnSpc>
                <a:spcPct val="120000"/>
              </a:lnSpc>
              <a:spcBef>
                <a:spcPts val="1200"/>
              </a:spcBef>
              <a:buSzPct val="75000"/>
              <a:buFont typeface="Courier New"/>
              <a:buChar char="o"/>
            </a:pPr>
            <a:r>
              <a:rPr lang="en-US" sz="4000" dirty="0" smtClean="0">
                <a:solidFill>
                  <a:srgbClr val="CCFFCC"/>
                </a:solidFill>
              </a:rPr>
              <a:t>Can be used for tuning</a:t>
            </a:r>
          </a:p>
        </p:txBody>
      </p:sp>
      <p:sp>
        <p:nvSpPr>
          <p:cNvPr id="4" name="Slide Number Placeholder 3"/>
          <p:cNvSpPr>
            <a:spLocks noGrp="1"/>
          </p:cNvSpPr>
          <p:nvPr>
            <p:ph type="sldNum" sz="quarter" idx="12"/>
          </p:nvPr>
        </p:nvSpPr>
        <p:spPr>
          <a:xfrm>
            <a:off x="7010400" y="6467874"/>
            <a:ext cx="2133600" cy="365125"/>
          </a:xfrm>
        </p:spPr>
        <p:txBody>
          <a:bodyPr/>
          <a:lstStyle/>
          <a:p>
            <a:fld id="{1CFFB0B3-8B62-A94B-98D5-40C4635AC225}" type="slidenum">
              <a:rPr lang="en-US" smtClean="0"/>
              <a:t>44</a:t>
            </a:fld>
            <a:endParaRPr lang="en-US"/>
          </a:p>
        </p:txBody>
      </p:sp>
      <p:sp>
        <p:nvSpPr>
          <p:cNvPr id="6" name="Title 1"/>
          <p:cNvSpPr txBox="1">
            <a:spLocks/>
          </p:cNvSpPr>
          <p:nvPr/>
        </p:nvSpPr>
        <p:spPr>
          <a:xfrm>
            <a:off x="21014" y="5560"/>
            <a:ext cx="8229600" cy="954789"/>
          </a:xfrm>
          <a:prstGeom prst="rect">
            <a:avLst/>
          </a:prstGeom>
        </p:spPr>
        <p:txBody>
          <a:bodyPr vert="horz" lIns="91440" tIns="45720" rIns="91440" bIns="45720" rtlCol="0" anchor="t">
            <a:normAutofit/>
          </a:bodyPr>
          <a:lstStyle>
            <a:lvl1pPr algn="ctr" defTabSz="914400" rtl="0" eaLnBrk="1" latinLnBrk="0" hangingPunct="1">
              <a:spcBef>
                <a:spcPct val="0"/>
              </a:spcBef>
              <a:buNone/>
              <a:defRPr sz="5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4500" dirty="0" smtClean="0"/>
              <a:t>The measurement</a:t>
            </a:r>
            <a:endParaRPr lang="en-US" sz="4500" dirty="0"/>
          </a:p>
        </p:txBody>
      </p:sp>
      <p:graphicFrame>
        <p:nvGraphicFramePr>
          <p:cNvPr id="7" name="Object 6"/>
          <p:cNvGraphicFramePr>
            <a:graphicFrameLocks noChangeAspect="1"/>
          </p:cNvGraphicFramePr>
          <p:nvPr>
            <p:extLst>
              <p:ext uri="{D42A27DB-BD31-4B8C-83A1-F6EECF244321}">
                <p14:modId xmlns:p14="http://schemas.microsoft.com/office/powerpoint/2010/main" val="3995363176"/>
              </p:ext>
            </p:extLst>
          </p:nvPr>
        </p:nvGraphicFramePr>
        <p:xfrm>
          <a:off x="4567924" y="2221244"/>
          <a:ext cx="2330249" cy="492937"/>
        </p:xfrm>
        <a:graphic>
          <a:graphicData uri="http://schemas.openxmlformats.org/presentationml/2006/ole">
            <mc:AlternateContent xmlns:mc="http://schemas.openxmlformats.org/markup-compatibility/2006">
              <mc:Choice xmlns:v="urn:schemas-microsoft-com:vml" Requires="v">
                <p:oleObj spid="_x0000_s46366" name="Equation" r:id="rId4" imgW="1320800" imgH="279400" progId="Equation.3">
                  <p:embed/>
                </p:oleObj>
              </mc:Choice>
              <mc:Fallback>
                <p:oleObj name="Equation" r:id="rId4" imgW="1320800" imgH="279400" progId="Equation.3">
                  <p:embed/>
                  <p:pic>
                    <p:nvPicPr>
                      <p:cNvPr id="0" name=""/>
                      <p:cNvPicPr/>
                      <p:nvPr/>
                    </p:nvPicPr>
                    <p:blipFill>
                      <a:blip r:embed="rId5"/>
                      <a:stretch>
                        <a:fillRect/>
                      </a:stretch>
                    </p:blipFill>
                    <p:spPr>
                      <a:xfrm>
                        <a:off x="4567924" y="2221244"/>
                        <a:ext cx="2330249" cy="492937"/>
                      </a:xfrm>
                      <a:prstGeom prst="rect">
                        <a:avLst/>
                      </a:prstGeom>
                      <a:solidFill>
                        <a:schemeClr val="tx1"/>
                      </a:solidFill>
                    </p:spPr>
                  </p:pic>
                </p:oleObj>
              </mc:Fallback>
            </mc:AlternateContent>
          </a:graphicData>
        </a:graphic>
      </p:graphicFrame>
      <p:pic>
        <p:nvPicPr>
          <p:cNvPr id="8" name="Picture 7" descr="fig_06b.pdf"/>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04" y="3004962"/>
            <a:ext cx="2806160" cy="2461846"/>
          </a:xfrm>
          <a:prstGeom prst="rect">
            <a:avLst/>
          </a:prstGeom>
          <a:solidFill>
            <a:srgbClr val="FFFFFF"/>
          </a:solidFill>
        </p:spPr>
      </p:pic>
      <p:sp>
        <p:nvSpPr>
          <p:cNvPr id="9" name="TextBox 8"/>
          <p:cNvSpPr txBox="1"/>
          <p:nvPr/>
        </p:nvSpPr>
        <p:spPr>
          <a:xfrm>
            <a:off x="2874155" y="5482873"/>
            <a:ext cx="3418051" cy="1323439"/>
          </a:xfrm>
          <a:prstGeom prst="rect">
            <a:avLst/>
          </a:prstGeom>
          <a:noFill/>
        </p:spPr>
        <p:txBody>
          <a:bodyPr wrap="square" rtlCol="0">
            <a:spAutoFit/>
          </a:bodyPr>
          <a:lstStyle/>
          <a:p>
            <a:pPr marL="285750" indent="-285750">
              <a:buFont typeface="Arial"/>
              <a:buChar char="•"/>
            </a:pPr>
            <a:r>
              <a:rPr lang="en-US" sz="1600" dirty="0" smtClean="0">
                <a:solidFill>
                  <a:srgbClr val="FFFF00"/>
                </a:solidFill>
              </a:rPr>
              <a:t>Use tracks for more precision</a:t>
            </a:r>
          </a:p>
          <a:p>
            <a:pPr marL="285750" indent="-285750">
              <a:buFont typeface="Arial"/>
              <a:buChar char="•"/>
            </a:pPr>
            <a:r>
              <a:rPr lang="en-US" sz="1600" dirty="0" smtClean="0">
                <a:solidFill>
                  <a:srgbClr val="FFFF00"/>
                </a:solidFill>
              </a:rPr>
              <a:t>Improvements at high √d</a:t>
            </a:r>
            <a:r>
              <a:rPr lang="en-US" sz="1600" baseline="-25000" dirty="0" smtClean="0">
                <a:solidFill>
                  <a:srgbClr val="FFFF00"/>
                </a:solidFill>
              </a:rPr>
              <a:t>0</a:t>
            </a:r>
            <a:r>
              <a:rPr lang="en-US" sz="1600" dirty="0" smtClean="0">
                <a:solidFill>
                  <a:srgbClr val="FFFF00"/>
                </a:solidFill>
              </a:rPr>
              <a:t>: Sherpa 2 uses </a:t>
            </a:r>
            <a:r>
              <a:rPr lang="en-US" sz="1600" dirty="0" err="1" smtClean="0">
                <a:solidFill>
                  <a:srgbClr val="FFFF00"/>
                </a:solidFill>
              </a:rPr>
              <a:t>NLO+tree-level+PS</a:t>
            </a:r>
            <a:r>
              <a:rPr lang="en-US" sz="1600" dirty="0" smtClean="0">
                <a:solidFill>
                  <a:srgbClr val="FFFF00"/>
                </a:solidFill>
              </a:rPr>
              <a:t>.</a:t>
            </a:r>
          </a:p>
          <a:p>
            <a:pPr marL="285750" indent="-285750">
              <a:buFont typeface="Arial"/>
              <a:buChar char="•"/>
            </a:pPr>
            <a:r>
              <a:rPr lang="en-US" sz="1600" dirty="0" smtClean="0">
                <a:solidFill>
                  <a:srgbClr val="FFFF00"/>
                </a:solidFill>
              </a:rPr>
              <a:t>NNLOPS is NNLO for </a:t>
            </a:r>
            <a:r>
              <a:rPr lang="en-US" sz="1600" dirty="0" err="1" smtClean="0">
                <a:solidFill>
                  <a:srgbClr val="FFFF00"/>
                </a:solidFill>
              </a:rPr>
              <a:t>Drell</a:t>
            </a:r>
            <a:r>
              <a:rPr lang="en-US" sz="1600" dirty="0" smtClean="0">
                <a:solidFill>
                  <a:srgbClr val="FFFF00"/>
                </a:solidFill>
              </a:rPr>
              <a:t>-Yan only, so ME up to 2 jets.</a:t>
            </a:r>
          </a:p>
        </p:txBody>
      </p:sp>
      <p:pic>
        <p:nvPicPr>
          <p:cNvPr id="10" name="Picture 9" descr="fig_04a.pdf"/>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3346458" y="2521061"/>
            <a:ext cx="2461847" cy="3429648"/>
          </a:xfrm>
          <a:prstGeom prst="rect">
            <a:avLst/>
          </a:prstGeom>
        </p:spPr>
      </p:pic>
      <p:sp>
        <p:nvSpPr>
          <p:cNvPr id="11" name="TextBox 10"/>
          <p:cNvSpPr txBox="1"/>
          <p:nvPr/>
        </p:nvSpPr>
        <p:spPr>
          <a:xfrm>
            <a:off x="54502" y="5509560"/>
            <a:ext cx="2819653" cy="1323439"/>
          </a:xfrm>
          <a:prstGeom prst="rect">
            <a:avLst/>
          </a:prstGeom>
          <a:noFill/>
        </p:spPr>
        <p:txBody>
          <a:bodyPr wrap="square" rtlCol="0">
            <a:spAutoFit/>
          </a:bodyPr>
          <a:lstStyle/>
          <a:p>
            <a:pPr algn="ctr"/>
            <a:r>
              <a:rPr lang="en-US" sz="1600" dirty="0" smtClean="0">
                <a:solidFill>
                  <a:srgbClr val="FFFF00"/>
                </a:solidFill>
              </a:rPr>
              <a:t>Low √d</a:t>
            </a:r>
            <a:r>
              <a:rPr lang="en-US" sz="1600" baseline="-25000" dirty="0" smtClean="0">
                <a:solidFill>
                  <a:srgbClr val="FFFF00"/>
                </a:solidFill>
              </a:rPr>
              <a:t>0</a:t>
            </a:r>
            <a:r>
              <a:rPr lang="en-US" sz="1600" dirty="0" smtClean="0">
                <a:solidFill>
                  <a:srgbClr val="FFFF00"/>
                </a:solidFill>
              </a:rPr>
              <a:t> is sensitive to PS and </a:t>
            </a:r>
            <a:r>
              <a:rPr lang="en-US" sz="1600" dirty="0" err="1" smtClean="0">
                <a:solidFill>
                  <a:srgbClr val="FFFF00"/>
                </a:solidFill>
              </a:rPr>
              <a:t>npQCD</a:t>
            </a:r>
            <a:r>
              <a:rPr lang="en-US" sz="1600" dirty="0" smtClean="0">
                <a:solidFill>
                  <a:srgbClr val="FFFF00"/>
                </a:solidFill>
              </a:rPr>
              <a:t>; high √d</a:t>
            </a:r>
            <a:r>
              <a:rPr lang="en-US" sz="1600" baseline="-25000" dirty="0" smtClean="0">
                <a:solidFill>
                  <a:srgbClr val="FFFF00"/>
                </a:solidFill>
              </a:rPr>
              <a:t>0</a:t>
            </a:r>
            <a:r>
              <a:rPr lang="en-US" sz="1600" dirty="0" smtClean="0">
                <a:solidFill>
                  <a:srgbClr val="FFFF00"/>
                </a:solidFill>
              </a:rPr>
              <a:t> is not sensitive to soft effects, but favors high-multiplicity LO over low-multiplicity at NLO</a:t>
            </a:r>
            <a:endParaRPr lang="en-US" sz="1600" dirty="0">
              <a:solidFill>
                <a:srgbClr val="FFFF00"/>
              </a:solidFill>
            </a:endParaRPr>
          </a:p>
        </p:txBody>
      </p:sp>
      <p:pic>
        <p:nvPicPr>
          <p:cNvPr id="12" name="Picture 11" descr="fig_08a.pdf"/>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94719" y="3004962"/>
            <a:ext cx="2806160" cy="2461846"/>
          </a:xfrm>
          <a:prstGeom prst="rect">
            <a:avLst/>
          </a:prstGeom>
          <a:solidFill>
            <a:srgbClr val="FFFFFF"/>
          </a:solidFill>
        </p:spPr>
      </p:pic>
      <p:sp>
        <p:nvSpPr>
          <p:cNvPr id="13" name="Rectangle 12"/>
          <p:cNvSpPr/>
          <p:nvPr/>
        </p:nvSpPr>
        <p:spPr>
          <a:xfrm>
            <a:off x="6448539" y="68179"/>
            <a:ext cx="2629377" cy="307777"/>
          </a:xfrm>
          <a:prstGeom prst="rect">
            <a:avLst/>
          </a:prstGeom>
          <a:solidFill>
            <a:srgbClr val="CCFFCC"/>
          </a:solidFill>
          <a:ln>
            <a:solidFill>
              <a:srgbClr val="008000"/>
            </a:solidFill>
          </a:ln>
        </p:spPr>
        <p:txBody>
          <a:bodyPr wrap="none">
            <a:spAutoFit/>
          </a:bodyPr>
          <a:lstStyle/>
          <a:p>
            <a:r>
              <a:rPr lang="tr-TR" sz="1400" b="1" i="1" dirty="0" err="1">
                <a:solidFill>
                  <a:srgbClr val="008000"/>
                </a:solidFill>
              </a:rPr>
              <a:t>Eur</a:t>
            </a:r>
            <a:r>
              <a:rPr lang="tr-TR" sz="1400" b="1" i="1" dirty="0">
                <a:solidFill>
                  <a:srgbClr val="008000"/>
                </a:solidFill>
              </a:rPr>
              <a:t>. </a:t>
            </a:r>
            <a:r>
              <a:rPr lang="tr-TR" sz="1400" b="1" i="1" dirty="0" err="1">
                <a:solidFill>
                  <a:srgbClr val="008000"/>
                </a:solidFill>
              </a:rPr>
              <a:t>Phys</a:t>
            </a:r>
            <a:r>
              <a:rPr lang="tr-TR" sz="1400" b="1" i="1" dirty="0">
                <a:solidFill>
                  <a:srgbClr val="008000"/>
                </a:solidFill>
              </a:rPr>
              <a:t>. J. C </a:t>
            </a:r>
            <a:r>
              <a:rPr lang="tr-TR" sz="1400" b="1" i="1" dirty="0" smtClean="0">
                <a:solidFill>
                  <a:srgbClr val="008000"/>
                </a:solidFill>
              </a:rPr>
              <a:t>73, 5 (</a:t>
            </a:r>
            <a:r>
              <a:rPr lang="tr-TR" sz="1400" b="1" i="1" dirty="0">
                <a:solidFill>
                  <a:srgbClr val="008000"/>
                </a:solidFill>
              </a:rPr>
              <a:t>2013) 24-32  </a:t>
            </a:r>
            <a:endParaRPr lang="en-US" sz="1400" b="1" i="1" dirty="0">
              <a:solidFill>
                <a:srgbClr val="008000"/>
              </a:solidFill>
            </a:endParaRPr>
          </a:p>
        </p:txBody>
      </p:sp>
      <p:sp>
        <p:nvSpPr>
          <p:cNvPr id="14" name="TextBox 13"/>
          <p:cNvSpPr txBox="1"/>
          <p:nvPr/>
        </p:nvSpPr>
        <p:spPr>
          <a:xfrm>
            <a:off x="7241109" y="421962"/>
            <a:ext cx="1633781" cy="307777"/>
          </a:xfrm>
          <a:prstGeom prst="rect">
            <a:avLst/>
          </a:prstGeom>
          <a:solidFill>
            <a:srgbClr val="CCFFCC"/>
          </a:solidFill>
          <a:ln>
            <a:solidFill>
              <a:srgbClr val="008000"/>
            </a:solidFill>
          </a:ln>
        </p:spPr>
        <p:txBody>
          <a:bodyPr wrap="none" rtlCol="0">
            <a:spAutoFit/>
          </a:bodyPr>
          <a:lstStyle/>
          <a:p>
            <a:r>
              <a:rPr lang="en-US" sz="1400" b="1" i="1" dirty="0" smtClean="0">
                <a:solidFill>
                  <a:srgbClr val="008000"/>
                </a:solidFill>
              </a:rPr>
              <a:t>JHEP 08 (2017) 026</a:t>
            </a:r>
            <a:endParaRPr lang="en-US" sz="1400" b="1" dirty="0">
              <a:solidFill>
                <a:srgbClr val="008000"/>
              </a:solidFill>
            </a:endParaRPr>
          </a:p>
        </p:txBody>
      </p:sp>
      <p:sp>
        <p:nvSpPr>
          <p:cNvPr id="15" name="TextBox 14"/>
          <p:cNvSpPr txBox="1"/>
          <p:nvPr/>
        </p:nvSpPr>
        <p:spPr>
          <a:xfrm>
            <a:off x="6292206" y="5466808"/>
            <a:ext cx="2808673" cy="1323439"/>
          </a:xfrm>
          <a:prstGeom prst="rect">
            <a:avLst/>
          </a:prstGeom>
          <a:noFill/>
        </p:spPr>
        <p:txBody>
          <a:bodyPr wrap="square" rtlCol="0">
            <a:spAutoFit/>
          </a:bodyPr>
          <a:lstStyle/>
          <a:p>
            <a:r>
              <a:rPr lang="en-US" sz="1600" dirty="0" smtClean="0">
                <a:solidFill>
                  <a:srgbClr val="FFFF00"/>
                </a:solidFill>
              </a:rPr>
              <a:t>Ratio of scale is more precise. The √(d</a:t>
            </a:r>
            <a:r>
              <a:rPr lang="en-US" sz="1600" baseline="-25000" dirty="0" smtClean="0">
                <a:solidFill>
                  <a:srgbClr val="FFFF00"/>
                </a:solidFill>
              </a:rPr>
              <a:t>1</a:t>
            </a:r>
            <a:r>
              <a:rPr lang="en-US" sz="1600" dirty="0" smtClean="0">
                <a:solidFill>
                  <a:srgbClr val="FFFF00"/>
                </a:solidFill>
              </a:rPr>
              <a:t>/d</a:t>
            </a:r>
            <a:r>
              <a:rPr lang="en-US" sz="1600" baseline="-25000" dirty="0" smtClean="0">
                <a:solidFill>
                  <a:srgbClr val="FFFF00"/>
                </a:solidFill>
              </a:rPr>
              <a:t>0</a:t>
            </a:r>
            <a:r>
              <a:rPr lang="en-US" sz="1600" dirty="0" smtClean="0">
                <a:solidFill>
                  <a:srgbClr val="FFFF00"/>
                </a:solidFill>
              </a:rPr>
              <a:t>) probes NLO to PS matching. The MC@NLO matching is better than the </a:t>
            </a:r>
            <a:r>
              <a:rPr lang="en-US" sz="1600" dirty="0" err="1" smtClean="0">
                <a:solidFill>
                  <a:srgbClr val="FFFF00"/>
                </a:solidFill>
              </a:rPr>
              <a:t>Powheg</a:t>
            </a:r>
            <a:r>
              <a:rPr lang="en-US" sz="1600" dirty="0" smtClean="0">
                <a:solidFill>
                  <a:srgbClr val="FFFF00"/>
                </a:solidFill>
              </a:rPr>
              <a:t> approach.</a:t>
            </a:r>
          </a:p>
        </p:txBody>
      </p:sp>
    </p:spTree>
    <p:extLst>
      <p:ext uri="{BB962C8B-B14F-4D97-AF65-F5344CB8AC3E}">
        <p14:creationId xmlns:p14="http://schemas.microsoft.com/office/powerpoint/2010/main" val="158968500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194"/>
            <a:ext cx="8229600" cy="530391"/>
          </a:xfrm>
        </p:spPr>
        <p:txBody>
          <a:bodyPr>
            <a:normAutofit/>
          </a:bodyPr>
          <a:lstStyle/>
          <a:p>
            <a:r>
              <a:rPr lang="en-US" sz="4500" dirty="0" smtClean="0"/>
              <a:t>Soft drop groomed jet mass</a:t>
            </a:r>
            <a:endParaRPr lang="en-US" sz="4500" dirty="0"/>
          </a:p>
        </p:txBody>
      </p:sp>
      <p:sp>
        <p:nvSpPr>
          <p:cNvPr id="4" name="Slide Number Placeholder 3"/>
          <p:cNvSpPr>
            <a:spLocks noGrp="1"/>
          </p:cNvSpPr>
          <p:nvPr>
            <p:ph type="sldNum" sz="quarter" idx="12"/>
          </p:nvPr>
        </p:nvSpPr>
        <p:spPr>
          <a:xfrm>
            <a:off x="6929116" y="6325372"/>
            <a:ext cx="2133600" cy="365125"/>
          </a:xfrm>
        </p:spPr>
        <p:txBody>
          <a:bodyPr/>
          <a:lstStyle/>
          <a:p>
            <a:fld id="{1CFFB0B3-8B62-A94B-98D5-40C4635AC225}" type="slidenum">
              <a:rPr lang="en-US" smtClean="0"/>
              <a:t>45</a:t>
            </a:fld>
            <a:endParaRPr lang="en-US"/>
          </a:p>
        </p:txBody>
      </p:sp>
      <p:sp>
        <p:nvSpPr>
          <p:cNvPr id="7" name="TextBox 6"/>
          <p:cNvSpPr txBox="1"/>
          <p:nvPr/>
        </p:nvSpPr>
        <p:spPr>
          <a:xfrm>
            <a:off x="6349992" y="785489"/>
            <a:ext cx="2751211" cy="307777"/>
          </a:xfrm>
          <a:prstGeom prst="rect">
            <a:avLst/>
          </a:prstGeom>
          <a:solidFill>
            <a:srgbClr val="CCFFCC"/>
          </a:solidFill>
          <a:ln>
            <a:solidFill>
              <a:srgbClr val="475BCD"/>
            </a:solidFill>
          </a:ln>
        </p:spPr>
        <p:txBody>
          <a:bodyPr wrap="none" rtlCol="0">
            <a:spAutoFit/>
          </a:bodyPr>
          <a:lstStyle/>
          <a:p>
            <a:r>
              <a:rPr lang="en-US" sz="1400" b="1" i="1" dirty="0" err="1" smtClean="0">
                <a:solidFill>
                  <a:srgbClr val="008000"/>
                </a:solidFill>
              </a:rPr>
              <a:t>Phys</a:t>
            </a:r>
            <a:r>
              <a:rPr lang="en-US" sz="1400" b="1" i="1" dirty="0" smtClean="0">
                <a:solidFill>
                  <a:srgbClr val="008000"/>
                </a:solidFill>
              </a:rPr>
              <a:t> Rev. </a:t>
            </a:r>
            <a:r>
              <a:rPr lang="en-US" sz="1400" b="1" i="1" dirty="0" err="1" smtClean="0">
                <a:solidFill>
                  <a:srgbClr val="008000"/>
                </a:solidFill>
              </a:rPr>
              <a:t>Lett</a:t>
            </a:r>
            <a:r>
              <a:rPr lang="en-US" sz="1400" b="1" i="1" dirty="0" smtClean="0">
                <a:solidFill>
                  <a:srgbClr val="008000"/>
                </a:solidFill>
              </a:rPr>
              <a:t>. 121 (2018) 092001</a:t>
            </a:r>
            <a:endParaRPr lang="en-US" sz="1400" b="1" i="1" dirty="0">
              <a:solidFill>
                <a:srgbClr val="008000"/>
              </a:solidFill>
            </a:endParaRPr>
          </a:p>
        </p:txBody>
      </p:sp>
      <p:sp>
        <p:nvSpPr>
          <p:cNvPr id="8" name="Content Placeholder 2"/>
          <p:cNvSpPr txBox="1">
            <a:spLocks/>
          </p:cNvSpPr>
          <p:nvPr/>
        </p:nvSpPr>
        <p:spPr>
          <a:xfrm>
            <a:off x="0" y="1218624"/>
            <a:ext cx="4087464" cy="4539619"/>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spcBef>
                <a:spcPts val="900"/>
              </a:spcBef>
              <a:buClrTx/>
              <a:buSzPct val="110000"/>
              <a:buFont typeface="Wingdings" charset="2"/>
              <a:buChar char="§"/>
            </a:pPr>
            <a:r>
              <a:rPr lang="en-US" sz="2400" dirty="0" smtClean="0">
                <a:solidFill>
                  <a:schemeClr val="tx1"/>
                </a:solidFill>
              </a:rPr>
              <a:t>Soft drop is a jet grooming procedure that yields NNLL </a:t>
            </a:r>
            <a:r>
              <a:rPr lang="en-US" sz="2400" dirty="0" err="1" smtClean="0">
                <a:solidFill>
                  <a:schemeClr val="tx1"/>
                </a:solidFill>
              </a:rPr>
              <a:t>resummed</a:t>
            </a:r>
            <a:r>
              <a:rPr lang="en-US" sz="2400" dirty="0" smtClean="0">
                <a:solidFill>
                  <a:schemeClr val="tx1"/>
                </a:solidFill>
              </a:rPr>
              <a:t> jet observables. </a:t>
            </a:r>
          </a:p>
          <a:p>
            <a:pPr lvl="1">
              <a:spcBef>
                <a:spcPts val="900"/>
              </a:spcBef>
              <a:buClrTx/>
              <a:buSzPct val="75000"/>
              <a:buFont typeface="Courier New"/>
              <a:buChar char="o"/>
            </a:pPr>
            <a:r>
              <a:rPr lang="en-US" sz="2200" dirty="0" smtClean="0">
                <a:solidFill>
                  <a:srgbClr val="CCFFCC"/>
                </a:solidFill>
              </a:rPr>
              <a:t>Discard soft gluon emission when condition not satisfied until a sufficiently hard branching is found</a:t>
            </a:r>
          </a:p>
          <a:p>
            <a:pPr lvl="1">
              <a:spcBef>
                <a:spcPts val="900"/>
              </a:spcBef>
              <a:buClrTx/>
              <a:buSzPct val="75000"/>
              <a:buFont typeface="Courier New"/>
              <a:buChar char="o"/>
            </a:pPr>
            <a:endParaRPr lang="en-US" sz="2200" dirty="0" smtClean="0">
              <a:solidFill>
                <a:srgbClr val="CCFFCC"/>
              </a:solidFill>
            </a:endParaRPr>
          </a:p>
          <a:p>
            <a:pPr lvl="1">
              <a:spcBef>
                <a:spcPts val="900"/>
              </a:spcBef>
              <a:buClrTx/>
              <a:buSzPct val="75000"/>
              <a:buFont typeface="Courier New"/>
              <a:buChar char="o"/>
            </a:pPr>
            <a:endParaRPr lang="en-US" sz="2200" dirty="0" smtClean="0">
              <a:solidFill>
                <a:srgbClr val="CCFFCC"/>
              </a:solidFill>
            </a:endParaRPr>
          </a:p>
          <a:p>
            <a:pPr lvl="1">
              <a:spcBef>
                <a:spcPts val="900"/>
              </a:spcBef>
              <a:buClrTx/>
              <a:buSzPct val="75000"/>
              <a:buFont typeface="Courier New"/>
              <a:buChar char="o"/>
            </a:pPr>
            <a:r>
              <a:rPr lang="en-US" sz="2200" dirty="0" smtClean="0">
                <a:solidFill>
                  <a:srgbClr val="CCFFCC"/>
                </a:solidFill>
              </a:rPr>
              <a:t>PS and NNLL </a:t>
            </a:r>
            <a:r>
              <a:rPr lang="en-US" sz="2200" dirty="0" err="1" smtClean="0">
                <a:solidFill>
                  <a:srgbClr val="CCFFCC"/>
                </a:solidFill>
              </a:rPr>
              <a:t>resummed</a:t>
            </a:r>
            <a:r>
              <a:rPr lang="en-US" sz="2200" dirty="0" smtClean="0">
                <a:solidFill>
                  <a:srgbClr val="CCFFCC"/>
                </a:solidFill>
              </a:rPr>
              <a:t> predictions are in agreement with data</a:t>
            </a:r>
            <a:endParaRPr lang="en-US" dirty="0" smtClean="0">
              <a:solidFill>
                <a:srgbClr val="0000FF"/>
              </a:solidFill>
            </a:endParaRPr>
          </a:p>
        </p:txBody>
      </p:sp>
      <p:sp>
        <p:nvSpPr>
          <p:cNvPr id="9" name="TextBox 8"/>
          <p:cNvSpPr txBox="1"/>
          <p:nvPr/>
        </p:nvSpPr>
        <p:spPr>
          <a:xfrm>
            <a:off x="4259522" y="5111912"/>
            <a:ext cx="1920569" cy="646331"/>
          </a:xfrm>
          <a:prstGeom prst="rect">
            <a:avLst/>
          </a:prstGeom>
          <a:noFill/>
        </p:spPr>
        <p:txBody>
          <a:bodyPr wrap="square" rtlCol="0">
            <a:spAutoFit/>
          </a:bodyPr>
          <a:lstStyle/>
          <a:p>
            <a:r>
              <a:rPr lang="en-US" dirty="0" smtClean="0">
                <a:solidFill>
                  <a:schemeClr val="accent6">
                    <a:lumMod val="20000"/>
                    <a:lumOff val="80000"/>
                  </a:schemeClr>
                </a:solidFill>
              </a:rPr>
              <a:t>Sensitive to </a:t>
            </a:r>
            <a:r>
              <a:rPr lang="en-US" dirty="0" err="1" smtClean="0">
                <a:solidFill>
                  <a:schemeClr val="accent6">
                    <a:lumMod val="20000"/>
                    <a:lumOff val="80000"/>
                  </a:schemeClr>
                </a:solidFill>
              </a:rPr>
              <a:t>npQCD</a:t>
            </a:r>
            <a:r>
              <a:rPr lang="en-US" dirty="0" smtClean="0">
                <a:solidFill>
                  <a:schemeClr val="accent6">
                    <a:lumMod val="20000"/>
                    <a:lumOff val="80000"/>
                  </a:schemeClr>
                </a:solidFill>
              </a:rPr>
              <a:t> effects</a:t>
            </a:r>
            <a:endParaRPr lang="en-US" dirty="0">
              <a:solidFill>
                <a:schemeClr val="accent6">
                  <a:lumMod val="20000"/>
                  <a:lumOff val="80000"/>
                </a:schemeClr>
              </a:solidFill>
            </a:endParaRPr>
          </a:p>
        </p:txBody>
      </p:sp>
      <p:sp>
        <p:nvSpPr>
          <p:cNvPr id="10" name="TextBox 9"/>
          <p:cNvSpPr txBox="1"/>
          <p:nvPr/>
        </p:nvSpPr>
        <p:spPr>
          <a:xfrm>
            <a:off x="6708275" y="5167147"/>
            <a:ext cx="1920569" cy="646331"/>
          </a:xfrm>
          <a:prstGeom prst="rect">
            <a:avLst/>
          </a:prstGeom>
          <a:noFill/>
        </p:spPr>
        <p:txBody>
          <a:bodyPr wrap="square" rtlCol="0">
            <a:spAutoFit/>
          </a:bodyPr>
          <a:lstStyle/>
          <a:p>
            <a:r>
              <a:rPr lang="en-US" dirty="0" smtClean="0">
                <a:solidFill>
                  <a:srgbClr val="F5DDD7"/>
                </a:solidFill>
              </a:rPr>
              <a:t>Sensitive to HO ME corrections</a:t>
            </a:r>
            <a:endParaRPr lang="en-US" dirty="0">
              <a:solidFill>
                <a:srgbClr val="F5DDD7"/>
              </a:solidFill>
            </a:endParaRPr>
          </a:p>
        </p:txBody>
      </p:sp>
      <p:sp>
        <p:nvSpPr>
          <p:cNvPr id="15" name="Content Placeholder 2"/>
          <p:cNvSpPr txBox="1">
            <a:spLocks/>
          </p:cNvSpPr>
          <p:nvPr/>
        </p:nvSpPr>
        <p:spPr>
          <a:xfrm>
            <a:off x="0" y="5859948"/>
            <a:ext cx="8846591" cy="1044522"/>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spcBef>
                <a:spcPts val="900"/>
              </a:spcBef>
              <a:buClrTx/>
              <a:buSzPct val="110000"/>
              <a:buFont typeface="Wingdings" charset="2"/>
              <a:buChar char="§"/>
            </a:pPr>
            <a:r>
              <a:rPr lang="en-US" sz="2400" dirty="0" smtClean="0">
                <a:solidFill>
                  <a:schemeClr val="tx1"/>
                </a:solidFill>
              </a:rPr>
              <a:t>Soft drop grooming strips soft-radiation from the jet, suppressing the </a:t>
            </a:r>
            <a:r>
              <a:rPr lang="en-US" sz="2400" dirty="0" err="1" smtClean="0">
                <a:solidFill>
                  <a:schemeClr val="tx1"/>
                </a:solidFill>
              </a:rPr>
              <a:t>Sudakov</a:t>
            </a:r>
            <a:r>
              <a:rPr lang="en-US" sz="2400" dirty="0" smtClean="0">
                <a:solidFill>
                  <a:schemeClr val="tx1"/>
                </a:solidFill>
              </a:rPr>
              <a:t> peak        good test of ME calculations</a:t>
            </a:r>
          </a:p>
        </p:txBody>
      </p:sp>
      <p:sp>
        <p:nvSpPr>
          <p:cNvPr id="16" name="Right Arrow 15"/>
          <p:cNvSpPr/>
          <p:nvPr/>
        </p:nvSpPr>
        <p:spPr>
          <a:xfrm>
            <a:off x="2758995" y="6405484"/>
            <a:ext cx="309574" cy="164751"/>
          </a:xfrm>
          <a:prstGeom prst="rightArrow">
            <a:avLst/>
          </a:prstGeom>
          <a:solidFill>
            <a:srgbClr val="FFFFFF"/>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MasSoftDropBetaZeroPt10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9523" y="1218624"/>
            <a:ext cx="4747006" cy="3415733"/>
          </a:xfrm>
          <a:prstGeom prst="rect">
            <a:avLst/>
          </a:prstGeom>
        </p:spPr>
      </p:pic>
      <p:cxnSp>
        <p:nvCxnSpPr>
          <p:cNvPr id="14" name="Straight Arrow Connector 13"/>
          <p:cNvCxnSpPr/>
          <p:nvPr/>
        </p:nvCxnSpPr>
        <p:spPr>
          <a:xfrm flipV="1">
            <a:off x="5002969" y="2732296"/>
            <a:ext cx="0" cy="2379616"/>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V="1">
            <a:off x="7354731" y="3065816"/>
            <a:ext cx="1099700" cy="2198496"/>
          </a:xfrm>
          <a:prstGeom prst="straightConnector1">
            <a:avLst/>
          </a:prstGeom>
          <a:ln>
            <a:solidFill>
              <a:schemeClr val="accent6">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graphicFrame>
        <p:nvGraphicFramePr>
          <p:cNvPr id="5" name="Object 4"/>
          <p:cNvGraphicFramePr>
            <a:graphicFrameLocks noChangeAspect="1"/>
          </p:cNvGraphicFramePr>
          <p:nvPr>
            <p:extLst>
              <p:ext uri="{D42A27DB-BD31-4B8C-83A1-F6EECF244321}">
                <p14:modId xmlns:p14="http://schemas.microsoft.com/office/powerpoint/2010/main" val="3702992603"/>
              </p:ext>
            </p:extLst>
          </p:nvPr>
        </p:nvGraphicFramePr>
        <p:xfrm>
          <a:off x="988390" y="3675084"/>
          <a:ext cx="2218905" cy="599266"/>
        </p:xfrm>
        <a:graphic>
          <a:graphicData uri="http://schemas.openxmlformats.org/presentationml/2006/ole">
            <mc:AlternateContent xmlns:mc="http://schemas.openxmlformats.org/markup-compatibility/2006">
              <mc:Choice xmlns:v="urn:schemas-microsoft-com:vml" Requires="v">
                <p:oleObj spid="_x0000_s98339" name="Equation" r:id="rId5" imgW="1739900" imgH="469900" progId="Equation.3">
                  <p:embed/>
                </p:oleObj>
              </mc:Choice>
              <mc:Fallback>
                <p:oleObj name="Equation" r:id="rId5" imgW="1739900" imgH="469900" progId="Equation.3">
                  <p:embed/>
                  <p:pic>
                    <p:nvPicPr>
                      <p:cNvPr id="0" name=""/>
                      <p:cNvPicPr/>
                      <p:nvPr/>
                    </p:nvPicPr>
                    <p:blipFill>
                      <a:blip r:embed="rId6"/>
                      <a:stretch>
                        <a:fillRect/>
                      </a:stretch>
                    </p:blipFill>
                    <p:spPr>
                      <a:xfrm>
                        <a:off x="988390" y="3675084"/>
                        <a:ext cx="2218905" cy="599266"/>
                      </a:xfrm>
                      <a:prstGeom prst="rect">
                        <a:avLst/>
                      </a:prstGeom>
                      <a:solidFill>
                        <a:srgbClr val="FFFFFF"/>
                      </a:solidFill>
                    </p:spPr>
                  </p:pic>
                </p:oleObj>
              </mc:Fallback>
            </mc:AlternateContent>
          </a:graphicData>
        </a:graphic>
      </p:graphicFrame>
    </p:spTree>
    <p:extLst>
      <p:ext uri="{BB962C8B-B14F-4D97-AF65-F5344CB8AC3E}">
        <p14:creationId xmlns:p14="http://schemas.microsoft.com/office/powerpoint/2010/main" val="3175668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8095" y="295702"/>
            <a:ext cx="8746295" cy="1195408"/>
          </a:xfrm>
        </p:spPr>
        <p:txBody>
          <a:bodyPr>
            <a:normAutofit/>
          </a:bodyPr>
          <a:lstStyle/>
          <a:p>
            <a:r>
              <a:rPr lang="en-US" sz="2400" dirty="0" smtClean="0"/>
              <a:t>As </a:t>
            </a:r>
            <a:r>
              <a:rPr lang="en-US" sz="2400" dirty="0" smtClean="0">
                <a:latin typeface="Symbol" charset="2"/>
                <a:cs typeface="Symbol" charset="2"/>
              </a:rPr>
              <a:t>b</a:t>
            </a:r>
            <a:r>
              <a:rPr lang="en-US" sz="2400" dirty="0" smtClean="0"/>
              <a:t> increases, the fraction of radiation removed by soft-drop grooming decreases and sensitivity to </a:t>
            </a:r>
            <a:r>
              <a:rPr lang="en-US" sz="2400" dirty="0" err="1" smtClean="0"/>
              <a:t>npQCD</a:t>
            </a:r>
            <a:r>
              <a:rPr lang="en-US" sz="2400" dirty="0" smtClean="0"/>
              <a:t> effects gets larger.</a:t>
            </a:r>
            <a:endParaRPr lang="en-US" sz="2400" dirty="0"/>
          </a:p>
        </p:txBody>
      </p:sp>
      <p:sp>
        <p:nvSpPr>
          <p:cNvPr id="4" name="Slide Number Placeholder 3"/>
          <p:cNvSpPr>
            <a:spLocks noGrp="1"/>
          </p:cNvSpPr>
          <p:nvPr>
            <p:ph type="sldNum" sz="quarter" idx="12"/>
          </p:nvPr>
        </p:nvSpPr>
        <p:spPr/>
        <p:txBody>
          <a:bodyPr/>
          <a:lstStyle/>
          <a:p>
            <a:fld id="{1CFFB0B3-8B62-A94B-98D5-40C4635AC225}" type="slidenum">
              <a:rPr lang="en-US" smtClean="0"/>
              <a:t>46</a:t>
            </a:fld>
            <a:endParaRPr lang="en-US" dirty="0"/>
          </a:p>
        </p:txBody>
      </p:sp>
      <p:pic>
        <p:nvPicPr>
          <p:cNvPr id="5" name="Picture 4" descr="MasSoftDropBetaOnePt6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55" y="1646755"/>
            <a:ext cx="4485777" cy="3227765"/>
          </a:xfrm>
          <a:prstGeom prst="rect">
            <a:avLst/>
          </a:prstGeom>
        </p:spPr>
      </p:pic>
      <p:pic>
        <p:nvPicPr>
          <p:cNvPr id="6" name="Picture 5" descr="MasSoftDropBetaTwoPt60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2059" y="1646755"/>
            <a:ext cx="4485777" cy="3227765"/>
          </a:xfrm>
          <a:prstGeom prst="rect">
            <a:avLst/>
          </a:prstGeom>
        </p:spPr>
      </p:pic>
      <p:sp>
        <p:nvSpPr>
          <p:cNvPr id="7" name="Content Placeholder 2"/>
          <p:cNvSpPr txBox="1">
            <a:spLocks/>
          </p:cNvSpPr>
          <p:nvPr/>
        </p:nvSpPr>
        <p:spPr>
          <a:xfrm>
            <a:off x="218095" y="4874520"/>
            <a:ext cx="8746296" cy="1846955"/>
          </a:xfrm>
          <a:prstGeom prst="rect">
            <a:avLst/>
          </a:prstGeom>
        </p:spPr>
        <p:txBody>
          <a:bodyPr vert="horz" lIns="91440" tIns="45720" rIns="91440" bIns="45720" rtlCol="0" anchor="ctr">
            <a:normAutofit/>
          </a:bodyPr>
          <a:lstStyle>
            <a:lvl1pPr marL="342900" indent="-342900" algn="l" defTabSz="914400" rtl="0" eaLnBrk="1" latinLnBrk="0" hangingPunct="1">
              <a:lnSpc>
                <a:spcPct val="10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400" dirty="0" smtClean="0"/>
              <a:t>In </a:t>
            </a:r>
            <a:r>
              <a:rPr lang="en-US" sz="2400" dirty="0" err="1" smtClean="0"/>
              <a:t>resummation</a:t>
            </a:r>
            <a:r>
              <a:rPr lang="en-US" sz="2400" dirty="0" smtClean="0"/>
              <a:t> region: NLL, NNLL, and PS equally describe well jet substructure. Only extreme cases depend on ME or Frag/Had.</a:t>
            </a:r>
          </a:p>
          <a:p>
            <a:pPr lvl="1">
              <a:lnSpc>
                <a:spcPct val="100000"/>
              </a:lnSpc>
              <a:spcBef>
                <a:spcPts val="600"/>
              </a:spcBef>
            </a:pPr>
            <a:r>
              <a:rPr lang="en-US" sz="2100" dirty="0" smtClean="0">
                <a:solidFill>
                  <a:schemeClr val="accent1">
                    <a:lumMod val="20000"/>
                    <a:lumOff val="80000"/>
                  </a:schemeClr>
                </a:solidFill>
              </a:rPr>
              <a:t>Parton level predictions for the two leading jets of </a:t>
            </a:r>
            <a:r>
              <a:rPr lang="en-US" sz="2100" dirty="0" err="1" smtClean="0">
                <a:solidFill>
                  <a:schemeClr val="accent1">
                    <a:lumMod val="20000"/>
                    <a:lumOff val="80000"/>
                  </a:schemeClr>
                </a:solidFill>
              </a:rPr>
              <a:t>dijet</a:t>
            </a:r>
            <a:r>
              <a:rPr lang="en-US" sz="2100" dirty="0" smtClean="0">
                <a:solidFill>
                  <a:schemeClr val="accent1">
                    <a:lumMod val="20000"/>
                    <a:lumOff val="80000"/>
                  </a:schemeClr>
                </a:solidFill>
              </a:rPr>
              <a:t> events are robust, but </a:t>
            </a:r>
            <a:r>
              <a:rPr lang="en-US" sz="2100" dirty="0" err="1" smtClean="0">
                <a:solidFill>
                  <a:schemeClr val="accent1">
                    <a:lumMod val="20000"/>
                    <a:lumOff val="80000"/>
                  </a:schemeClr>
                </a:solidFill>
              </a:rPr>
              <a:t>resummation</a:t>
            </a:r>
            <a:r>
              <a:rPr lang="en-US" sz="2100" dirty="0" smtClean="0">
                <a:solidFill>
                  <a:schemeClr val="accent1">
                    <a:lumMod val="20000"/>
                    <a:lumOff val="80000"/>
                  </a:schemeClr>
                </a:solidFill>
              </a:rPr>
              <a:t> is important to separate other topologies.</a:t>
            </a:r>
            <a:endParaRPr lang="en-US" sz="2100" dirty="0">
              <a:solidFill>
                <a:schemeClr val="accent1">
                  <a:lumMod val="20000"/>
                  <a:lumOff val="80000"/>
                </a:schemeClr>
              </a:solidFill>
            </a:endParaRPr>
          </a:p>
        </p:txBody>
      </p:sp>
    </p:spTree>
    <p:extLst>
      <p:ext uri="{BB962C8B-B14F-4D97-AF65-F5344CB8AC3E}">
        <p14:creationId xmlns:p14="http://schemas.microsoft.com/office/powerpoint/2010/main" val="300221023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8865"/>
            <a:ext cx="8229600" cy="2088871"/>
          </a:xfrm>
        </p:spPr>
        <p:txBody>
          <a:bodyPr>
            <a:normAutofit/>
          </a:bodyPr>
          <a:lstStyle/>
          <a:p>
            <a:r>
              <a:rPr lang="en-US" dirty="0" smtClean="0"/>
              <a:t>Hard Parton emissions</a:t>
            </a:r>
            <a:endParaRPr lang="en-US" dirty="0">
              <a:solidFill>
                <a:srgbClr val="FFFFFF"/>
              </a:solidFill>
            </a:endParaRPr>
          </a:p>
        </p:txBody>
      </p:sp>
      <p:sp>
        <p:nvSpPr>
          <p:cNvPr id="3" name="Slide Number Placeholder 2"/>
          <p:cNvSpPr>
            <a:spLocks noGrp="1"/>
          </p:cNvSpPr>
          <p:nvPr>
            <p:ph type="sldNum" sz="quarter" idx="12"/>
          </p:nvPr>
        </p:nvSpPr>
        <p:spPr/>
        <p:txBody>
          <a:bodyPr/>
          <a:lstStyle/>
          <a:p>
            <a:fld id="{1CFFB0B3-8B62-A94B-98D5-40C4635AC225}" type="slidenum">
              <a:rPr lang="en-US" smtClean="0"/>
              <a:t>47</a:t>
            </a:fld>
            <a:endParaRPr lang="en-US"/>
          </a:p>
        </p:txBody>
      </p:sp>
    </p:spTree>
    <p:extLst>
      <p:ext uri="{BB962C8B-B14F-4D97-AF65-F5344CB8AC3E}">
        <p14:creationId xmlns:p14="http://schemas.microsoft.com/office/powerpoint/2010/main" val="240079639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10" y="-64257"/>
            <a:ext cx="7583488" cy="756451"/>
          </a:xfrm>
        </p:spPr>
        <p:txBody>
          <a:bodyPr>
            <a:normAutofit fontScale="90000"/>
          </a:bodyPr>
          <a:lstStyle/>
          <a:p>
            <a:r>
              <a:rPr lang="en-US" dirty="0" smtClean="0"/>
              <a:t>Hard radiation: </a:t>
            </a:r>
            <a:r>
              <a:rPr lang="en-US" dirty="0" err="1" smtClean="0"/>
              <a:t>V+jets</a:t>
            </a:r>
            <a:endParaRPr lang="en-US" dirty="0"/>
          </a:p>
        </p:txBody>
      </p:sp>
      <p:sp>
        <p:nvSpPr>
          <p:cNvPr id="5" name="Slide Number Placeholder 4"/>
          <p:cNvSpPr>
            <a:spLocks noGrp="1"/>
          </p:cNvSpPr>
          <p:nvPr>
            <p:ph type="sldNum" sz="quarter" idx="12"/>
          </p:nvPr>
        </p:nvSpPr>
        <p:spPr>
          <a:xfrm>
            <a:off x="6946721" y="6467037"/>
            <a:ext cx="2133600" cy="365125"/>
          </a:xfrm>
        </p:spPr>
        <p:txBody>
          <a:bodyPr/>
          <a:lstStyle/>
          <a:p>
            <a:fld id="{19371D3E-5A18-49EB-AD2A-429AF165759F}" type="slidenum">
              <a:rPr lang="en-US" smtClean="0"/>
              <a:t>48</a:t>
            </a:fld>
            <a:endParaRPr lang="en-US" dirty="0"/>
          </a:p>
        </p:txBody>
      </p:sp>
      <p:sp>
        <p:nvSpPr>
          <p:cNvPr id="10" name="Content Placeholder 2"/>
          <p:cNvSpPr txBox="1">
            <a:spLocks/>
          </p:cNvSpPr>
          <p:nvPr/>
        </p:nvSpPr>
        <p:spPr>
          <a:xfrm>
            <a:off x="26489" y="3069378"/>
            <a:ext cx="3257950" cy="3762784"/>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buClrTx/>
              <a:buSzPct val="110000"/>
              <a:buFont typeface="Wingdings" charset="2"/>
              <a:buChar char="§"/>
            </a:pPr>
            <a:r>
              <a:rPr lang="en-US" sz="2600" dirty="0" smtClean="0">
                <a:solidFill>
                  <a:schemeClr val="tx1"/>
                </a:solidFill>
              </a:rPr>
              <a:t>Multiplicities in good agreement with ME when jets are hard</a:t>
            </a:r>
          </a:p>
          <a:p>
            <a:pPr lvl="1">
              <a:buClrTx/>
              <a:buSzPct val="75000"/>
              <a:buFont typeface="Courier New"/>
              <a:buChar char="o"/>
            </a:pPr>
            <a:r>
              <a:rPr lang="en-US" sz="2400" dirty="0" smtClean="0">
                <a:solidFill>
                  <a:srgbClr val="CCFFCC"/>
                </a:solidFill>
              </a:rPr>
              <a:t>PS lacks of large angle hard emission</a:t>
            </a:r>
          </a:p>
          <a:p>
            <a:pPr lvl="1">
              <a:spcBef>
                <a:spcPts val="1200"/>
              </a:spcBef>
              <a:buClrTx/>
              <a:buSzPct val="75000"/>
              <a:buFont typeface="Courier New"/>
              <a:buChar char="o"/>
            </a:pPr>
            <a:r>
              <a:rPr lang="en-US" sz="2400" dirty="0" smtClean="0">
                <a:solidFill>
                  <a:srgbClr val="CCFFCC"/>
                </a:solidFill>
              </a:rPr>
              <a:t>More jets at LO ME is better than fewer jets at NLO</a:t>
            </a:r>
          </a:p>
          <a:p>
            <a:pPr lvl="1">
              <a:spcBef>
                <a:spcPts val="1200"/>
              </a:spcBef>
              <a:buClrTx/>
              <a:buSzPct val="75000"/>
              <a:buFont typeface="Courier New"/>
              <a:buChar char="o"/>
            </a:pPr>
            <a:r>
              <a:rPr lang="en-US" sz="2400" dirty="0" smtClean="0">
                <a:solidFill>
                  <a:srgbClr val="CCFFCC"/>
                </a:solidFill>
              </a:rPr>
              <a:t>PS and merging matters at high </a:t>
            </a:r>
            <a:r>
              <a:rPr lang="en-US" sz="2400" dirty="0" err="1" smtClean="0">
                <a:solidFill>
                  <a:srgbClr val="CCFFCC"/>
                </a:solidFill>
              </a:rPr>
              <a:t>N</a:t>
            </a:r>
            <a:r>
              <a:rPr lang="en-US" sz="2400" baseline="-25000" dirty="0" err="1" smtClean="0">
                <a:solidFill>
                  <a:srgbClr val="CCFFCC"/>
                </a:solidFill>
              </a:rPr>
              <a:t>jets</a:t>
            </a:r>
            <a:r>
              <a:rPr lang="en-US" sz="2400" dirty="0" smtClean="0">
                <a:solidFill>
                  <a:srgbClr val="CCFFCC"/>
                </a:solidFill>
              </a:rPr>
              <a:t> </a:t>
            </a:r>
            <a:endParaRPr lang="en-US" sz="2400" dirty="0">
              <a:solidFill>
                <a:srgbClr val="CCFFCC"/>
              </a:solidFill>
            </a:endParaRPr>
          </a:p>
        </p:txBody>
      </p:sp>
      <p:sp>
        <p:nvSpPr>
          <p:cNvPr id="13" name="Content Placeholder 2"/>
          <p:cNvSpPr txBox="1">
            <a:spLocks/>
          </p:cNvSpPr>
          <p:nvPr/>
        </p:nvSpPr>
        <p:spPr>
          <a:xfrm>
            <a:off x="26489" y="858272"/>
            <a:ext cx="8878612" cy="2211106"/>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buClrTx/>
              <a:buSzPct val="110000"/>
              <a:buFont typeface="Wingdings" charset="2"/>
              <a:buChar char="§"/>
            </a:pPr>
            <a:r>
              <a:rPr lang="en-US" sz="2400" dirty="0">
                <a:solidFill>
                  <a:schemeClr val="tx1"/>
                </a:solidFill>
              </a:rPr>
              <a:t>T</a:t>
            </a:r>
            <a:r>
              <a:rPr lang="en-US" sz="2400" dirty="0" smtClean="0">
                <a:solidFill>
                  <a:schemeClr val="tx1"/>
                </a:solidFill>
              </a:rPr>
              <a:t>est </a:t>
            </a:r>
            <a:r>
              <a:rPr lang="en-US" sz="2400" dirty="0" err="1" smtClean="0">
                <a:solidFill>
                  <a:schemeClr val="tx1"/>
                </a:solidFill>
              </a:rPr>
              <a:t>pQCD</a:t>
            </a:r>
            <a:r>
              <a:rPr lang="en-US" sz="2400" dirty="0" smtClean="0">
                <a:solidFill>
                  <a:schemeClr val="tx1"/>
                </a:solidFill>
              </a:rPr>
              <a:t> in more exclusive final states</a:t>
            </a:r>
          </a:p>
          <a:p>
            <a:pPr lvl="1">
              <a:buClrTx/>
              <a:buSzPct val="75000"/>
              <a:buFont typeface="Courier New"/>
              <a:buChar char="o"/>
            </a:pPr>
            <a:r>
              <a:rPr lang="en-US" sz="2200" dirty="0" smtClean="0">
                <a:solidFill>
                  <a:srgbClr val="CCFFCC"/>
                </a:solidFill>
              </a:rPr>
              <a:t>Large phase space for QCD bremsstrahlung:  room for hard radiation </a:t>
            </a:r>
          </a:p>
          <a:p>
            <a:pPr lvl="1">
              <a:spcBef>
                <a:spcPts val="300"/>
              </a:spcBef>
              <a:buClrTx/>
              <a:buSzPct val="75000"/>
              <a:buFont typeface="Courier New"/>
              <a:buChar char="o"/>
            </a:pPr>
            <a:r>
              <a:rPr lang="en-US" sz="2200" dirty="0" smtClean="0">
                <a:solidFill>
                  <a:srgbClr val="CCFFCC"/>
                </a:solidFill>
              </a:rPr>
              <a:t>Both ISR and FSR are entangled</a:t>
            </a:r>
          </a:p>
          <a:p>
            <a:pPr lvl="1">
              <a:spcBef>
                <a:spcPts val="300"/>
              </a:spcBef>
              <a:buClrTx/>
              <a:buSzPct val="75000"/>
              <a:buFont typeface="Courier New"/>
              <a:buChar char="o"/>
            </a:pPr>
            <a:r>
              <a:rPr lang="en-US" sz="2200" dirty="0" smtClean="0">
                <a:solidFill>
                  <a:srgbClr val="CCFFCC"/>
                </a:solidFill>
              </a:rPr>
              <a:t>Multiple scales in each event force more sophisticated predictions</a:t>
            </a:r>
          </a:p>
          <a:p>
            <a:pPr lvl="1">
              <a:spcBef>
                <a:spcPts val="300"/>
              </a:spcBef>
              <a:buClrTx/>
              <a:buSzPct val="75000"/>
              <a:buFont typeface="Courier New"/>
              <a:buChar char="o"/>
            </a:pPr>
            <a:r>
              <a:rPr lang="en-US" sz="2200" dirty="0" smtClean="0">
                <a:solidFill>
                  <a:srgbClr val="CCFFCC"/>
                </a:solidFill>
              </a:rPr>
              <a:t>Direct study of SM in regions where new physics is often predicted</a:t>
            </a:r>
          </a:p>
        </p:txBody>
      </p:sp>
      <p:sp>
        <p:nvSpPr>
          <p:cNvPr id="12" name="TextBox 11"/>
          <p:cNvSpPr txBox="1"/>
          <p:nvPr/>
        </p:nvSpPr>
        <p:spPr>
          <a:xfrm>
            <a:off x="6861026" y="535005"/>
            <a:ext cx="2260048" cy="307777"/>
          </a:xfrm>
          <a:prstGeom prst="rect">
            <a:avLst/>
          </a:prstGeom>
          <a:solidFill>
            <a:srgbClr val="CCFFCC"/>
          </a:solidFill>
          <a:ln>
            <a:solidFill>
              <a:srgbClr val="008000"/>
            </a:solidFill>
          </a:ln>
        </p:spPr>
        <p:txBody>
          <a:bodyPr wrap="none" rtlCol="0">
            <a:spAutoFit/>
          </a:bodyPr>
          <a:lstStyle/>
          <a:p>
            <a:r>
              <a:rPr lang="en-US" sz="1400" b="1" i="1" dirty="0" smtClean="0">
                <a:solidFill>
                  <a:srgbClr val="008000"/>
                </a:solidFill>
              </a:rPr>
              <a:t>Eur. Phys. J. C77 (2017) 361</a:t>
            </a:r>
            <a:endParaRPr lang="en-US" sz="1400" b="1" i="1" dirty="0">
              <a:solidFill>
                <a:srgbClr val="008000"/>
              </a:solidFill>
            </a:endParaRPr>
          </a:p>
        </p:txBody>
      </p:sp>
      <p:pic>
        <p:nvPicPr>
          <p:cNvPr id="6" name="Picture 5" descr="fig_04a.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6058" y="2868683"/>
            <a:ext cx="2935008" cy="3763229"/>
          </a:xfrm>
          <a:prstGeom prst="rect">
            <a:avLst/>
          </a:prstGeom>
        </p:spPr>
      </p:pic>
      <p:sp>
        <p:nvSpPr>
          <p:cNvPr id="11" name="TextBox 10"/>
          <p:cNvSpPr txBox="1"/>
          <p:nvPr/>
        </p:nvSpPr>
        <p:spPr>
          <a:xfrm>
            <a:off x="3284439" y="6239022"/>
            <a:ext cx="1484676" cy="369332"/>
          </a:xfrm>
          <a:prstGeom prst="rect">
            <a:avLst/>
          </a:prstGeom>
          <a:noFill/>
        </p:spPr>
        <p:txBody>
          <a:bodyPr wrap="none" rtlCol="0">
            <a:spAutoFit/>
          </a:bodyPr>
          <a:lstStyle/>
          <a:p>
            <a:r>
              <a:rPr lang="en-US" b="1" dirty="0" smtClean="0">
                <a:solidFill>
                  <a:srgbClr val="0000FF"/>
                </a:solidFill>
              </a:rPr>
              <a:t>13 </a:t>
            </a:r>
            <a:r>
              <a:rPr lang="en-US" b="1" dirty="0" err="1" smtClean="0">
                <a:solidFill>
                  <a:srgbClr val="0000FF"/>
                </a:solidFill>
              </a:rPr>
              <a:t>TeV</a:t>
            </a:r>
            <a:r>
              <a:rPr lang="en-US" b="1" dirty="0" smtClean="0">
                <a:solidFill>
                  <a:srgbClr val="0000FF"/>
                </a:solidFill>
              </a:rPr>
              <a:t> </a:t>
            </a:r>
            <a:r>
              <a:rPr lang="en-US" b="1" dirty="0" err="1" smtClean="0">
                <a:solidFill>
                  <a:srgbClr val="0000FF"/>
                </a:solidFill>
              </a:rPr>
              <a:t>Z+jets</a:t>
            </a:r>
            <a:endParaRPr lang="en-US" b="1" dirty="0">
              <a:solidFill>
                <a:srgbClr val="0000FF"/>
              </a:solidFill>
            </a:endParaRPr>
          </a:p>
        </p:txBody>
      </p:sp>
      <p:cxnSp>
        <p:nvCxnSpPr>
          <p:cNvPr id="4" name="Straight Arrow Connector 3"/>
          <p:cNvCxnSpPr/>
          <p:nvPr/>
        </p:nvCxnSpPr>
        <p:spPr>
          <a:xfrm>
            <a:off x="3156768" y="5169557"/>
            <a:ext cx="2364922" cy="710400"/>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2321127" y="5708309"/>
            <a:ext cx="2990155" cy="410496"/>
          </a:xfrm>
          <a:prstGeom prst="straightConnector1">
            <a:avLst/>
          </a:prstGeom>
          <a:ln>
            <a:solidFill>
              <a:schemeClr val="bg2">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3" name="Picture 2" descr="Wjets8TeVNjets.png"/>
          <p:cNvPicPr>
            <a:picLocks noChangeAspect="1"/>
          </p:cNvPicPr>
          <p:nvPr/>
        </p:nvPicPr>
        <p:blipFill rotWithShape="1">
          <a:blip r:embed="rId4">
            <a:extLst>
              <a:ext uri="{28A0092B-C50C-407E-A947-70E740481C1C}">
                <a14:useLocalDpi xmlns:a14="http://schemas.microsoft.com/office/drawing/2010/main" val="0"/>
              </a:ext>
            </a:extLst>
          </a:blip>
          <a:srcRect l="4401" r="3937" b="2283"/>
          <a:stretch/>
        </p:blipFill>
        <p:spPr>
          <a:xfrm>
            <a:off x="6106690" y="2990055"/>
            <a:ext cx="3014384" cy="3400228"/>
          </a:xfrm>
          <a:prstGeom prst="rect">
            <a:avLst/>
          </a:prstGeom>
        </p:spPr>
      </p:pic>
      <p:cxnSp>
        <p:nvCxnSpPr>
          <p:cNvPr id="20" name="Straight Arrow Connector 19"/>
          <p:cNvCxnSpPr/>
          <p:nvPr/>
        </p:nvCxnSpPr>
        <p:spPr>
          <a:xfrm>
            <a:off x="2771103" y="4399895"/>
            <a:ext cx="2540179" cy="119297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106690" y="6020951"/>
            <a:ext cx="1391802" cy="369332"/>
          </a:xfrm>
          <a:prstGeom prst="rect">
            <a:avLst/>
          </a:prstGeom>
          <a:noFill/>
        </p:spPr>
        <p:txBody>
          <a:bodyPr wrap="none" rtlCol="0">
            <a:spAutoFit/>
          </a:bodyPr>
          <a:lstStyle/>
          <a:p>
            <a:r>
              <a:rPr lang="en-US" b="1" dirty="0">
                <a:solidFill>
                  <a:srgbClr val="0000FF"/>
                </a:solidFill>
              </a:rPr>
              <a:t>8</a:t>
            </a:r>
            <a:r>
              <a:rPr lang="en-US" b="1" dirty="0" smtClean="0">
                <a:solidFill>
                  <a:srgbClr val="0000FF"/>
                </a:solidFill>
              </a:rPr>
              <a:t> </a:t>
            </a:r>
            <a:r>
              <a:rPr lang="en-US" b="1" dirty="0" err="1" smtClean="0">
                <a:solidFill>
                  <a:srgbClr val="0000FF"/>
                </a:solidFill>
              </a:rPr>
              <a:t>TeV</a:t>
            </a:r>
            <a:r>
              <a:rPr lang="en-US" b="1" dirty="0" smtClean="0">
                <a:solidFill>
                  <a:srgbClr val="0000FF"/>
                </a:solidFill>
              </a:rPr>
              <a:t> </a:t>
            </a:r>
            <a:r>
              <a:rPr lang="en-US" b="1" dirty="0" err="1" smtClean="0">
                <a:solidFill>
                  <a:srgbClr val="0000FF"/>
                </a:solidFill>
              </a:rPr>
              <a:t>Z+jets</a:t>
            </a:r>
            <a:endParaRPr lang="en-US" b="1" dirty="0">
              <a:solidFill>
                <a:srgbClr val="0000FF"/>
              </a:solidFill>
            </a:endParaRPr>
          </a:p>
        </p:txBody>
      </p:sp>
      <p:sp>
        <p:nvSpPr>
          <p:cNvPr id="22" name="TextBox 21"/>
          <p:cNvSpPr txBox="1"/>
          <p:nvPr/>
        </p:nvSpPr>
        <p:spPr>
          <a:xfrm>
            <a:off x="7235855" y="891378"/>
            <a:ext cx="1640086" cy="307777"/>
          </a:xfrm>
          <a:prstGeom prst="rect">
            <a:avLst/>
          </a:prstGeom>
          <a:solidFill>
            <a:srgbClr val="CCFFCC"/>
          </a:solidFill>
          <a:ln>
            <a:solidFill>
              <a:srgbClr val="008000"/>
            </a:solidFill>
          </a:ln>
        </p:spPr>
        <p:txBody>
          <a:bodyPr wrap="none" rtlCol="0">
            <a:spAutoFit/>
          </a:bodyPr>
          <a:lstStyle/>
          <a:p>
            <a:r>
              <a:rPr lang="en-US" sz="1400" b="1" i="1" dirty="0" smtClean="0">
                <a:solidFill>
                  <a:srgbClr val="008000"/>
                </a:solidFill>
              </a:rPr>
              <a:t>JHEP 05 (2018) 077</a:t>
            </a:r>
            <a:endParaRPr lang="en-US" sz="1400" b="1" i="1" dirty="0">
              <a:solidFill>
                <a:srgbClr val="008000"/>
              </a:solidFill>
            </a:endParaRPr>
          </a:p>
        </p:txBody>
      </p:sp>
    </p:spTree>
    <p:extLst>
      <p:ext uri="{BB962C8B-B14F-4D97-AF65-F5344CB8AC3E}">
        <p14:creationId xmlns:p14="http://schemas.microsoft.com/office/powerpoint/2010/main" val="125852373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06249" y="191102"/>
            <a:ext cx="8817018" cy="2963342"/>
          </a:xfrm>
        </p:spPr>
        <p:txBody>
          <a:bodyPr>
            <a:noAutofit/>
          </a:bodyPr>
          <a:lstStyle/>
          <a:p>
            <a:pPr>
              <a:spcBef>
                <a:spcPts val="0"/>
              </a:spcBef>
              <a:buSzPct val="110000"/>
              <a:buFont typeface="Wingdings" charset="2"/>
              <a:buChar char="§"/>
            </a:pPr>
            <a:r>
              <a:rPr lang="en-US" sz="2400" dirty="0" smtClean="0">
                <a:solidFill>
                  <a:srgbClr val="FFFFFF"/>
                </a:solidFill>
              </a:rPr>
              <a:t>Lack of PS is detrimental to jet momentum modeling</a:t>
            </a:r>
          </a:p>
          <a:p>
            <a:pPr lvl="1">
              <a:lnSpc>
                <a:spcPct val="100000"/>
              </a:lnSpc>
              <a:spcBef>
                <a:spcPts val="600"/>
              </a:spcBef>
              <a:buSzPct val="75000"/>
              <a:buFont typeface="Courier New"/>
              <a:buChar char="o"/>
            </a:pPr>
            <a:r>
              <a:rPr lang="en-US" sz="2200" dirty="0" smtClean="0">
                <a:solidFill>
                  <a:srgbClr val="CCFFCC"/>
                </a:solidFill>
              </a:rPr>
              <a:t>Exclusive sum and NNLO not sufficient to restore agreement in H</a:t>
            </a:r>
            <a:r>
              <a:rPr lang="en-US" sz="2200" baseline="-25000" dirty="0" smtClean="0">
                <a:solidFill>
                  <a:srgbClr val="CCFFCC"/>
                </a:solidFill>
              </a:rPr>
              <a:t>T</a:t>
            </a:r>
          </a:p>
          <a:p>
            <a:pPr lvl="1">
              <a:lnSpc>
                <a:spcPct val="100000"/>
              </a:lnSpc>
              <a:spcBef>
                <a:spcPts val="0"/>
              </a:spcBef>
              <a:buSzPct val="75000"/>
              <a:buFont typeface="Courier New"/>
              <a:buChar char="o"/>
            </a:pPr>
            <a:r>
              <a:rPr lang="en-US" sz="2200" dirty="0" smtClean="0">
                <a:solidFill>
                  <a:srgbClr val="CCFFCC"/>
                </a:solidFill>
              </a:rPr>
              <a:t>Adding “virtual corrections” does not improve on exclusive sum with no matching procedure</a:t>
            </a:r>
          </a:p>
          <a:p>
            <a:pPr>
              <a:spcBef>
                <a:spcPts val="1200"/>
              </a:spcBef>
              <a:buSzPct val="110000"/>
              <a:buFont typeface="Wingdings" charset="2"/>
              <a:buChar char="§"/>
            </a:pPr>
            <a:r>
              <a:rPr lang="en-US" sz="2400" dirty="0" smtClean="0">
                <a:solidFill>
                  <a:srgbClr val="FFFFFF"/>
                </a:solidFill>
              </a:rPr>
              <a:t>No significant sensitivity to the choice of PS (</a:t>
            </a:r>
            <a:r>
              <a:rPr lang="en-US" sz="2400" dirty="0" err="1" smtClean="0">
                <a:solidFill>
                  <a:srgbClr val="FFFFFF"/>
                </a:solidFill>
              </a:rPr>
              <a:t>Alp+Pyt</a:t>
            </a:r>
            <a:r>
              <a:rPr lang="en-US" sz="2400" dirty="0" smtClean="0">
                <a:solidFill>
                  <a:srgbClr val="FFFFFF"/>
                </a:solidFill>
              </a:rPr>
              <a:t>~ </a:t>
            </a:r>
            <a:r>
              <a:rPr lang="en-US" sz="2400" dirty="0" err="1" smtClean="0">
                <a:solidFill>
                  <a:srgbClr val="FFFFFF"/>
                </a:solidFill>
              </a:rPr>
              <a:t>Alp+Her</a:t>
            </a:r>
            <a:r>
              <a:rPr lang="en-US" sz="2400" dirty="0" smtClean="0">
                <a:solidFill>
                  <a:srgbClr val="FFFFFF"/>
                </a:solidFill>
              </a:rPr>
              <a:t>)</a:t>
            </a:r>
          </a:p>
          <a:p>
            <a:pPr>
              <a:spcBef>
                <a:spcPts val="1200"/>
              </a:spcBef>
              <a:spcAft>
                <a:spcPts val="600"/>
              </a:spcAft>
              <a:buSzPct val="110000"/>
              <a:buFont typeface="Wingdings" charset="2"/>
              <a:buChar char="§"/>
            </a:pPr>
            <a:r>
              <a:rPr lang="en-US" sz="2400" dirty="0" err="1" smtClean="0">
                <a:solidFill>
                  <a:srgbClr val="FFFFFF"/>
                </a:solidFill>
              </a:rPr>
              <a:t>Alpgen</a:t>
            </a:r>
            <a:r>
              <a:rPr lang="en-US" sz="2400" dirty="0" smtClean="0">
                <a:solidFill>
                  <a:srgbClr val="FFFFFF"/>
                </a:solidFill>
              </a:rPr>
              <a:t> ME+MLM merging cannot describe W+/W-</a:t>
            </a:r>
          </a:p>
          <a:p>
            <a:pPr>
              <a:spcBef>
                <a:spcPts val="600"/>
              </a:spcBef>
              <a:buSzPct val="110000"/>
              <a:buFont typeface="Wingdings" charset="2"/>
              <a:buChar char="§"/>
            </a:pPr>
            <a:r>
              <a:rPr lang="en-US" sz="2400" dirty="0" smtClean="0">
                <a:solidFill>
                  <a:srgbClr val="FFFFFF"/>
                </a:solidFill>
              </a:rPr>
              <a:t>Is there a big issue with MEPS@NLO matching prescription?</a:t>
            </a:r>
          </a:p>
        </p:txBody>
      </p:sp>
      <p:sp>
        <p:nvSpPr>
          <p:cNvPr id="7" name="Slide Number Placeholder 3"/>
          <p:cNvSpPr>
            <a:spLocks noGrp="1"/>
          </p:cNvSpPr>
          <p:nvPr>
            <p:ph type="sldNum" sz="quarter" idx="12"/>
          </p:nvPr>
        </p:nvSpPr>
        <p:spPr>
          <a:xfrm>
            <a:off x="8610600" y="6531562"/>
            <a:ext cx="533400" cy="365125"/>
          </a:xfrm>
        </p:spPr>
        <p:txBody>
          <a:bodyPr/>
          <a:lstStyle/>
          <a:p>
            <a:fld id="{19371D3E-5A18-49EB-AD2A-429AF165759F}" type="slidenum">
              <a:rPr lang="en-US" smtClean="0"/>
              <a:pPr/>
              <a:t>49</a:t>
            </a:fld>
            <a:endParaRPr lang="en-US" dirty="0"/>
          </a:p>
        </p:txBody>
      </p:sp>
      <p:sp>
        <p:nvSpPr>
          <p:cNvPr id="8" name="Content Placeholder 2"/>
          <p:cNvSpPr txBox="1">
            <a:spLocks/>
          </p:cNvSpPr>
          <p:nvPr/>
        </p:nvSpPr>
        <p:spPr>
          <a:xfrm>
            <a:off x="253022" y="1672773"/>
            <a:ext cx="8575349" cy="584811"/>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lvl="2">
              <a:buSzPct val="75000"/>
            </a:pPr>
            <a:endParaRPr lang="en-US" strike="sngStrike" dirty="0" smtClean="0">
              <a:solidFill>
                <a:srgbClr val="FF0000"/>
              </a:solidFill>
            </a:endParaRPr>
          </a:p>
        </p:txBody>
      </p:sp>
      <p:pic>
        <p:nvPicPr>
          <p:cNvPr id="4" name="Picture 3" descr="Wjets8TeVH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6" y="3416947"/>
            <a:ext cx="3055221" cy="3233038"/>
          </a:xfrm>
          <a:prstGeom prst="rect">
            <a:avLst/>
          </a:prstGeom>
        </p:spPr>
      </p:pic>
      <p:pic>
        <p:nvPicPr>
          <p:cNvPr id="10" name="Picture 9" descr="Wjets8TeVPtw.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5548" y="3416946"/>
            <a:ext cx="3055221" cy="3233039"/>
          </a:xfrm>
          <a:prstGeom prst="rect">
            <a:avLst/>
          </a:prstGeom>
        </p:spPr>
      </p:pic>
      <p:pic>
        <p:nvPicPr>
          <p:cNvPr id="13" name="Picture 12" descr="Wjets8TeVPtwRat.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87405" y="3416946"/>
            <a:ext cx="3055222" cy="3233039"/>
          </a:xfrm>
          <a:prstGeom prst="rect">
            <a:avLst/>
          </a:prstGeom>
        </p:spPr>
      </p:pic>
      <p:cxnSp>
        <p:nvCxnSpPr>
          <p:cNvPr id="5" name="Straight Arrow Connector 4"/>
          <p:cNvCxnSpPr/>
          <p:nvPr/>
        </p:nvCxnSpPr>
        <p:spPr>
          <a:xfrm flipH="1">
            <a:off x="4503043" y="3040161"/>
            <a:ext cx="3758951" cy="261684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080923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15675"/>
            <a:ext cx="8061453" cy="3726874"/>
          </a:xfrm>
        </p:spPr>
        <p:txBody>
          <a:bodyPr>
            <a:normAutofit/>
          </a:bodyPr>
          <a:lstStyle/>
          <a:p>
            <a:pPr algn="just"/>
            <a:r>
              <a:rPr lang="en-US" sz="3600" dirty="0" smtClean="0"/>
              <a:t>…so why dedicating so much effort in performing evermore precise and sophisticated measurements of Standard Model physics, known and well-established for decades??? </a:t>
            </a:r>
            <a:endParaRPr lang="en-US" sz="3600" dirty="0"/>
          </a:p>
        </p:txBody>
      </p:sp>
      <p:sp>
        <p:nvSpPr>
          <p:cNvPr id="4" name="Slide Number Placeholder 3"/>
          <p:cNvSpPr>
            <a:spLocks noGrp="1"/>
          </p:cNvSpPr>
          <p:nvPr>
            <p:ph type="sldNum" sz="quarter" idx="12"/>
          </p:nvPr>
        </p:nvSpPr>
        <p:spPr>
          <a:xfrm>
            <a:off x="6850110" y="6431230"/>
            <a:ext cx="2133600" cy="365125"/>
          </a:xfrm>
        </p:spPr>
        <p:txBody>
          <a:bodyPr/>
          <a:lstStyle/>
          <a:p>
            <a:fld id="{1CFFB0B3-8B62-A94B-98D5-40C4635AC225}" type="slidenum">
              <a:rPr lang="en-US" smtClean="0"/>
              <a:t>5</a:t>
            </a:fld>
            <a:endParaRPr lang="en-US"/>
          </a:p>
        </p:txBody>
      </p:sp>
    </p:spTree>
    <p:extLst>
      <p:ext uri="{BB962C8B-B14F-4D97-AF65-F5344CB8AC3E}">
        <p14:creationId xmlns:p14="http://schemas.microsoft.com/office/powerpoint/2010/main" val="311108924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177"/>
            <a:ext cx="8229600" cy="1143000"/>
          </a:xfrm>
        </p:spPr>
        <p:txBody>
          <a:bodyPr/>
          <a:lstStyle/>
          <a:p>
            <a:r>
              <a:rPr lang="en-US" dirty="0" err="1">
                <a:latin typeface="Symbol" charset="2"/>
                <a:cs typeface="Symbol" charset="2"/>
              </a:rPr>
              <a:t>g</a:t>
            </a:r>
            <a:r>
              <a:rPr lang="en-US" dirty="0" err="1"/>
              <a:t>+jets</a:t>
            </a:r>
            <a:r>
              <a:rPr lang="en-US" dirty="0"/>
              <a:t>: </a:t>
            </a:r>
            <a:r>
              <a:rPr lang="en-US" dirty="0" smtClean="0"/>
              <a:t>Different contributions</a:t>
            </a:r>
            <a:endParaRPr lang="en-US" dirty="0"/>
          </a:p>
        </p:txBody>
      </p:sp>
      <p:sp>
        <p:nvSpPr>
          <p:cNvPr id="3" name="Content Placeholder 2"/>
          <p:cNvSpPr>
            <a:spLocks noGrp="1"/>
          </p:cNvSpPr>
          <p:nvPr>
            <p:ph idx="1"/>
          </p:nvPr>
        </p:nvSpPr>
        <p:spPr>
          <a:xfrm>
            <a:off x="-1" y="1060292"/>
            <a:ext cx="5750991" cy="5787555"/>
          </a:xfrm>
        </p:spPr>
        <p:txBody>
          <a:bodyPr>
            <a:noAutofit/>
          </a:bodyPr>
          <a:lstStyle/>
          <a:p>
            <a:pPr>
              <a:spcBef>
                <a:spcPts val="0"/>
              </a:spcBef>
            </a:pPr>
            <a:r>
              <a:rPr lang="en-US" sz="2600" dirty="0"/>
              <a:t>|</a:t>
            </a:r>
            <a:r>
              <a:rPr lang="en-US" sz="2600" dirty="0" err="1" smtClean="0"/>
              <a:t>cos</a:t>
            </a:r>
            <a:r>
              <a:rPr lang="en-US" sz="2600" dirty="0" err="1" smtClean="0">
                <a:latin typeface="Symbol" charset="2"/>
                <a:cs typeface="Symbol" charset="2"/>
              </a:rPr>
              <a:t>q</a:t>
            </a:r>
            <a:r>
              <a:rPr lang="en-US" sz="2600" baseline="30000" dirty="0" smtClean="0"/>
              <a:t>*</a:t>
            </a:r>
            <a:r>
              <a:rPr lang="en-US" sz="2600" dirty="0" smtClean="0"/>
              <a:t>| indicates, at LO, the relative contribution from hard scatter and softer quark fragmentation effects</a:t>
            </a:r>
          </a:p>
          <a:p>
            <a:pPr lvl="1">
              <a:lnSpc>
                <a:spcPct val="100000"/>
              </a:lnSpc>
              <a:spcBef>
                <a:spcPts val="1200"/>
              </a:spcBef>
            </a:pPr>
            <a:r>
              <a:rPr lang="en-US" sz="2300" dirty="0" smtClean="0">
                <a:solidFill>
                  <a:schemeClr val="accent1">
                    <a:lumMod val="20000"/>
                    <a:lumOff val="80000"/>
                  </a:schemeClr>
                </a:solidFill>
              </a:rPr>
              <a:t>Even if these effects are merged at NLO, it indicates the relative impact of emissions at different scales</a:t>
            </a:r>
          </a:p>
          <a:p>
            <a:pPr lvl="1">
              <a:lnSpc>
                <a:spcPct val="100000"/>
              </a:lnSpc>
              <a:spcBef>
                <a:spcPts val="1200"/>
              </a:spcBef>
            </a:pPr>
            <a:r>
              <a:rPr lang="en-US" sz="2300" dirty="0" smtClean="0">
                <a:solidFill>
                  <a:schemeClr val="accent1">
                    <a:lumMod val="20000"/>
                    <a:lumOff val="80000"/>
                  </a:schemeClr>
                </a:solidFill>
              </a:rPr>
              <a:t>It is sensitive to the spin of the exchange particle</a:t>
            </a:r>
          </a:p>
          <a:p>
            <a:pPr lvl="2">
              <a:lnSpc>
                <a:spcPct val="100000"/>
              </a:lnSpc>
              <a:spcBef>
                <a:spcPts val="1200"/>
              </a:spcBef>
            </a:pPr>
            <a:r>
              <a:rPr lang="en-US" sz="1900" dirty="0">
                <a:solidFill>
                  <a:srgbClr val="CCFFCC"/>
                </a:solidFill>
              </a:rPr>
              <a:t>t</a:t>
            </a:r>
            <a:r>
              <a:rPr lang="en-US" sz="1900" dirty="0" smtClean="0">
                <a:solidFill>
                  <a:srgbClr val="CCFFCC"/>
                </a:solidFill>
              </a:rPr>
              <a:t>-channel quark exchange  -&gt; hard scatter</a:t>
            </a:r>
          </a:p>
          <a:p>
            <a:pPr lvl="2">
              <a:lnSpc>
                <a:spcPct val="100000"/>
              </a:lnSpc>
              <a:spcBef>
                <a:spcPts val="5400"/>
              </a:spcBef>
              <a:spcAft>
                <a:spcPts val="1800"/>
              </a:spcAft>
            </a:pPr>
            <a:r>
              <a:rPr lang="en-US" sz="1900" dirty="0">
                <a:solidFill>
                  <a:srgbClr val="CCFFCC"/>
                </a:solidFill>
              </a:rPr>
              <a:t>t</a:t>
            </a:r>
            <a:r>
              <a:rPr lang="en-US" sz="1900" dirty="0" smtClean="0">
                <a:solidFill>
                  <a:srgbClr val="CCFFCC"/>
                </a:solidFill>
              </a:rPr>
              <a:t>-channel gluon exchange -&gt;</a:t>
            </a:r>
            <a:r>
              <a:rPr lang="en-US" sz="1900" dirty="0" err="1" smtClean="0">
                <a:solidFill>
                  <a:srgbClr val="CCFFCC"/>
                </a:solidFill>
              </a:rPr>
              <a:t>dijet</a:t>
            </a:r>
            <a:r>
              <a:rPr lang="en-US" sz="1900" dirty="0" smtClean="0">
                <a:solidFill>
                  <a:srgbClr val="CCFFCC"/>
                </a:solidFill>
              </a:rPr>
              <a:t> + frag.</a:t>
            </a:r>
          </a:p>
          <a:p>
            <a:pPr lvl="2">
              <a:lnSpc>
                <a:spcPct val="100000"/>
              </a:lnSpc>
              <a:spcBef>
                <a:spcPts val="3600"/>
              </a:spcBef>
            </a:pPr>
            <a:r>
              <a:rPr lang="en-US" sz="1900" dirty="0">
                <a:solidFill>
                  <a:srgbClr val="CCFFCC"/>
                </a:solidFill>
              </a:rPr>
              <a:t>s</a:t>
            </a:r>
            <a:r>
              <a:rPr lang="en-US" sz="1900" dirty="0" smtClean="0">
                <a:solidFill>
                  <a:srgbClr val="CCFFCC"/>
                </a:solidFill>
              </a:rPr>
              <a:t>-channel: both effects are non-singular</a:t>
            </a:r>
          </a:p>
        </p:txBody>
      </p:sp>
      <p:sp>
        <p:nvSpPr>
          <p:cNvPr id="4" name="Slide Number Placeholder 3"/>
          <p:cNvSpPr>
            <a:spLocks noGrp="1"/>
          </p:cNvSpPr>
          <p:nvPr>
            <p:ph type="sldNum" sz="quarter" idx="12"/>
          </p:nvPr>
        </p:nvSpPr>
        <p:spPr>
          <a:xfrm>
            <a:off x="7048944" y="6556696"/>
            <a:ext cx="2133600" cy="365125"/>
          </a:xfrm>
        </p:spPr>
        <p:txBody>
          <a:bodyPr/>
          <a:lstStyle/>
          <a:p>
            <a:fld id="{1CFFB0B3-8B62-A94B-98D5-40C4635AC225}" type="slidenum">
              <a:rPr lang="en-US" smtClean="0"/>
              <a:t>50</a:t>
            </a:fld>
            <a:endParaRPr lang="en-US" dirty="0"/>
          </a:p>
        </p:txBody>
      </p:sp>
      <p:pic>
        <p:nvPicPr>
          <p:cNvPr id="6" name="Picture 5" descr="FragVSHardContrib.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1880" y="1405504"/>
            <a:ext cx="3599014" cy="2886709"/>
          </a:xfrm>
          <a:prstGeom prst="rect">
            <a:avLst/>
          </a:prstGeom>
        </p:spPr>
      </p:pic>
      <p:sp>
        <p:nvSpPr>
          <p:cNvPr id="11" name="TextBox 10"/>
          <p:cNvSpPr txBox="1"/>
          <p:nvPr/>
        </p:nvSpPr>
        <p:spPr>
          <a:xfrm>
            <a:off x="5817865" y="4435356"/>
            <a:ext cx="3076575" cy="1184940"/>
          </a:xfrm>
          <a:prstGeom prst="rect">
            <a:avLst/>
          </a:prstGeom>
          <a:solidFill>
            <a:schemeClr val="bg2">
              <a:lumMod val="10000"/>
              <a:lumOff val="90000"/>
            </a:schemeClr>
          </a:solidFill>
        </p:spPr>
        <p:txBody>
          <a:bodyPr wrap="square" rtlCol="0">
            <a:spAutoFit/>
          </a:bodyPr>
          <a:lstStyle/>
          <a:p>
            <a:pPr algn="ctr"/>
            <a:r>
              <a:rPr lang="en-US" dirty="0" err="1" smtClean="0">
                <a:solidFill>
                  <a:srgbClr val="0000FF"/>
                </a:solidFill>
              </a:rPr>
              <a:t>Frixione</a:t>
            </a:r>
            <a:r>
              <a:rPr lang="en-US" dirty="0" smtClean="0">
                <a:solidFill>
                  <a:srgbClr val="0000FF"/>
                </a:solidFill>
              </a:rPr>
              <a:t> Isolation on </a:t>
            </a:r>
            <a:r>
              <a:rPr lang="en-US" dirty="0" smtClean="0">
                <a:solidFill>
                  <a:srgbClr val="0000FF"/>
                </a:solidFill>
                <a:latin typeface="Symbol" charset="2"/>
                <a:cs typeface="Symbol" charset="2"/>
              </a:rPr>
              <a:t>g</a:t>
            </a:r>
            <a:r>
              <a:rPr lang="en-US" dirty="0" smtClean="0">
                <a:solidFill>
                  <a:srgbClr val="0000FF"/>
                </a:solidFill>
              </a:rPr>
              <a:t>:</a:t>
            </a:r>
          </a:p>
          <a:p>
            <a:pPr algn="just">
              <a:spcBef>
                <a:spcPts val="600"/>
              </a:spcBef>
            </a:pPr>
            <a:r>
              <a:rPr lang="en-US" sz="1600" dirty="0" smtClean="0">
                <a:solidFill>
                  <a:srgbClr val="0000FF"/>
                </a:solidFill>
              </a:rPr>
              <a:t>To regularize collinear divergences in ME, and constraints fragmentation :</a:t>
            </a:r>
            <a:endParaRPr lang="en-US" sz="1600" dirty="0">
              <a:solidFill>
                <a:srgbClr val="0000FF"/>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3684604027"/>
              </p:ext>
            </p:extLst>
          </p:nvPr>
        </p:nvGraphicFramePr>
        <p:xfrm>
          <a:off x="3117850" y="5903913"/>
          <a:ext cx="2259013" cy="419100"/>
        </p:xfrm>
        <a:graphic>
          <a:graphicData uri="http://schemas.openxmlformats.org/presentationml/2006/ole">
            <mc:AlternateContent xmlns:mc="http://schemas.openxmlformats.org/markup-compatibility/2006">
              <mc:Choice xmlns:v="urn:schemas-microsoft-com:vml" Requires="v">
                <p:oleObj spid="_x0000_s89542" name="Equation" r:id="rId5" imgW="2120900" imgH="393700" progId="Equation.3">
                  <p:embed/>
                </p:oleObj>
              </mc:Choice>
              <mc:Fallback>
                <p:oleObj name="Equation" r:id="rId5" imgW="2120900" imgH="393700" progId="Equation.3">
                  <p:embed/>
                  <p:pic>
                    <p:nvPicPr>
                      <p:cNvPr id="0" name=""/>
                      <p:cNvPicPr/>
                      <p:nvPr/>
                    </p:nvPicPr>
                    <p:blipFill>
                      <a:blip r:embed="rId6"/>
                      <a:stretch>
                        <a:fillRect/>
                      </a:stretch>
                    </p:blipFill>
                    <p:spPr>
                      <a:xfrm>
                        <a:off x="3117850" y="5903913"/>
                        <a:ext cx="2259013" cy="419100"/>
                      </a:xfrm>
                      <a:prstGeom prst="rect">
                        <a:avLst/>
                      </a:prstGeom>
                      <a:solidFill>
                        <a:srgbClr val="FFFFFF"/>
                      </a:solidFill>
                    </p:spPr>
                  </p:pic>
                </p:oleObj>
              </mc:Fallback>
            </mc:AlternateContent>
          </a:graphicData>
        </a:graphic>
      </p:graphicFrame>
      <p:graphicFrame>
        <p:nvGraphicFramePr>
          <p:cNvPr id="13" name="Object 12"/>
          <p:cNvGraphicFramePr>
            <a:graphicFrameLocks noChangeAspect="1"/>
          </p:cNvGraphicFramePr>
          <p:nvPr>
            <p:extLst>
              <p:ext uri="{D42A27DB-BD31-4B8C-83A1-F6EECF244321}">
                <p14:modId xmlns:p14="http://schemas.microsoft.com/office/powerpoint/2010/main" val="262804133"/>
              </p:ext>
            </p:extLst>
          </p:nvPr>
        </p:nvGraphicFramePr>
        <p:xfrm>
          <a:off x="3038475" y="4954588"/>
          <a:ext cx="2271713" cy="422275"/>
        </p:xfrm>
        <a:graphic>
          <a:graphicData uri="http://schemas.openxmlformats.org/presentationml/2006/ole">
            <mc:AlternateContent xmlns:mc="http://schemas.openxmlformats.org/markup-compatibility/2006">
              <mc:Choice xmlns:v="urn:schemas-microsoft-com:vml" Requires="v">
                <p:oleObj spid="_x0000_s89543" name="Equation" r:id="rId7" imgW="2120900" imgH="393700" progId="Equation.3">
                  <p:embed/>
                </p:oleObj>
              </mc:Choice>
              <mc:Fallback>
                <p:oleObj name="Equation" r:id="rId7" imgW="2120900" imgH="393700" progId="Equation.3">
                  <p:embed/>
                  <p:pic>
                    <p:nvPicPr>
                      <p:cNvPr id="0" name=""/>
                      <p:cNvPicPr/>
                      <p:nvPr/>
                    </p:nvPicPr>
                    <p:blipFill>
                      <a:blip r:embed="rId8"/>
                      <a:stretch>
                        <a:fillRect/>
                      </a:stretch>
                    </p:blipFill>
                    <p:spPr>
                      <a:xfrm>
                        <a:off x="3038475" y="4954588"/>
                        <a:ext cx="2271713" cy="422275"/>
                      </a:xfrm>
                      <a:prstGeom prst="rect">
                        <a:avLst/>
                      </a:prstGeom>
                      <a:solidFill>
                        <a:srgbClr val="FFFFFF"/>
                      </a:solidFill>
                    </p:spPr>
                  </p:pic>
                </p:oleObj>
              </mc:Fallback>
            </mc:AlternateContent>
          </a:graphicData>
        </a:graphic>
      </p:graphicFrame>
      <p:sp>
        <p:nvSpPr>
          <p:cNvPr id="14" name="Oval 13"/>
          <p:cNvSpPr/>
          <p:nvPr/>
        </p:nvSpPr>
        <p:spPr>
          <a:xfrm>
            <a:off x="5178466" y="4921778"/>
            <a:ext cx="184945" cy="24406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5226063" y="5868843"/>
            <a:ext cx="184945" cy="244068"/>
          </a:xfrm>
          <a:prstGeom prst="ellipse">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6" name="Object 15"/>
          <p:cNvGraphicFramePr>
            <a:graphicFrameLocks noChangeAspect="1"/>
          </p:cNvGraphicFramePr>
          <p:nvPr>
            <p:extLst>
              <p:ext uri="{D42A27DB-BD31-4B8C-83A1-F6EECF244321}">
                <p14:modId xmlns:p14="http://schemas.microsoft.com/office/powerpoint/2010/main" val="3767759032"/>
              </p:ext>
            </p:extLst>
          </p:nvPr>
        </p:nvGraphicFramePr>
        <p:xfrm>
          <a:off x="1438120" y="5037612"/>
          <a:ext cx="1252538" cy="276225"/>
        </p:xfrm>
        <a:graphic>
          <a:graphicData uri="http://schemas.openxmlformats.org/presentationml/2006/ole">
            <mc:AlternateContent xmlns:mc="http://schemas.openxmlformats.org/markup-compatibility/2006">
              <mc:Choice xmlns:v="urn:schemas-microsoft-com:vml" Requires="v">
                <p:oleObj spid="_x0000_s89544" name="Equation" r:id="rId9" imgW="749300" imgH="165100" progId="Equation.3">
                  <p:embed/>
                </p:oleObj>
              </mc:Choice>
              <mc:Fallback>
                <p:oleObj name="Equation" r:id="rId9" imgW="749300" imgH="165100" progId="Equation.3">
                  <p:embed/>
                  <p:pic>
                    <p:nvPicPr>
                      <p:cNvPr id="0" name=""/>
                      <p:cNvPicPr/>
                      <p:nvPr/>
                    </p:nvPicPr>
                    <p:blipFill>
                      <a:blip r:embed="rId10"/>
                      <a:stretch>
                        <a:fillRect/>
                      </a:stretch>
                    </p:blipFill>
                    <p:spPr>
                      <a:xfrm>
                        <a:off x="1438120" y="5037612"/>
                        <a:ext cx="1252538" cy="276225"/>
                      </a:xfrm>
                      <a:prstGeom prst="rect">
                        <a:avLst/>
                      </a:prstGeom>
                      <a:solidFill>
                        <a:srgbClr val="FFFFFF"/>
                      </a:solidFill>
                    </p:spPr>
                  </p:pic>
                </p:oleObj>
              </mc:Fallback>
            </mc:AlternateContent>
          </a:graphicData>
        </a:graphic>
      </p:graphicFrame>
      <p:graphicFrame>
        <p:nvGraphicFramePr>
          <p:cNvPr id="17" name="Object 16"/>
          <p:cNvGraphicFramePr>
            <a:graphicFrameLocks noChangeAspect="1"/>
          </p:cNvGraphicFramePr>
          <p:nvPr>
            <p:extLst>
              <p:ext uri="{D42A27DB-BD31-4B8C-83A1-F6EECF244321}">
                <p14:modId xmlns:p14="http://schemas.microsoft.com/office/powerpoint/2010/main" val="1764065664"/>
              </p:ext>
            </p:extLst>
          </p:nvPr>
        </p:nvGraphicFramePr>
        <p:xfrm>
          <a:off x="1268413" y="5943600"/>
          <a:ext cx="1592262" cy="339725"/>
        </p:xfrm>
        <a:graphic>
          <a:graphicData uri="http://schemas.openxmlformats.org/presentationml/2006/ole">
            <mc:AlternateContent xmlns:mc="http://schemas.openxmlformats.org/markup-compatibility/2006">
              <mc:Choice xmlns:v="urn:schemas-microsoft-com:vml" Requires="v">
                <p:oleObj spid="_x0000_s89545" name="Equation" r:id="rId11" imgW="952500" imgH="203200" progId="Equation.3">
                  <p:embed/>
                </p:oleObj>
              </mc:Choice>
              <mc:Fallback>
                <p:oleObj name="Equation" r:id="rId11" imgW="952500" imgH="203200" progId="Equation.3">
                  <p:embed/>
                  <p:pic>
                    <p:nvPicPr>
                      <p:cNvPr id="0" name=""/>
                      <p:cNvPicPr/>
                      <p:nvPr/>
                    </p:nvPicPr>
                    <p:blipFill>
                      <a:blip r:embed="rId12"/>
                      <a:stretch>
                        <a:fillRect/>
                      </a:stretch>
                    </p:blipFill>
                    <p:spPr>
                      <a:xfrm>
                        <a:off x="1268413" y="5943600"/>
                        <a:ext cx="1592262" cy="339725"/>
                      </a:xfrm>
                      <a:prstGeom prst="rect">
                        <a:avLst/>
                      </a:prstGeom>
                      <a:solidFill>
                        <a:srgbClr val="FFFFFF"/>
                      </a:solidFill>
                    </p:spPr>
                  </p:pic>
                </p:oleObj>
              </mc:Fallback>
            </mc:AlternateContent>
          </a:graphicData>
        </a:graphic>
      </p:graphicFrame>
      <p:graphicFrame>
        <p:nvGraphicFramePr>
          <p:cNvPr id="18" name="Object 17"/>
          <p:cNvGraphicFramePr>
            <a:graphicFrameLocks noChangeAspect="1"/>
          </p:cNvGraphicFramePr>
          <p:nvPr>
            <p:extLst>
              <p:ext uri="{D42A27DB-BD31-4B8C-83A1-F6EECF244321}">
                <p14:modId xmlns:p14="http://schemas.microsoft.com/office/powerpoint/2010/main" val="4174639825"/>
              </p:ext>
            </p:extLst>
          </p:nvPr>
        </p:nvGraphicFramePr>
        <p:xfrm>
          <a:off x="5830195" y="5732463"/>
          <a:ext cx="3076575" cy="581025"/>
        </p:xfrm>
        <a:graphic>
          <a:graphicData uri="http://schemas.openxmlformats.org/presentationml/2006/ole">
            <mc:AlternateContent xmlns:mc="http://schemas.openxmlformats.org/markup-compatibility/2006">
              <mc:Choice xmlns:v="urn:schemas-microsoft-com:vml" Requires="v">
                <p:oleObj spid="_x0000_s89546" name="Equation" r:id="rId13" imgW="2692400" imgH="508000" progId="Equation.3">
                  <p:embed/>
                </p:oleObj>
              </mc:Choice>
              <mc:Fallback>
                <p:oleObj name="Equation" r:id="rId13" imgW="2692400" imgH="508000" progId="Equation.3">
                  <p:embed/>
                  <p:pic>
                    <p:nvPicPr>
                      <p:cNvPr id="0" name=""/>
                      <p:cNvPicPr/>
                      <p:nvPr/>
                    </p:nvPicPr>
                    <p:blipFill>
                      <a:blip r:embed="rId14"/>
                      <a:stretch>
                        <a:fillRect/>
                      </a:stretch>
                    </p:blipFill>
                    <p:spPr>
                      <a:xfrm>
                        <a:off x="5830195" y="5732463"/>
                        <a:ext cx="3076575" cy="581025"/>
                      </a:xfrm>
                      <a:prstGeom prst="rect">
                        <a:avLst/>
                      </a:prstGeom>
                      <a:solidFill>
                        <a:schemeClr val="bg2">
                          <a:lumMod val="10000"/>
                          <a:lumOff val="90000"/>
                        </a:schemeClr>
                      </a:solidFill>
                    </p:spPr>
                  </p:pic>
                </p:oleObj>
              </mc:Fallback>
            </mc:AlternateContent>
          </a:graphicData>
        </a:graphic>
      </p:graphicFrame>
      <p:sp>
        <p:nvSpPr>
          <p:cNvPr id="19" name="TextBox 18"/>
          <p:cNvSpPr txBox="1"/>
          <p:nvPr/>
        </p:nvSpPr>
        <p:spPr>
          <a:xfrm>
            <a:off x="5856596" y="6404513"/>
            <a:ext cx="3062504" cy="338554"/>
          </a:xfrm>
          <a:prstGeom prst="rect">
            <a:avLst/>
          </a:prstGeom>
          <a:solidFill>
            <a:schemeClr val="bg2">
              <a:lumMod val="10000"/>
              <a:lumOff val="90000"/>
            </a:schemeClr>
          </a:solidFill>
        </p:spPr>
        <p:txBody>
          <a:bodyPr wrap="square" rtlCol="0">
            <a:spAutoFit/>
          </a:bodyPr>
          <a:lstStyle/>
          <a:p>
            <a:pPr algn="ctr"/>
            <a:r>
              <a:rPr lang="en-US" sz="1600" dirty="0" smtClean="0">
                <a:solidFill>
                  <a:srgbClr val="0000FF"/>
                </a:solidFill>
              </a:rPr>
              <a:t>Also help suppressing </a:t>
            </a:r>
            <a:r>
              <a:rPr lang="en-US" sz="1600" dirty="0" smtClean="0">
                <a:solidFill>
                  <a:srgbClr val="0000FF"/>
                </a:solidFill>
                <a:latin typeface="Symbol" charset="2"/>
                <a:cs typeface="Symbol" charset="2"/>
              </a:rPr>
              <a:t>p</a:t>
            </a:r>
            <a:r>
              <a:rPr lang="en-US" sz="1600" baseline="30000" dirty="0" smtClean="0">
                <a:solidFill>
                  <a:srgbClr val="0000FF"/>
                </a:solidFill>
              </a:rPr>
              <a:t>0</a:t>
            </a:r>
            <a:r>
              <a:rPr lang="en-US" sz="1600" dirty="0" smtClean="0">
                <a:solidFill>
                  <a:srgbClr val="0000FF"/>
                </a:solidFill>
              </a:rPr>
              <a:t>, </a:t>
            </a:r>
            <a:r>
              <a:rPr lang="en-US" sz="1600" dirty="0" smtClean="0">
                <a:solidFill>
                  <a:srgbClr val="0000FF"/>
                </a:solidFill>
                <a:latin typeface="Symbol" charset="2"/>
                <a:cs typeface="Symbol" charset="2"/>
              </a:rPr>
              <a:t>h</a:t>
            </a:r>
            <a:r>
              <a:rPr lang="en-US" sz="1600" dirty="0" smtClean="0">
                <a:solidFill>
                  <a:srgbClr val="0000FF"/>
                </a:solidFill>
              </a:rPr>
              <a:t> bkg.</a:t>
            </a:r>
          </a:p>
        </p:txBody>
      </p:sp>
      <p:sp>
        <p:nvSpPr>
          <p:cNvPr id="20" name="TextBox 19"/>
          <p:cNvSpPr txBox="1"/>
          <p:nvPr/>
        </p:nvSpPr>
        <p:spPr>
          <a:xfrm>
            <a:off x="6822193" y="832739"/>
            <a:ext cx="2298701" cy="307777"/>
          </a:xfrm>
          <a:prstGeom prst="rect">
            <a:avLst/>
          </a:prstGeom>
          <a:solidFill>
            <a:srgbClr val="CCFFCC"/>
          </a:solidFill>
          <a:ln>
            <a:solidFill>
              <a:srgbClr val="008000"/>
            </a:solidFill>
          </a:ln>
        </p:spPr>
        <p:txBody>
          <a:bodyPr wrap="none" rtlCol="0">
            <a:spAutoFit/>
          </a:bodyPr>
          <a:lstStyle/>
          <a:p>
            <a:r>
              <a:rPr lang="hu-HU" sz="1400" b="1" i="1" dirty="0">
                <a:solidFill>
                  <a:srgbClr val="008000"/>
                </a:solidFill>
              </a:rPr>
              <a:t>Phys. Lett. B 780 (2018) 578</a:t>
            </a:r>
            <a:endParaRPr lang="en-US" sz="1400" b="1" dirty="0">
              <a:solidFill>
                <a:srgbClr val="008000"/>
              </a:solidFill>
            </a:endParaRPr>
          </a:p>
        </p:txBody>
      </p:sp>
    </p:spTree>
    <p:extLst>
      <p:ext uri="{BB962C8B-B14F-4D97-AF65-F5344CB8AC3E}">
        <p14:creationId xmlns:p14="http://schemas.microsoft.com/office/powerpoint/2010/main" val="96040883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3297" y="246580"/>
            <a:ext cx="9020703" cy="2542450"/>
          </a:xfrm>
        </p:spPr>
        <p:txBody>
          <a:bodyPr>
            <a:normAutofit/>
          </a:bodyPr>
          <a:lstStyle/>
          <a:p>
            <a:pPr>
              <a:spcBef>
                <a:spcPts val="0"/>
              </a:spcBef>
            </a:pPr>
            <a:r>
              <a:rPr lang="en-US" sz="2600" dirty="0" smtClean="0"/>
              <a:t>Both LO and NLO describe well the composition of </a:t>
            </a:r>
            <a:r>
              <a:rPr lang="en-US" sz="2600" dirty="0" err="1" smtClean="0">
                <a:latin typeface="Symbol" charset="2"/>
                <a:cs typeface="Symbol" charset="2"/>
              </a:rPr>
              <a:t>g</a:t>
            </a:r>
            <a:r>
              <a:rPr lang="en-US" sz="2600" dirty="0" err="1" smtClean="0"/>
              <a:t>+jets</a:t>
            </a:r>
            <a:r>
              <a:rPr lang="en-US" sz="2600" dirty="0" smtClean="0"/>
              <a:t> in terms of hard scatters and softer QED emission</a:t>
            </a:r>
          </a:p>
          <a:p>
            <a:pPr lvl="1">
              <a:lnSpc>
                <a:spcPct val="100000"/>
              </a:lnSpc>
              <a:spcBef>
                <a:spcPts val="600"/>
              </a:spcBef>
              <a:spcAft>
                <a:spcPts val="1200"/>
              </a:spcAft>
            </a:pPr>
            <a:r>
              <a:rPr lang="en-US" sz="2300" dirty="0" smtClean="0">
                <a:solidFill>
                  <a:schemeClr val="accent3">
                    <a:lumMod val="20000"/>
                    <a:lumOff val="80000"/>
                  </a:schemeClr>
                </a:solidFill>
              </a:rPr>
              <a:t>Good description of photon bremsstrahlung both from QED FSR and from ME calculation</a:t>
            </a:r>
          </a:p>
          <a:p>
            <a:pPr lvl="1">
              <a:lnSpc>
                <a:spcPct val="100000"/>
              </a:lnSpc>
              <a:spcBef>
                <a:spcPts val="0"/>
              </a:spcBef>
            </a:pPr>
            <a:r>
              <a:rPr lang="en-US" sz="2300" dirty="0" smtClean="0">
                <a:solidFill>
                  <a:schemeClr val="accent3">
                    <a:lumMod val="20000"/>
                    <a:lumOff val="80000"/>
                  </a:schemeClr>
                </a:solidFill>
              </a:rPr>
              <a:t>LO predictions are normalized to the measured cross section value</a:t>
            </a:r>
          </a:p>
          <a:p>
            <a:pPr lvl="1">
              <a:lnSpc>
                <a:spcPct val="100000"/>
              </a:lnSpc>
              <a:spcBef>
                <a:spcPts val="1200"/>
              </a:spcBef>
            </a:pPr>
            <a:r>
              <a:rPr lang="en-US" sz="2300" dirty="0" smtClean="0">
                <a:solidFill>
                  <a:schemeClr val="accent3">
                    <a:lumMod val="20000"/>
                    <a:lumOff val="80000"/>
                  </a:schemeClr>
                </a:solidFill>
              </a:rPr>
              <a:t>Scale uncertainties only included for NLO (dominant systematic)</a:t>
            </a:r>
            <a:endParaRPr lang="en-US" sz="2300" dirty="0">
              <a:solidFill>
                <a:schemeClr val="accent3">
                  <a:lumMod val="20000"/>
                  <a:lumOff val="80000"/>
                </a:schemeClr>
              </a:solidFill>
            </a:endParaRPr>
          </a:p>
        </p:txBody>
      </p:sp>
      <p:sp>
        <p:nvSpPr>
          <p:cNvPr id="4" name="Slide Number Placeholder 3"/>
          <p:cNvSpPr>
            <a:spLocks noGrp="1"/>
          </p:cNvSpPr>
          <p:nvPr>
            <p:ph type="sldNum" sz="quarter" idx="12"/>
          </p:nvPr>
        </p:nvSpPr>
        <p:spPr/>
        <p:txBody>
          <a:bodyPr/>
          <a:lstStyle/>
          <a:p>
            <a:fld id="{1CFFB0B3-8B62-A94B-98D5-40C4635AC225}" type="slidenum">
              <a:rPr lang="en-US" smtClean="0"/>
              <a:t>51</a:t>
            </a:fld>
            <a:endParaRPr lang="en-US"/>
          </a:p>
        </p:txBody>
      </p:sp>
      <p:pic>
        <p:nvPicPr>
          <p:cNvPr id="5" name="Picture 4" descr="CosPhiStar_L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330" y="3090193"/>
            <a:ext cx="3638652" cy="3767808"/>
          </a:xfrm>
          <a:prstGeom prst="rect">
            <a:avLst/>
          </a:prstGeom>
        </p:spPr>
      </p:pic>
      <p:pic>
        <p:nvPicPr>
          <p:cNvPr id="6" name="Picture 5" descr="CosPhiStar_NL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5727" y="3090192"/>
            <a:ext cx="3638652" cy="3767808"/>
          </a:xfrm>
          <a:prstGeom prst="rect">
            <a:avLst/>
          </a:prstGeom>
        </p:spPr>
      </p:pic>
      <p:sp>
        <p:nvSpPr>
          <p:cNvPr id="7" name="TextBox 6"/>
          <p:cNvSpPr txBox="1"/>
          <p:nvPr/>
        </p:nvSpPr>
        <p:spPr>
          <a:xfrm>
            <a:off x="1085010" y="6487224"/>
            <a:ext cx="469262" cy="369332"/>
          </a:xfrm>
          <a:prstGeom prst="rect">
            <a:avLst/>
          </a:prstGeom>
          <a:noFill/>
        </p:spPr>
        <p:txBody>
          <a:bodyPr wrap="none" rtlCol="0">
            <a:spAutoFit/>
          </a:bodyPr>
          <a:lstStyle/>
          <a:p>
            <a:r>
              <a:rPr lang="en-US" b="1" dirty="0" smtClean="0">
                <a:solidFill>
                  <a:schemeClr val="bg1"/>
                </a:solidFill>
              </a:rPr>
              <a:t>LO</a:t>
            </a:r>
            <a:endParaRPr lang="en-US" b="1" dirty="0">
              <a:solidFill>
                <a:schemeClr val="bg1"/>
              </a:solidFill>
            </a:endParaRPr>
          </a:p>
        </p:txBody>
      </p:sp>
      <p:sp>
        <p:nvSpPr>
          <p:cNvPr id="8" name="TextBox 7"/>
          <p:cNvSpPr txBox="1"/>
          <p:nvPr/>
        </p:nvSpPr>
        <p:spPr>
          <a:xfrm>
            <a:off x="5084274" y="6490845"/>
            <a:ext cx="637201" cy="369332"/>
          </a:xfrm>
          <a:prstGeom prst="rect">
            <a:avLst/>
          </a:prstGeom>
          <a:noFill/>
        </p:spPr>
        <p:txBody>
          <a:bodyPr wrap="none" rtlCol="0">
            <a:spAutoFit/>
          </a:bodyPr>
          <a:lstStyle/>
          <a:p>
            <a:r>
              <a:rPr lang="en-US" b="1" dirty="0" smtClean="0">
                <a:solidFill>
                  <a:schemeClr val="bg1"/>
                </a:solidFill>
              </a:rPr>
              <a:t>NLO</a:t>
            </a:r>
            <a:endParaRPr lang="en-US" b="1" dirty="0">
              <a:solidFill>
                <a:schemeClr val="bg1"/>
              </a:solidFill>
            </a:endParaRPr>
          </a:p>
        </p:txBody>
      </p:sp>
    </p:spTree>
    <p:extLst>
      <p:ext uri="{BB962C8B-B14F-4D97-AF65-F5344CB8AC3E}">
        <p14:creationId xmlns:p14="http://schemas.microsoft.com/office/powerpoint/2010/main" val="2416971282"/>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0285" y="61644"/>
            <a:ext cx="8983715" cy="3538421"/>
          </a:xfrm>
        </p:spPr>
        <p:txBody>
          <a:bodyPr/>
          <a:lstStyle/>
          <a:p>
            <a:pPr>
              <a:spcBef>
                <a:spcPts val="0"/>
              </a:spcBef>
            </a:pPr>
            <a:r>
              <a:rPr lang="en-US" sz="2600" dirty="0" smtClean="0"/>
              <a:t>Excellent shape description from LO SHERPA but agreement spoiled at large </a:t>
            </a:r>
            <a:r>
              <a:rPr lang="en-US" sz="2600" dirty="0" err="1" smtClean="0"/>
              <a:t>p</a:t>
            </a:r>
            <a:r>
              <a:rPr lang="en-US" sz="2600" baseline="-25000" dirty="0" err="1" smtClean="0"/>
              <a:t>T</a:t>
            </a:r>
            <a:r>
              <a:rPr lang="en-US" sz="2600" baseline="30000" dirty="0" err="1" smtClean="0"/>
              <a:t>jet</a:t>
            </a:r>
            <a:r>
              <a:rPr lang="en-US" sz="2600" dirty="0" smtClean="0"/>
              <a:t> when higher order corrections are added. </a:t>
            </a:r>
          </a:p>
          <a:p>
            <a:pPr lvl="1">
              <a:lnSpc>
                <a:spcPct val="100000"/>
              </a:lnSpc>
              <a:spcBef>
                <a:spcPts val="600"/>
              </a:spcBef>
              <a:spcAft>
                <a:spcPts val="600"/>
              </a:spcAft>
            </a:pPr>
            <a:r>
              <a:rPr lang="en-US" sz="2300" dirty="0" smtClean="0">
                <a:solidFill>
                  <a:srgbClr val="FAE8D7"/>
                </a:solidFill>
              </a:rPr>
              <a:t>Merging issue? </a:t>
            </a:r>
            <a:r>
              <a:rPr lang="en-US" sz="2300" dirty="0">
                <a:solidFill>
                  <a:srgbClr val="FAE8D7"/>
                </a:solidFill>
              </a:rPr>
              <a:t>S</a:t>
            </a:r>
            <a:r>
              <a:rPr lang="en-US" sz="2300" dirty="0" smtClean="0">
                <a:solidFill>
                  <a:srgbClr val="FAE8D7"/>
                </a:solidFill>
              </a:rPr>
              <a:t>ome </a:t>
            </a:r>
            <a:r>
              <a:rPr lang="en-US" sz="2300" dirty="0">
                <a:solidFill>
                  <a:srgbClr val="FAE8D7"/>
                </a:solidFill>
              </a:rPr>
              <a:t>d</a:t>
            </a:r>
            <a:r>
              <a:rPr lang="en-US" sz="2300" dirty="0" smtClean="0">
                <a:solidFill>
                  <a:srgbClr val="FAE8D7"/>
                </a:solidFill>
              </a:rPr>
              <a:t>ouble counting?</a:t>
            </a:r>
          </a:p>
          <a:p>
            <a:pPr lvl="2">
              <a:lnSpc>
                <a:spcPct val="100000"/>
              </a:lnSpc>
              <a:spcBef>
                <a:spcPts val="0"/>
              </a:spcBef>
            </a:pPr>
            <a:r>
              <a:rPr lang="en-US" sz="2000" dirty="0" err="1" smtClean="0">
                <a:solidFill>
                  <a:srgbClr val="CCFFCC"/>
                </a:solidFill>
              </a:rPr>
              <a:t>E</a:t>
            </a:r>
            <a:r>
              <a:rPr lang="en-US" sz="2000" baseline="-25000" dirty="0" err="1" smtClean="0">
                <a:solidFill>
                  <a:srgbClr val="CCFFCC"/>
                </a:solidFill>
              </a:rPr>
              <a:t>T</a:t>
            </a:r>
            <a:r>
              <a:rPr lang="en-US" sz="2000" baseline="30000" dirty="0" err="1" smtClean="0">
                <a:solidFill>
                  <a:srgbClr val="CCFFCC"/>
                </a:solidFill>
                <a:latin typeface="Symbol" charset="2"/>
                <a:cs typeface="Symbol" charset="2"/>
              </a:rPr>
              <a:t>g</a:t>
            </a:r>
            <a:r>
              <a:rPr lang="en-US" sz="2000" dirty="0" smtClean="0">
                <a:solidFill>
                  <a:srgbClr val="CCFFCC"/>
                </a:solidFill>
              </a:rPr>
              <a:t> is well described at both LO and NLO so it is a QCD issue…</a:t>
            </a:r>
          </a:p>
          <a:p>
            <a:pPr lvl="1">
              <a:lnSpc>
                <a:spcPct val="100000"/>
              </a:lnSpc>
              <a:spcBef>
                <a:spcPts val="1200"/>
              </a:spcBef>
            </a:pPr>
            <a:r>
              <a:rPr lang="en-US" sz="2300" dirty="0" smtClean="0">
                <a:solidFill>
                  <a:srgbClr val="FAE8D7"/>
                </a:solidFill>
              </a:rPr>
              <a:t>JETPHOX has no PS correction and agrees a little bit better</a:t>
            </a:r>
          </a:p>
          <a:p>
            <a:pPr lvl="2">
              <a:lnSpc>
                <a:spcPct val="100000"/>
              </a:lnSpc>
              <a:spcBef>
                <a:spcPts val="600"/>
              </a:spcBef>
            </a:pPr>
            <a:r>
              <a:rPr lang="en-US" sz="1900" dirty="0" smtClean="0">
                <a:solidFill>
                  <a:srgbClr val="CCFFCC"/>
                </a:solidFill>
              </a:rPr>
              <a:t>QED fragmentation is at NLO</a:t>
            </a:r>
          </a:p>
          <a:p>
            <a:pPr lvl="1">
              <a:lnSpc>
                <a:spcPct val="100000"/>
              </a:lnSpc>
              <a:spcBef>
                <a:spcPts val="1200"/>
              </a:spcBef>
            </a:pPr>
            <a:r>
              <a:rPr lang="en-US" sz="2300" dirty="0" smtClean="0">
                <a:solidFill>
                  <a:srgbClr val="FAE8D7"/>
                </a:solidFill>
              </a:rPr>
              <a:t>Scale </a:t>
            </a:r>
            <a:r>
              <a:rPr lang="en-US" sz="2300" dirty="0" err="1" smtClean="0">
                <a:solidFill>
                  <a:srgbClr val="FAE8D7"/>
                </a:solidFill>
              </a:rPr>
              <a:t>uncertanties</a:t>
            </a:r>
            <a:r>
              <a:rPr lang="en-US" sz="2300" dirty="0" smtClean="0">
                <a:solidFill>
                  <a:srgbClr val="FAE8D7"/>
                </a:solidFill>
              </a:rPr>
              <a:t> are large…</a:t>
            </a:r>
          </a:p>
          <a:p>
            <a:pPr>
              <a:spcBef>
                <a:spcPts val="1800"/>
              </a:spcBef>
            </a:pPr>
            <a:r>
              <a:rPr lang="en-US" sz="2600" dirty="0" err="1" smtClean="0"/>
              <a:t>Pythia</a:t>
            </a:r>
            <a:r>
              <a:rPr lang="en-US" sz="2600" dirty="0" smtClean="0"/>
              <a:t> has too large </a:t>
            </a:r>
            <a:r>
              <a:rPr lang="en-US" sz="2600" dirty="0" smtClean="0">
                <a:latin typeface="Symbol" charset="2"/>
                <a:cs typeface="Symbol" charset="2"/>
              </a:rPr>
              <a:t>g</a:t>
            </a:r>
            <a:r>
              <a:rPr lang="en-US" sz="2600" dirty="0" smtClean="0"/>
              <a:t>-</a:t>
            </a:r>
            <a:r>
              <a:rPr lang="en-US" sz="2600" dirty="0" err="1" smtClean="0"/>
              <a:t>brem</a:t>
            </a:r>
            <a:r>
              <a:rPr lang="en-US" sz="2600" dirty="0" smtClean="0"/>
              <a:t> from tune for harder jets</a:t>
            </a:r>
            <a:endParaRPr lang="en-US" sz="2600" dirty="0"/>
          </a:p>
        </p:txBody>
      </p:sp>
      <p:sp>
        <p:nvSpPr>
          <p:cNvPr id="4" name="Slide Number Placeholder 3"/>
          <p:cNvSpPr>
            <a:spLocks noGrp="1"/>
          </p:cNvSpPr>
          <p:nvPr>
            <p:ph type="sldNum" sz="quarter" idx="12"/>
          </p:nvPr>
        </p:nvSpPr>
        <p:spPr/>
        <p:txBody>
          <a:bodyPr/>
          <a:lstStyle/>
          <a:p>
            <a:fld id="{1CFFB0B3-8B62-A94B-98D5-40C4635AC225}" type="slidenum">
              <a:rPr lang="en-US" smtClean="0"/>
              <a:t>52</a:t>
            </a:fld>
            <a:endParaRPr lang="en-US"/>
          </a:p>
        </p:txBody>
      </p:sp>
      <p:pic>
        <p:nvPicPr>
          <p:cNvPr id="6" name="Picture 5" descr="GamjetsPtJet_NL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6008" y="3711026"/>
            <a:ext cx="3195572" cy="3142312"/>
          </a:xfrm>
          <a:prstGeom prst="rect">
            <a:avLst/>
          </a:prstGeom>
        </p:spPr>
      </p:pic>
      <p:pic>
        <p:nvPicPr>
          <p:cNvPr id="7" name="Picture 6" descr="GamjetsPtJet_L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728" y="3711026"/>
            <a:ext cx="3072376" cy="3129983"/>
          </a:xfrm>
          <a:prstGeom prst="rect">
            <a:avLst/>
          </a:prstGeom>
        </p:spPr>
      </p:pic>
      <p:sp>
        <p:nvSpPr>
          <p:cNvPr id="8" name="TextBox 7"/>
          <p:cNvSpPr txBox="1"/>
          <p:nvPr/>
        </p:nvSpPr>
        <p:spPr>
          <a:xfrm>
            <a:off x="1085010" y="6487224"/>
            <a:ext cx="469262" cy="369332"/>
          </a:xfrm>
          <a:prstGeom prst="rect">
            <a:avLst/>
          </a:prstGeom>
          <a:noFill/>
        </p:spPr>
        <p:txBody>
          <a:bodyPr wrap="none" rtlCol="0">
            <a:spAutoFit/>
          </a:bodyPr>
          <a:lstStyle/>
          <a:p>
            <a:r>
              <a:rPr lang="en-US" b="1" dirty="0" smtClean="0">
                <a:solidFill>
                  <a:schemeClr val="bg1"/>
                </a:solidFill>
              </a:rPr>
              <a:t>LO</a:t>
            </a:r>
            <a:endParaRPr lang="en-US" b="1" dirty="0">
              <a:solidFill>
                <a:schemeClr val="bg1"/>
              </a:solidFill>
            </a:endParaRPr>
          </a:p>
        </p:txBody>
      </p:sp>
      <p:sp>
        <p:nvSpPr>
          <p:cNvPr id="9" name="TextBox 8"/>
          <p:cNvSpPr txBox="1"/>
          <p:nvPr/>
        </p:nvSpPr>
        <p:spPr>
          <a:xfrm>
            <a:off x="5084271" y="6484006"/>
            <a:ext cx="637201" cy="369332"/>
          </a:xfrm>
          <a:prstGeom prst="rect">
            <a:avLst/>
          </a:prstGeom>
          <a:noFill/>
        </p:spPr>
        <p:txBody>
          <a:bodyPr wrap="none" rtlCol="0">
            <a:spAutoFit/>
          </a:bodyPr>
          <a:lstStyle/>
          <a:p>
            <a:r>
              <a:rPr lang="en-US" b="1" dirty="0" smtClean="0">
                <a:solidFill>
                  <a:schemeClr val="bg1"/>
                </a:solidFill>
              </a:rPr>
              <a:t>NLO</a:t>
            </a:r>
            <a:endParaRPr lang="en-US" b="1" dirty="0">
              <a:solidFill>
                <a:schemeClr val="bg1"/>
              </a:solidFill>
            </a:endParaRPr>
          </a:p>
        </p:txBody>
      </p:sp>
    </p:spTree>
    <p:extLst>
      <p:ext uri="{BB962C8B-B14F-4D97-AF65-F5344CB8AC3E}">
        <p14:creationId xmlns:p14="http://schemas.microsoft.com/office/powerpoint/2010/main" val="3258583495"/>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08865"/>
            <a:ext cx="8229600" cy="2088871"/>
          </a:xfrm>
        </p:spPr>
        <p:txBody>
          <a:bodyPr>
            <a:normAutofit/>
          </a:bodyPr>
          <a:lstStyle/>
          <a:p>
            <a:r>
              <a:rPr lang="en-US" dirty="0" smtClean="0"/>
              <a:t>Heavy Flavor Jets</a:t>
            </a:r>
            <a:endParaRPr lang="en-US" dirty="0">
              <a:solidFill>
                <a:srgbClr val="FFFFFF"/>
              </a:solidFill>
            </a:endParaRPr>
          </a:p>
        </p:txBody>
      </p:sp>
      <p:sp>
        <p:nvSpPr>
          <p:cNvPr id="3" name="Slide Number Placeholder 2"/>
          <p:cNvSpPr>
            <a:spLocks noGrp="1"/>
          </p:cNvSpPr>
          <p:nvPr>
            <p:ph type="sldNum" sz="quarter" idx="12"/>
          </p:nvPr>
        </p:nvSpPr>
        <p:spPr/>
        <p:txBody>
          <a:bodyPr/>
          <a:lstStyle/>
          <a:p>
            <a:fld id="{1CFFB0B3-8B62-A94B-98D5-40C4635AC225}" type="slidenum">
              <a:rPr lang="en-US" smtClean="0"/>
              <a:t>53</a:t>
            </a:fld>
            <a:endParaRPr lang="en-US"/>
          </a:p>
        </p:txBody>
      </p:sp>
    </p:spTree>
    <p:extLst>
      <p:ext uri="{BB962C8B-B14F-4D97-AF65-F5344CB8AC3E}">
        <p14:creationId xmlns:p14="http://schemas.microsoft.com/office/powerpoint/2010/main" val="25634920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519"/>
            <a:ext cx="8229600" cy="1143000"/>
          </a:xfrm>
        </p:spPr>
        <p:txBody>
          <a:bodyPr/>
          <a:lstStyle/>
          <a:p>
            <a:r>
              <a:rPr lang="en-US" dirty="0" err="1" smtClean="0"/>
              <a:t>X+b-jets</a:t>
            </a:r>
            <a:r>
              <a:rPr lang="en-US" dirty="0" smtClean="0"/>
              <a:t>: The Issues</a:t>
            </a:r>
            <a:endParaRPr lang="en-US" dirty="0"/>
          </a:p>
        </p:txBody>
      </p:sp>
      <p:sp>
        <p:nvSpPr>
          <p:cNvPr id="3" name="Content Placeholder 2"/>
          <p:cNvSpPr>
            <a:spLocks noGrp="1"/>
          </p:cNvSpPr>
          <p:nvPr>
            <p:ph idx="1"/>
          </p:nvPr>
        </p:nvSpPr>
        <p:spPr>
          <a:xfrm>
            <a:off x="457199" y="961661"/>
            <a:ext cx="8592787" cy="5896339"/>
          </a:xfrm>
        </p:spPr>
        <p:txBody>
          <a:bodyPr>
            <a:normAutofit/>
          </a:bodyPr>
          <a:lstStyle/>
          <a:p>
            <a:pPr>
              <a:spcBef>
                <a:spcPts val="0"/>
              </a:spcBef>
            </a:pPr>
            <a:r>
              <a:rPr lang="en-US" sz="2600" dirty="0" smtClean="0"/>
              <a:t>Treatment of massive quarks in ME calculations</a:t>
            </a:r>
          </a:p>
          <a:p>
            <a:pPr lvl="1">
              <a:lnSpc>
                <a:spcPct val="100000"/>
              </a:lnSpc>
              <a:spcBef>
                <a:spcPts val="1200"/>
              </a:spcBef>
            </a:pPr>
            <a:r>
              <a:rPr lang="en-US" sz="2300" u="sng" dirty="0">
                <a:solidFill>
                  <a:schemeClr val="accent3">
                    <a:lumMod val="20000"/>
                    <a:lumOff val="80000"/>
                  </a:schemeClr>
                </a:solidFill>
              </a:rPr>
              <a:t>5</a:t>
            </a:r>
            <a:r>
              <a:rPr lang="en-US" sz="2300" u="sng" dirty="0" smtClean="0">
                <a:solidFill>
                  <a:schemeClr val="accent3">
                    <a:lumMod val="20000"/>
                    <a:lumOff val="80000"/>
                  </a:schemeClr>
                </a:solidFill>
              </a:rPr>
              <a:t> flavor scheme</a:t>
            </a:r>
            <a:r>
              <a:rPr lang="en-US" sz="2300" dirty="0" smtClean="0">
                <a:solidFill>
                  <a:schemeClr val="accent3">
                    <a:lumMod val="20000"/>
                    <a:lumOff val="80000"/>
                  </a:schemeClr>
                </a:solidFill>
              </a:rPr>
              <a:t>: </a:t>
            </a:r>
            <a:r>
              <a:rPr lang="en-US" sz="2300" dirty="0" err="1" smtClean="0">
                <a:solidFill>
                  <a:schemeClr val="accent3">
                    <a:lumMod val="20000"/>
                    <a:lumOff val="80000"/>
                  </a:schemeClr>
                </a:solidFill>
              </a:rPr>
              <a:t>m</a:t>
            </a:r>
            <a:r>
              <a:rPr lang="en-US" sz="2300" baseline="-25000" dirty="0" err="1" smtClean="0">
                <a:solidFill>
                  <a:schemeClr val="accent3">
                    <a:lumMod val="20000"/>
                    <a:lumOff val="80000"/>
                  </a:schemeClr>
                </a:solidFill>
              </a:rPr>
              <a:t>c,b</a:t>
            </a:r>
            <a:r>
              <a:rPr lang="en-US" sz="2300" baseline="-25000" dirty="0" smtClean="0">
                <a:solidFill>
                  <a:schemeClr val="accent3">
                    <a:lumMod val="20000"/>
                    <a:lumOff val="80000"/>
                  </a:schemeClr>
                </a:solidFill>
              </a:rPr>
              <a:t> </a:t>
            </a:r>
            <a:r>
              <a:rPr lang="en-US" sz="2300" dirty="0" smtClean="0">
                <a:solidFill>
                  <a:schemeClr val="accent3">
                    <a:lumMod val="20000"/>
                    <a:lumOff val="80000"/>
                  </a:schemeClr>
                </a:solidFill>
              </a:rPr>
              <a:t>= 0 in ME, initial b-line in Feynman diagram with probability obtained from PDF</a:t>
            </a:r>
          </a:p>
          <a:p>
            <a:pPr lvl="2">
              <a:lnSpc>
                <a:spcPct val="100000"/>
              </a:lnSpc>
              <a:spcBef>
                <a:spcPts val="600"/>
              </a:spcBef>
              <a:spcAft>
                <a:spcPts val="600"/>
              </a:spcAft>
            </a:pPr>
            <a:r>
              <a:rPr lang="en-US" sz="2100" dirty="0" smtClean="0">
                <a:solidFill>
                  <a:srgbClr val="CCFFCC"/>
                </a:solidFill>
              </a:rPr>
              <a:t>Large log </a:t>
            </a:r>
            <a:r>
              <a:rPr lang="en-US" sz="2100" dirty="0" err="1" smtClean="0">
                <a:solidFill>
                  <a:srgbClr val="CCFFCC"/>
                </a:solidFill>
              </a:rPr>
              <a:t>resummed</a:t>
            </a:r>
            <a:r>
              <a:rPr lang="en-US" sz="2100" dirty="0" smtClean="0">
                <a:solidFill>
                  <a:srgbClr val="CCFFCC"/>
                </a:solidFill>
              </a:rPr>
              <a:t> in DGLAP</a:t>
            </a:r>
          </a:p>
          <a:p>
            <a:pPr lvl="2">
              <a:lnSpc>
                <a:spcPct val="100000"/>
              </a:lnSpc>
              <a:spcBef>
                <a:spcPts val="0"/>
              </a:spcBef>
            </a:pPr>
            <a:r>
              <a:rPr lang="en-US" sz="2100" dirty="0">
                <a:solidFill>
                  <a:srgbClr val="CCFFCC"/>
                </a:solidFill>
              </a:rPr>
              <a:t>O</a:t>
            </a:r>
            <a:r>
              <a:rPr lang="en-US" sz="2100" dirty="0" smtClean="0">
                <a:solidFill>
                  <a:srgbClr val="CCFFCC"/>
                </a:solidFill>
              </a:rPr>
              <a:t>nly small contribution in </a:t>
            </a:r>
            <a:r>
              <a:rPr lang="en-US" sz="2100" dirty="0" err="1" smtClean="0">
                <a:solidFill>
                  <a:srgbClr val="CCFFCC"/>
                </a:solidFill>
              </a:rPr>
              <a:t>W+b</a:t>
            </a:r>
            <a:r>
              <a:rPr lang="en-US" sz="2100" dirty="0" smtClean="0">
                <a:solidFill>
                  <a:srgbClr val="CCFFCC"/>
                </a:solidFill>
              </a:rPr>
              <a:t> because of CKM</a:t>
            </a:r>
          </a:p>
          <a:p>
            <a:pPr lvl="1">
              <a:lnSpc>
                <a:spcPct val="100000"/>
              </a:lnSpc>
              <a:spcBef>
                <a:spcPts val="1800"/>
              </a:spcBef>
            </a:pPr>
            <a:endParaRPr lang="en-US" sz="2300" dirty="0" smtClean="0">
              <a:solidFill>
                <a:schemeClr val="accent3">
                  <a:lumMod val="20000"/>
                  <a:lumOff val="80000"/>
                </a:schemeClr>
              </a:solidFill>
            </a:endParaRPr>
          </a:p>
          <a:p>
            <a:pPr lvl="1">
              <a:lnSpc>
                <a:spcPct val="100000"/>
              </a:lnSpc>
              <a:spcBef>
                <a:spcPts val="1800"/>
              </a:spcBef>
            </a:pPr>
            <a:endParaRPr lang="en-US" sz="2300" dirty="0">
              <a:solidFill>
                <a:schemeClr val="accent3">
                  <a:lumMod val="20000"/>
                  <a:lumOff val="80000"/>
                </a:schemeClr>
              </a:solidFill>
            </a:endParaRPr>
          </a:p>
          <a:p>
            <a:pPr lvl="1">
              <a:lnSpc>
                <a:spcPct val="100000"/>
              </a:lnSpc>
              <a:spcBef>
                <a:spcPts val="1800"/>
              </a:spcBef>
            </a:pPr>
            <a:endParaRPr lang="en-US" sz="2300" dirty="0" smtClean="0">
              <a:solidFill>
                <a:schemeClr val="accent3">
                  <a:lumMod val="20000"/>
                  <a:lumOff val="80000"/>
                </a:schemeClr>
              </a:solidFill>
            </a:endParaRPr>
          </a:p>
          <a:p>
            <a:pPr lvl="1">
              <a:lnSpc>
                <a:spcPct val="100000"/>
              </a:lnSpc>
              <a:spcBef>
                <a:spcPts val="0"/>
              </a:spcBef>
            </a:pPr>
            <a:r>
              <a:rPr lang="en-US" sz="2300" u="sng" dirty="0" smtClean="0">
                <a:solidFill>
                  <a:schemeClr val="accent3">
                    <a:lumMod val="20000"/>
                    <a:lumOff val="80000"/>
                  </a:schemeClr>
                </a:solidFill>
              </a:rPr>
              <a:t>4 flavor scheme</a:t>
            </a:r>
            <a:r>
              <a:rPr lang="en-US" sz="2300" dirty="0" smtClean="0">
                <a:solidFill>
                  <a:schemeClr val="accent3">
                    <a:lumMod val="20000"/>
                    <a:lumOff val="80000"/>
                  </a:schemeClr>
                </a:solidFill>
              </a:rPr>
              <a:t>: </a:t>
            </a:r>
            <a:r>
              <a:rPr lang="en-US" sz="2300" dirty="0" err="1" smtClean="0">
                <a:solidFill>
                  <a:schemeClr val="accent3">
                    <a:lumMod val="20000"/>
                    <a:lumOff val="80000"/>
                  </a:schemeClr>
                </a:solidFill>
              </a:rPr>
              <a:t>m</a:t>
            </a:r>
            <a:r>
              <a:rPr lang="en-US" sz="2300" baseline="-25000" dirty="0" err="1" smtClean="0">
                <a:solidFill>
                  <a:schemeClr val="accent3">
                    <a:lumMod val="20000"/>
                    <a:lumOff val="80000"/>
                  </a:schemeClr>
                </a:solidFill>
              </a:rPr>
              <a:t>b</a:t>
            </a:r>
            <a:r>
              <a:rPr lang="en-US" sz="2300" dirty="0" smtClean="0">
                <a:solidFill>
                  <a:schemeClr val="accent3">
                    <a:lumMod val="20000"/>
                    <a:lumOff val="80000"/>
                  </a:schemeClr>
                </a:solidFill>
              </a:rPr>
              <a:t> ≠0 in ME so </a:t>
            </a:r>
            <a:r>
              <a:rPr lang="en-US" sz="2300" dirty="0">
                <a:solidFill>
                  <a:schemeClr val="accent3">
                    <a:lumMod val="20000"/>
                    <a:lumOff val="80000"/>
                  </a:schemeClr>
                </a:solidFill>
              </a:rPr>
              <a:t>only </a:t>
            </a:r>
            <a:r>
              <a:rPr lang="en-US" sz="2300" dirty="0" smtClean="0">
                <a:solidFill>
                  <a:schemeClr val="accent3">
                    <a:lumMod val="20000"/>
                    <a:lumOff val="80000"/>
                  </a:schemeClr>
                </a:solidFill>
              </a:rPr>
              <a:t>4 flavors in PDF, b-quark obtained from gluon-splitting in ME</a:t>
            </a:r>
          </a:p>
          <a:p>
            <a:pPr lvl="2">
              <a:lnSpc>
                <a:spcPct val="100000"/>
              </a:lnSpc>
              <a:spcBef>
                <a:spcPts val="600"/>
              </a:spcBef>
            </a:pPr>
            <a:r>
              <a:rPr lang="en-US" sz="2100" dirty="0" smtClean="0">
                <a:solidFill>
                  <a:srgbClr val="CCFFCC"/>
                </a:solidFill>
              </a:rPr>
              <a:t>Introduces non-</a:t>
            </a:r>
            <a:r>
              <a:rPr lang="en-US" sz="2100" dirty="0" err="1" smtClean="0">
                <a:solidFill>
                  <a:srgbClr val="CCFFCC"/>
                </a:solidFill>
              </a:rPr>
              <a:t>resummed</a:t>
            </a:r>
            <a:r>
              <a:rPr lang="en-US" sz="2100" dirty="0" smtClean="0">
                <a:solidFill>
                  <a:srgbClr val="CCFFCC"/>
                </a:solidFill>
              </a:rPr>
              <a:t> large log(Q</a:t>
            </a:r>
            <a:r>
              <a:rPr lang="en-US" sz="2100" baseline="30000" dirty="0" smtClean="0">
                <a:solidFill>
                  <a:srgbClr val="CCFFCC"/>
                </a:solidFill>
              </a:rPr>
              <a:t>2</a:t>
            </a:r>
            <a:r>
              <a:rPr lang="en-US" sz="2100" dirty="0" smtClean="0">
                <a:solidFill>
                  <a:srgbClr val="CCFFCC"/>
                </a:solidFill>
              </a:rPr>
              <a:t>/m</a:t>
            </a:r>
            <a:r>
              <a:rPr lang="en-US" sz="2100" baseline="-25000" dirty="0" smtClean="0">
                <a:solidFill>
                  <a:srgbClr val="CCFFCC"/>
                </a:solidFill>
              </a:rPr>
              <a:t>b</a:t>
            </a:r>
            <a:r>
              <a:rPr lang="en-US" sz="2100" baseline="30000" dirty="0" smtClean="0">
                <a:solidFill>
                  <a:srgbClr val="CCFFCC"/>
                </a:solidFill>
              </a:rPr>
              <a:t>2</a:t>
            </a:r>
            <a:r>
              <a:rPr lang="en-US" sz="2100" dirty="0" smtClean="0">
                <a:solidFill>
                  <a:srgbClr val="CCFFCC"/>
                </a:solidFill>
              </a:rPr>
              <a:t>) when Q is large</a:t>
            </a:r>
          </a:p>
          <a:p>
            <a:pPr>
              <a:spcBef>
                <a:spcPts val="2400"/>
              </a:spcBef>
            </a:pPr>
            <a:r>
              <a:rPr lang="en-US" sz="2600" dirty="0" smtClean="0"/>
              <a:t>Mass of c- and b- quarks in PS spoils “</a:t>
            </a:r>
            <a:r>
              <a:rPr lang="en-US" sz="2600" dirty="0" err="1" smtClean="0"/>
              <a:t>resummation</a:t>
            </a:r>
            <a:r>
              <a:rPr lang="en-US" sz="2600" dirty="0" smtClean="0"/>
              <a:t>”?</a:t>
            </a:r>
            <a:endParaRPr lang="en-US" sz="2600" dirty="0"/>
          </a:p>
        </p:txBody>
      </p:sp>
      <p:sp>
        <p:nvSpPr>
          <p:cNvPr id="4" name="Slide Number Placeholder 3"/>
          <p:cNvSpPr>
            <a:spLocks noGrp="1"/>
          </p:cNvSpPr>
          <p:nvPr>
            <p:ph type="sldNum" sz="quarter" idx="12"/>
          </p:nvPr>
        </p:nvSpPr>
        <p:spPr/>
        <p:txBody>
          <a:bodyPr/>
          <a:lstStyle/>
          <a:p>
            <a:fld id="{1CFFB0B3-8B62-A94B-98D5-40C4635AC225}" type="slidenum">
              <a:rPr lang="en-US" smtClean="0"/>
              <a:t>54</a:t>
            </a:fld>
            <a:endParaRPr lang="en-US"/>
          </a:p>
        </p:txBody>
      </p:sp>
      <p:pic>
        <p:nvPicPr>
          <p:cNvPr id="5" name="Picture 4" descr="gamma_bjets_5F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898" y="3306809"/>
            <a:ext cx="4845566" cy="1311153"/>
          </a:xfrm>
          <a:prstGeom prst="rect">
            <a:avLst/>
          </a:prstGeom>
        </p:spPr>
      </p:pic>
    </p:spTree>
    <p:extLst>
      <p:ext uri="{BB962C8B-B14F-4D97-AF65-F5344CB8AC3E}">
        <p14:creationId xmlns:p14="http://schemas.microsoft.com/office/powerpoint/2010/main" val="2869501571"/>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2817" y="-30980"/>
            <a:ext cx="7583488" cy="756451"/>
          </a:xfrm>
        </p:spPr>
        <p:txBody>
          <a:bodyPr>
            <a:normAutofit fontScale="90000"/>
          </a:bodyPr>
          <a:lstStyle/>
          <a:p>
            <a:r>
              <a:rPr lang="en-US" dirty="0" smtClean="0"/>
              <a:t>Heavy flavor: </a:t>
            </a:r>
            <a:r>
              <a:rPr lang="en-US" dirty="0" err="1" smtClean="0"/>
              <a:t>Z+b-jets</a:t>
            </a:r>
            <a:endParaRPr lang="en-US" dirty="0"/>
          </a:p>
        </p:txBody>
      </p:sp>
      <p:sp>
        <p:nvSpPr>
          <p:cNvPr id="3" name="Content Placeholder 2"/>
          <p:cNvSpPr>
            <a:spLocks noGrp="1"/>
          </p:cNvSpPr>
          <p:nvPr>
            <p:ph idx="1"/>
          </p:nvPr>
        </p:nvSpPr>
        <p:spPr>
          <a:xfrm>
            <a:off x="346870" y="839684"/>
            <a:ext cx="8797129" cy="2564543"/>
          </a:xfrm>
        </p:spPr>
        <p:txBody>
          <a:bodyPr>
            <a:normAutofit/>
          </a:bodyPr>
          <a:lstStyle/>
          <a:p>
            <a:pPr>
              <a:buSzPct val="110000"/>
              <a:buFont typeface="Wingdings" charset="2"/>
              <a:buChar char="§"/>
            </a:pPr>
            <a:r>
              <a:rPr lang="en-US" sz="2400" dirty="0" smtClean="0">
                <a:solidFill>
                  <a:srgbClr val="FFFFFF"/>
                </a:solidFill>
              </a:rPr>
              <a:t>Data favor scheme where the b-quark is taken from PDF (5FNS)</a:t>
            </a:r>
          </a:p>
          <a:p>
            <a:pPr lvl="1">
              <a:lnSpc>
                <a:spcPct val="100000"/>
              </a:lnSpc>
              <a:spcBef>
                <a:spcPts val="1200"/>
              </a:spcBef>
              <a:buSzPct val="75000"/>
              <a:buFont typeface="Courier New"/>
              <a:buChar char="o"/>
            </a:pPr>
            <a:r>
              <a:rPr lang="en-US" sz="2200" dirty="0" smtClean="0">
                <a:solidFill>
                  <a:srgbClr val="CCFFCC"/>
                </a:solidFill>
              </a:rPr>
              <a:t>Shapes seem not too badly modeled regardless of the approach</a:t>
            </a:r>
          </a:p>
          <a:p>
            <a:pPr lvl="1">
              <a:lnSpc>
                <a:spcPct val="100000"/>
              </a:lnSpc>
              <a:spcBef>
                <a:spcPts val="600"/>
              </a:spcBef>
              <a:buSzPct val="75000"/>
              <a:buFont typeface="Courier New"/>
              <a:buChar char="o"/>
            </a:pPr>
            <a:r>
              <a:rPr lang="en-US" sz="2200" dirty="0" smtClean="0">
                <a:solidFill>
                  <a:srgbClr val="CCFFCC"/>
                </a:solidFill>
              </a:rPr>
              <a:t>LO+PS generators underestimate the cross section</a:t>
            </a:r>
          </a:p>
        </p:txBody>
      </p:sp>
      <p:sp>
        <p:nvSpPr>
          <p:cNvPr id="4" name="TextBox 3"/>
          <p:cNvSpPr txBox="1"/>
          <p:nvPr/>
        </p:nvSpPr>
        <p:spPr>
          <a:xfrm>
            <a:off x="7384076" y="167975"/>
            <a:ext cx="1633781" cy="307777"/>
          </a:xfrm>
          <a:prstGeom prst="rect">
            <a:avLst/>
          </a:prstGeom>
          <a:solidFill>
            <a:srgbClr val="CCFFCC"/>
          </a:solidFill>
          <a:ln>
            <a:solidFill>
              <a:srgbClr val="008000"/>
            </a:solidFill>
          </a:ln>
        </p:spPr>
        <p:txBody>
          <a:bodyPr wrap="none" rtlCol="0">
            <a:spAutoFit/>
          </a:bodyPr>
          <a:lstStyle/>
          <a:p>
            <a:r>
              <a:rPr lang="en-US" sz="1400" b="1" i="1" dirty="0" smtClean="0">
                <a:solidFill>
                  <a:srgbClr val="008000"/>
                </a:solidFill>
              </a:rPr>
              <a:t>JHEP 10 (</a:t>
            </a:r>
            <a:r>
              <a:rPr lang="en-US" sz="1400" b="1" i="1" dirty="0">
                <a:solidFill>
                  <a:srgbClr val="008000"/>
                </a:solidFill>
              </a:rPr>
              <a:t>2014</a:t>
            </a:r>
            <a:r>
              <a:rPr lang="en-US" sz="1400" b="1" i="1" dirty="0" smtClean="0">
                <a:solidFill>
                  <a:srgbClr val="008000"/>
                </a:solidFill>
              </a:rPr>
              <a:t>) 141</a:t>
            </a:r>
            <a:endParaRPr lang="en-US" sz="1400" b="1" i="1" dirty="0">
              <a:solidFill>
                <a:srgbClr val="008000"/>
              </a:solidFill>
            </a:endParaRPr>
          </a:p>
        </p:txBody>
      </p:sp>
      <p:sp>
        <p:nvSpPr>
          <p:cNvPr id="7" name="Slide Number Placeholder 6"/>
          <p:cNvSpPr>
            <a:spLocks noGrp="1"/>
          </p:cNvSpPr>
          <p:nvPr>
            <p:ph type="sldNum" sz="quarter" idx="12"/>
          </p:nvPr>
        </p:nvSpPr>
        <p:spPr>
          <a:xfrm>
            <a:off x="6884257" y="6430754"/>
            <a:ext cx="2133600" cy="365125"/>
          </a:xfrm>
        </p:spPr>
        <p:txBody>
          <a:bodyPr/>
          <a:lstStyle/>
          <a:p>
            <a:fld id="{19371D3E-5A18-49EB-AD2A-429AF165759F}" type="slidenum">
              <a:rPr lang="en-US" smtClean="0"/>
              <a:t>55</a:t>
            </a:fld>
            <a:endParaRPr lang="en-US" dirty="0"/>
          </a:p>
        </p:txBody>
      </p:sp>
      <p:pic>
        <p:nvPicPr>
          <p:cNvPr id="8" name="Picture 7" descr="Zb_xsct.pdf"/>
          <p:cNvPicPr>
            <a:picLocks noChangeAspect="1"/>
          </p:cNvPicPr>
          <p:nvPr/>
        </p:nvPicPr>
        <p:blipFill rotWithShape="1">
          <a:blip r:embed="rId3">
            <a:extLst>
              <a:ext uri="{28A0092B-C50C-407E-A947-70E740481C1C}">
                <a14:useLocalDpi xmlns:a14="http://schemas.microsoft.com/office/drawing/2010/main" val="0"/>
              </a:ext>
            </a:extLst>
          </a:blip>
          <a:srcRect l="13866" t="3022" r="3513"/>
          <a:stretch/>
        </p:blipFill>
        <p:spPr>
          <a:xfrm>
            <a:off x="492817" y="3481677"/>
            <a:ext cx="3939453" cy="3131640"/>
          </a:xfrm>
          <a:prstGeom prst="rect">
            <a:avLst/>
          </a:prstGeom>
        </p:spPr>
      </p:pic>
      <p:pic>
        <p:nvPicPr>
          <p:cNvPr id="9" name="Picture 8" descr="Zb_Ptb.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8929" y="3258231"/>
            <a:ext cx="3034563" cy="3537648"/>
          </a:xfrm>
          <a:prstGeom prst="rect">
            <a:avLst/>
          </a:prstGeom>
        </p:spPr>
      </p:pic>
    </p:spTree>
    <p:extLst>
      <p:ext uri="{BB962C8B-B14F-4D97-AF65-F5344CB8AC3E}">
        <p14:creationId xmlns:p14="http://schemas.microsoft.com/office/powerpoint/2010/main" val="4011296420"/>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685" y="-10167"/>
            <a:ext cx="8229600" cy="799893"/>
          </a:xfrm>
        </p:spPr>
        <p:txBody>
          <a:bodyPr>
            <a:normAutofit/>
          </a:bodyPr>
          <a:lstStyle/>
          <a:p>
            <a:r>
              <a:rPr lang="en-US" sz="4500" dirty="0"/>
              <a:t>Heavy flavor: </a:t>
            </a:r>
            <a:r>
              <a:rPr lang="en-US" sz="4500" dirty="0" err="1"/>
              <a:t>Z</a:t>
            </a:r>
            <a:r>
              <a:rPr lang="en-US" sz="4500" dirty="0" err="1" smtClean="0"/>
              <a:t>+bb</a:t>
            </a:r>
            <a:endParaRPr lang="en-US" sz="4500" dirty="0"/>
          </a:p>
        </p:txBody>
      </p:sp>
      <p:sp>
        <p:nvSpPr>
          <p:cNvPr id="3" name="Content Placeholder 2"/>
          <p:cNvSpPr>
            <a:spLocks noGrp="1"/>
          </p:cNvSpPr>
          <p:nvPr>
            <p:ph idx="1"/>
          </p:nvPr>
        </p:nvSpPr>
        <p:spPr>
          <a:xfrm>
            <a:off x="0" y="363248"/>
            <a:ext cx="9144000" cy="2703912"/>
          </a:xfrm>
        </p:spPr>
        <p:txBody>
          <a:bodyPr>
            <a:normAutofit fontScale="70000" lnSpcReduction="20000"/>
          </a:bodyPr>
          <a:lstStyle/>
          <a:p>
            <a:pPr>
              <a:lnSpc>
                <a:spcPct val="120000"/>
              </a:lnSpc>
              <a:spcBef>
                <a:spcPts val="0"/>
              </a:spcBef>
              <a:buSzPct val="110000"/>
              <a:buFont typeface="Wingdings" charset="2"/>
              <a:buChar char="§"/>
            </a:pPr>
            <a:r>
              <a:rPr lang="en-US" sz="3400" dirty="0" smtClean="0"/>
              <a:t>Different </a:t>
            </a:r>
            <a:r>
              <a:rPr lang="en-US" sz="3400" dirty="0"/>
              <a:t>impact </a:t>
            </a:r>
            <a:r>
              <a:rPr lang="en-US" sz="3400" dirty="0" smtClean="0"/>
              <a:t>of flavor scheme when 2 b are in the final state</a:t>
            </a:r>
          </a:p>
          <a:p>
            <a:pPr lvl="1">
              <a:lnSpc>
                <a:spcPct val="120000"/>
              </a:lnSpc>
              <a:spcBef>
                <a:spcPts val="0"/>
              </a:spcBef>
              <a:buSzPct val="75000"/>
              <a:buFont typeface="Courier New"/>
              <a:buChar char="o"/>
            </a:pPr>
            <a:r>
              <a:rPr lang="en-US" sz="3100" dirty="0" smtClean="0">
                <a:solidFill>
                  <a:srgbClr val="CCFFCC"/>
                </a:solidFill>
              </a:rPr>
              <a:t>Mostly come from gluon splitting in all cases</a:t>
            </a:r>
          </a:p>
          <a:p>
            <a:pPr>
              <a:lnSpc>
                <a:spcPct val="120000"/>
              </a:lnSpc>
              <a:spcBef>
                <a:spcPts val="1800"/>
              </a:spcBef>
              <a:buSzPct val="110000"/>
              <a:buFont typeface="Wingdings" charset="2"/>
              <a:buChar char="§"/>
            </a:pPr>
            <a:r>
              <a:rPr lang="en-US" sz="3400" dirty="0" smtClean="0"/>
              <a:t>Gluon splitting seems not to be very well understood in the collinear regime at LO</a:t>
            </a:r>
            <a:r>
              <a:rPr lang="en-US" sz="3400" dirty="0"/>
              <a:t> </a:t>
            </a:r>
            <a:r>
              <a:rPr lang="en-US" sz="3400" dirty="0" smtClean="0"/>
              <a:t>and NLO.</a:t>
            </a:r>
            <a:endParaRPr lang="en-US" sz="3400" dirty="0"/>
          </a:p>
        </p:txBody>
      </p:sp>
      <p:sp>
        <p:nvSpPr>
          <p:cNvPr id="4" name="Slide Number Placeholder 3"/>
          <p:cNvSpPr>
            <a:spLocks noGrp="1"/>
          </p:cNvSpPr>
          <p:nvPr>
            <p:ph type="sldNum" sz="quarter" idx="12"/>
          </p:nvPr>
        </p:nvSpPr>
        <p:spPr>
          <a:xfrm>
            <a:off x="7010400" y="6492875"/>
            <a:ext cx="2133600" cy="365125"/>
          </a:xfrm>
        </p:spPr>
        <p:txBody>
          <a:bodyPr/>
          <a:lstStyle/>
          <a:p>
            <a:fld id="{19371D3E-5A18-49EB-AD2A-429AF165759F}" type="slidenum">
              <a:rPr lang="en-US" smtClean="0"/>
              <a:pPr/>
              <a:t>56</a:t>
            </a:fld>
            <a:endParaRPr lang="en-US" dirty="0"/>
          </a:p>
        </p:txBody>
      </p:sp>
      <p:pic>
        <p:nvPicPr>
          <p:cNvPr id="5" name="Picture 4" descr="Zb_xsect2b.pdf"/>
          <p:cNvPicPr>
            <a:picLocks noChangeAspect="1"/>
          </p:cNvPicPr>
          <p:nvPr/>
        </p:nvPicPr>
        <p:blipFill rotWithShape="1">
          <a:blip r:embed="rId2">
            <a:extLst>
              <a:ext uri="{28A0092B-C50C-407E-A947-70E740481C1C}">
                <a14:useLocalDpi xmlns:a14="http://schemas.microsoft.com/office/drawing/2010/main" val="0"/>
              </a:ext>
            </a:extLst>
          </a:blip>
          <a:srcRect l="13972" t="3109" r="3367" b="2645"/>
          <a:stretch/>
        </p:blipFill>
        <p:spPr>
          <a:xfrm>
            <a:off x="442685" y="3067160"/>
            <a:ext cx="3924331" cy="3030277"/>
          </a:xfrm>
          <a:prstGeom prst="rect">
            <a:avLst/>
          </a:prstGeom>
        </p:spPr>
      </p:pic>
      <p:pic>
        <p:nvPicPr>
          <p:cNvPr id="10" name="Picture 9" descr="Zb_Rbb.pdf"/>
          <p:cNvPicPr>
            <a:picLocks noChangeAspect="1"/>
          </p:cNvPicPr>
          <p:nvPr/>
        </p:nvPicPr>
        <p:blipFill rotWithShape="1">
          <a:blip r:embed="rId3">
            <a:extLst>
              <a:ext uri="{28A0092B-C50C-407E-A947-70E740481C1C}">
                <a14:useLocalDpi xmlns:a14="http://schemas.microsoft.com/office/drawing/2010/main" val="0"/>
              </a:ext>
            </a:extLst>
          </a:blip>
          <a:srcRect r="2952" b="4324"/>
          <a:stretch/>
        </p:blipFill>
        <p:spPr>
          <a:xfrm>
            <a:off x="4897483" y="2662918"/>
            <a:ext cx="3531283" cy="4058557"/>
          </a:xfrm>
          <a:prstGeom prst="rect">
            <a:avLst/>
          </a:prstGeom>
        </p:spPr>
      </p:pic>
    </p:spTree>
    <p:extLst>
      <p:ext uri="{BB962C8B-B14F-4D97-AF65-F5344CB8AC3E}">
        <p14:creationId xmlns:p14="http://schemas.microsoft.com/office/powerpoint/2010/main" val="3863681727"/>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316" y="468311"/>
            <a:ext cx="8679094" cy="1283458"/>
          </a:xfrm>
        </p:spPr>
        <p:txBody>
          <a:bodyPr/>
          <a:lstStyle/>
          <a:p>
            <a:pPr>
              <a:spcBef>
                <a:spcPts val="0"/>
              </a:spcBef>
            </a:pPr>
            <a:r>
              <a:rPr lang="en-US" sz="2400" dirty="0" smtClean="0"/>
              <a:t>SHERPA gives a near perfect description of the </a:t>
            </a:r>
            <a:r>
              <a:rPr lang="en-US" sz="2400" dirty="0" err="1" smtClean="0"/>
              <a:t>E</a:t>
            </a:r>
            <a:r>
              <a:rPr lang="en-US" sz="2400" baseline="-25000" dirty="0" err="1" smtClean="0"/>
              <a:t>T</a:t>
            </a:r>
            <a:r>
              <a:rPr lang="en-US" sz="2400" baseline="30000" dirty="0" err="1" smtClean="0">
                <a:latin typeface="Symbol" charset="2"/>
                <a:cs typeface="Symbol" charset="2"/>
              </a:rPr>
              <a:t>g</a:t>
            </a:r>
            <a:r>
              <a:rPr lang="en-US" sz="2400" dirty="0" smtClean="0"/>
              <a:t> at all </a:t>
            </a:r>
            <a:r>
              <a:rPr lang="en-US" sz="2400" dirty="0" err="1" smtClean="0"/>
              <a:t>y</a:t>
            </a:r>
            <a:r>
              <a:rPr lang="en-US" sz="2400" baseline="30000" dirty="0" err="1" smtClean="0">
                <a:latin typeface="Symbol" charset="2"/>
                <a:cs typeface="Symbol" charset="2"/>
              </a:rPr>
              <a:t>g</a:t>
            </a:r>
            <a:endParaRPr lang="en-US" sz="2400" baseline="30000" dirty="0" smtClean="0">
              <a:latin typeface="Symbol" charset="2"/>
              <a:cs typeface="Symbol" charset="2"/>
            </a:endParaRPr>
          </a:p>
          <a:p>
            <a:pPr lvl="1">
              <a:lnSpc>
                <a:spcPct val="100000"/>
              </a:lnSpc>
              <a:spcBef>
                <a:spcPts val="600"/>
              </a:spcBef>
              <a:spcAft>
                <a:spcPts val="600"/>
              </a:spcAft>
            </a:pPr>
            <a:r>
              <a:rPr lang="en-US" sz="2100" dirty="0" smtClean="0">
                <a:solidFill>
                  <a:schemeClr val="accent3">
                    <a:lumMod val="20000"/>
                    <a:lumOff val="80000"/>
                  </a:schemeClr>
                </a:solidFill>
              </a:rPr>
              <a:t>SHERPA is 5-FLS with up to 3 extra </a:t>
            </a:r>
            <a:r>
              <a:rPr lang="en-US" sz="2100" dirty="0" err="1" smtClean="0">
                <a:solidFill>
                  <a:schemeClr val="accent3">
                    <a:lumMod val="20000"/>
                    <a:lumOff val="80000"/>
                  </a:schemeClr>
                </a:solidFill>
              </a:rPr>
              <a:t>partons</a:t>
            </a:r>
            <a:r>
              <a:rPr lang="en-US" sz="2100" dirty="0" smtClean="0">
                <a:solidFill>
                  <a:schemeClr val="accent3">
                    <a:lumMod val="20000"/>
                    <a:lumOff val="80000"/>
                  </a:schemeClr>
                </a:solidFill>
              </a:rPr>
              <a:t> at tree-level and m</a:t>
            </a:r>
            <a:r>
              <a:rPr lang="en-US" sz="2100" baseline="-25000" dirty="0" smtClean="0">
                <a:solidFill>
                  <a:schemeClr val="accent3">
                    <a:lumMod val="20000"/>
                    <a:lumOff val="80000"/>
                  </a:schemeClr>
                </a:solidFill>
              </a:rPr>
              <a:t>b</a:t>
            </a:r>
            <a:r>
              <a:rPr lang="en-US" sz="2100" dirty="0" smtClean="0">
                <a:solidFill>
                  <a:schemeClr val="accent3">
                    <a:lumMod val="20000"/>
                    <a:lumOff val="80000"/>
                  </a:schemeClr>
                </a:solidFill>
              </a:rPr>
              <a:t>≠0</a:t>
            </a:r>
          </a:p>
          <a:p>
            <a:pPr lvl="1">
              <a:lnSpc>
                <a:spcPct val="100000"/>
              </a:lnSpc>
              <a:spcBef>
                <a:spcPts val="0"/>
              </a:spcBef>
            </a:pPr>
            <a:r>
              <a:rPr lang="en-US" sz="2100" dirty="0" smtClean="0">
                <a:solidFill>
                  <a:schemeClr val="accent3">
                    <a:lumMod val="20000"/>
                    <a:lumOff val="80000"/>
                  </a:schemeClr>
                </a:solidFill>
              </a:rPr>
              <a:t>Significant tensions with </a:t>
            </a:r>
            <a:r>
              <a:rPr lang="en-US" sz="2100" dirty="0">
                <a:solidFill>
                  <a:schemeClr val="accent3">
                    <a:lumMod val="20000"/>
                    <a:lumOff val="80000"/>
                  </a:schemeClr>
                </a:solidFill>
              </a:rPr>
              <a:t>(2-&gt;2</a:t>
            </a:r>
            <a:r>
              <a:rPr lang="en-US" sz="2100" dirty="0" smtClean="0">
                <a:solidFill>
                  <a:schemeClr val="accent3">
                    <a:lumMod val="20000"/>
                    <a:lumOff val="80000"/>
                  </a:schemeClr>
                </a:solidFill>
              </a:rPr>
              <a:t>) LO PYTHIA (5FS </a:t>
            </a:r>
            <a:r>
              <a:rPr lang="en-US" sz="2100" dirty="0" err="1" smtClean="0">
                <a:solidFill>
                  <a:schemeClr val="accent3">
                    <a:lumMod val="20000"/>
                    <a:lumOff val="80000"/>
                  </a:schemeClr>
                </a:solidFill>
              </a:rPr>
              <a:t>m</a:t>
            </a:r>
            <a:r>
              <a:rPr lang="en-US" sz="2100" baseline="-25000" dirty="0" err="1" smtClean="0">
                <a:solidFill>
                  <a:schemeClr val="accent3">
                    <a:lumMod val="20000"/>
                    <a:lumOff val="80000"/>
                  </a:schemeClr>
                </a:solidFill>
              </a:rPr>
              <a:t>b</a:t>
            </a:r>
            <a:r>
              <a:rPr lang="en-US" sz="2100" dirty="0" smtClean="0">
                <a:solidFill>
                  <a:schemeClr val="accent3">
                    <a:lumMod val="20000"/>
                    <a:lumOff val="80000"/>
                  </a:schemeClr>
                </a:solidFill>
              </a:rPr>
              <a:t>=0)</a:t>
            </a:r>
            <a:endParaRPr lang="en-US" sz="2100" dirty="0">
              <a:solidFill>
                <a:schemeClr val="accent3">
                  <a:lumMod val="20000"/>
                  <a:lumOff val="80000"/>
                </a:schemeClr>
              </a:solidFill>
            </a:endParaRPr>
          </a:p>
        </p:txBody>
      </p:sp>
      <p:sp>
        <p:nvSpPr>
          <p:cNvPr id="4" name="Slide Number Placeholder 3"/>
          <p:cNvSpPr>
            <a:spLocks noGrp="1"/>
          </p:cNvSpPr>
          <p:nvPr>
            <p:ph type="sldNum" sz="quarter" idx="12"/>
          </p:nvPr>
        </p:nvSpPr>
        <p:spPr>
          <a:xfrm>
            <a:off x="7010400" y="6492874"/>
            <a:ext cx="2133600" cy="365125"/>
          </a:xfrm>
        </p:spPr>
        <p:txBody>
          <a:bodyPr/>
          <a:lstStyle/>
          <a:p>
            <a:fld id="{1CFFB0B3-8B62-A94B-98D5-40C4635AC225}" type="slidenum">
              <a:rPr lang="en-US" smtClean="0"/>
              <a:t>57</a:t>
            </a:fld>
            <a:endParaRPr lang="en-US"/>
          </a:p>
        </p:txBody>
      </p:sp>
      <p:pic>
        <p:nvPicPr>
          <p:cNvPr id="5" name="Picture 4" descr="GammaBjets_ETgam_highE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465" y="3816887"/>
            <a:ext cx="3070091" cy="2978562"/>
          </a:xfrm>
          <a:prstGeom prst="rect">
            <a:avLst/>
          </a:prstGeom>
        </p:spPr>
      </p:pic>
      <p:pic>
        <p:nvPicPr>
          <p:cNvPr id="6" name="Picture 5" descr="GammaBJets_ETGamRatio.png"/>
          <p:cNvPicPr>
            <a:picLocks noChangeAspect="1"/>
          </p:cNvPicPr>
          <p:nvPr/>
        </p:nvPicPr>
        <p:blipFill rotWithShape="1">
          <a:blip r:embed="rId3">
            <a:extLst>
              <a:ext uri="{28A0092B-C50C-407E-A947-70E740481C1C}">
                <a14:useLocalDpi xmlns:a14="http://schemas.microsoft.com/office/drawing/2010/main" val="0"/>
              </a:ext>
            </a:extLst>
          </a:blip>
          <a:srcRect b="3394"/>
          <a:stretch/>
        </p:blipFill>
        <p:spPr>
          <a:xfrm>
            <a:off x="5114118" y="1735716"/>
            <a:ext cx="3564354" cy="5059733"/>
          </a:xfrm>
          <a:prstGeom prst="rect">
            <a:avLst/>
          </a:prstGeom>
        </p:spPr>
      </p:pic>
      <p:sp>
        <p:nvSpPr>
          <p:cNvPr id="7" name="Content Placeholder 2"/>
          <p:cNvSpPr txBox="1">
            <a:spLocks/>
          </p:cNvSpPr>
          <p:nvPr/>
        </p:nvSpPr>
        <p:spPr>
          <a:xfrm>
            <a:off x="38487" y="1396365"/>
            <a:ext cx="4916841" cy="2798680"/>
          </a:xfrm>
          <a:prstGeom prst="rect">
            <a:avLst/>
          </a:prstGeom>
        </p:spPr>
        <p:txBody>
          <a:bodyPr vert="horz" lIns="91440" tIns="45720" rIns="91440" bIns="45720" rtlCol="0" anchor="ctr">
            <a:normAutofit fontScale="55000" lnSpcReduction="20000"/>
          </a:bodyPr>
          <a:lstStyle>
            <a:lvl1pPr marL="342900" indent="-342900" algn="l" defTabSz="914400" rtl="0" eaLnBrk="1" latinLnBrk="0" hangingPunct="1">
              <a:lnSpc>
                <a:spcPct val="10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4400" dirty="0" smtClean="0"/>
              <a:t>NLO+PS don’t describe high </a:t>
            </a:r>
            <a:r>
              <a:rPr lang="en-US" sz="4400" dirty="0" err="1" smtClean="0"/>
              <a:t>E</a:t>
            </a:r>
            <a:r>
              <a:rPr lang="en-US" sz="4400" baseline="-25000" dirty="0" err="1" smtClean="0"/>
              <a:t>T</a:t>
            </a:r>
            <a:r>
              <a:rPr lang="en-US" sz="4400" baseline="30000" dirty="0" err="1" smtClean="0">
                <a:latin typeface="Symbol" charset="2"/>
                <a:cs typeface="Symbol" charset="2"/>
              </a:rPr>
              <a:t>g</a:t>
            </a:r>
            <a:r>
              <a:rPr lang="en-US" sz="4400" dirty="0" smtClean="0"/>
              <a:t>, but </a:t>
            </a:r>
            <a:r>
              <a:rPr lang="en-US" sz="4400" dirty="0"/>
              <a:t>5 FS </a:t>
            </a:r>
            <a:r>
              <a:rPr lang="en-US" sz="4400" dirty="0" smtClean="0"/>
              <a:t>agrees better than 4 FS</a:t>
            </a:r>
          </a:p>
          <a:p>
            <a:pPr lvl="1">
              <a:lnSpc>
                <a:spcPct val="100000"/>
              </a:lnSpc>
              <a:spcBef>
                <a:spcPts val="600"/>
              </a:spcBef>
              <a:spcAft>
                <a:spcPts val="1200"/>
              </a:spcAft>
            </a:pPr>
            <a:r>
              <a:rPr lang="en-US" sz="3800" dirty="0" smtClean="0">
                <a:solidFill>
                  <a:srgbClr val="FAE8D7"/>
                </a:solidFill>
              </a:rPr>
              <a:t>Fails where log(Q</a:t>
            </a:r>
            <a:r>
              <a:rPr lang="en-US" sz="3800" baseline="30000" dirty="0" smtClean="0">
                <a:solidFill>
                  <a:srgbClr val="FAE8D7"/>
                </a:solidFill>
              </a:rPr>
              <a:t>2</a:t>
            </a:r>
            <a:r>
              <a:rPr lang="en-US" sz="3800" dirty="0" smtClean="0">
                <a:solidFill>
                  <a:srgbClr val="FAE8D7"/>
                </a:solidFill>
              </a:rPr>
              <a:t>/m</a:t>
            </a:r>
            <a:r>
              <a:rPr lang="en-US" sz="3800" baseline="-25000" dirty="0" smtClean="0">
                <a:solidFill>
                  <a:srgbClr val="FAE8D7"/>
                </a:solidFill>
              </a:rPr>
              <a:t>b</a:t>
            </a:r>
            <a:r>
              <a:rPr lang="en-US" sz="3800" baseline="30000" dirty="0" smtClean="0">
                <a:solidFill>
                  <a:srgbClr val="FAE8D7"/>
                </a:solidFill>
              </a:rPr>
              <a:t>2</a:t>
            </a:r>
            <a:r>
              <a:rPr lang="en-US" sz="3800" dirty="0" smtClean="0">
                <a:solidFill>
                  <a:srgbClr val="FAE8D7"/>
                </a:solidFill>
              </a:rPr>
              <a:t>) are large</a:t>
            </a:r>
          </a:p>
          <a:p>
            <a:pPr lvl="1">
              <a:lnSpc>
                <a:spcPct val="100000"/>
              </a:lnSpc>
              <a:spcBef>
                <a:spcPts val="0"/>
              </a:spcBef>
            </a:pPr>
            <a:r>
              <a:rPr lang="en-US" sz="3800" dirty="0" smtClean="0">
                <a:solidFill>
                  <a:srgbClr val="FAE8D7"/>
                </a:solidFill>
              </a:rPr>
              <a:t>Gluon-splitting, modeled at LO, dominates over Compton at high </a:t>
            </a:r>
            <a:r>
              <a:rPr lang="en-US" sz="3800" dirty="0" err="1" smtClean="0">
                <a:solidFill>
                  <a:srgbClr val="FAE8D7"/>
                </a:solidFill>
              </a:rPr>
              <a:t>E</a:t>
            </a:r>
            <a:r>
              <a:rPr lang="en-US" sz="3800" baseline="-25000" dirty="0" err="1" smtClean="0">
                <a:solidFill>
                  <a:srgbClr val="FAE8D7"/>
                </a:solidFill>
              </a:rPr>
              <a:t>T</a:t>
            </a:r>
            <a:r>
              <a:rPr lang="en-US" sz="3800" baseline="30000" dirty="0" err="1" smtClean="0">
                <a:solidFill>
                  <a:srgbClr val="FAE8D7"/>
                </a:solidFill>
                <a:latin typeface="Symbol" charset="2"/>
                <a:cs typeface="Symbol" charset="2"/>
              </a:rPr>
              <a:t>g</a:t>
            </a:r>
            <a:r>
              <a:rPr lang="en-US" sz="3800" dirty="0" smtClean="0">
                <a:solidFill>
                  <a:srgbClr val="FAE8D7"/>
                </a:solidFill>
              </a:rPr>
              <a:t> due to steeply falling PDF. </a:t>
            </a:r>
          </a:p>
        </p:txBody>
      </p:sp>
      <p:sp>
        <p:nvSpPr>
          <p:cNvPr id="8" name="TextBox 7"/>
          <p:cNvSpPr txBox="1"/>
          <p:nvPr/>
        </p:nvSpPr>
        <p:spPr>
          <a:xfrm>
            <a:off x="4056465" y="4989733"/>
            <a:ext cx="783588" cy="584776"/>
          </a:xfrm>
          <a:prstGeom prst="rect">
            <a:avLst/>
          </a:prstGeom>
          <a:noFill/>
          <a:ln w="28575" cmpd="sng">
            <a:solidFill>
              <a:srgbClr val="FFFF00"/>
            </a:solidFill>
          </a:ln>
        </p:spPr>
        <p:txBody>
          <a:bodyPr wrap="none" rtlCol="0">
            <a:spAutoFit/>
          </a:bodyPr>
          <a:lstStyle/>
          <a:p>
            <a:r>
              <a:rPr lang="en-US" sz="3200" dirty="0" err="1" smtClean="0">
                <a:solidFill>
                  <a:srgbClr val="FFFF00"/>
                </a:solidFill>
                <a:latin typeface="Symbol" charset="2"/>
                <a:cs typeface="Symbol" charset="2"/>
              </a:rPr>
              <a:t>g</a:t>
            </a:r>
            <a:r>
              <a:rPr lang="en-US" sz="3200" dirty="0" err="1" smtClean="0">
                <a:solidFill>
                  <a:srgbClr val="FFFF00"/>
                </a:solidFill>
              </a:rPr>
              <a:t>+b</a:t>
            </a:r>
            <a:endParaRPr lang="en-US" sz="3200" dirty="0">
              <a:solidFill>
                <a:srgbClr val="FFFF00"/>
              </a:solidFill>
            </a:endParaRPr>
          </a:p>
        </p:txBody>
      </p:sp>
      <p:sp>
        <p:nvSpPr>
          <p:cNvPr id="9" name="Title 1"/>
          <p:cNvSpPr>
            <a:spLocks noGrp="1"/>
          </p:cNvSpPr>
          <p:nvPr>
            <p:ph type="title"/>
          </p:nvPr>
        </p:nvSpPr>
        <p:spPr>
          <a:xfrm>
            <a:off x="442685" y="-176931"/>
            <a:ext cx="8229600" cy="799893"/>
          </a:xfrm>
        </p:spPr>
        <p:txBody>
          <a:bodyPr>
            <a:normAutofit/>
          </a:bodyPr>
          <a:lstStyle/>
          <a:p>
            <a:r>
              <a:rPr lang="en-US" sz="4500" dirty="0" err="1" smtClean="0">
                <a:latin typeface="Symbol" charset="2"/>
                <a:cs typeface="Symbol" charset="2"/>
              </a:rPr>
              <a:t>g</a:t>
            </a:r>
            <a:r>
              <a:rPr lang="en-US" sz="4500" dirty="0" err="1" smtClean="0"/>
              <a:t>+Heavy</a:t>
            </a:r>
            <a:r>
              <a:rPr lang="en-US" sz="4500" dirty="0" smtClean="0"/>
              <a:t> Flavor</a:t>
            </a:r>
            <a:endParaRPr lang="en-US" sz="4500" dirty="0"/>
          </a:p>
        </p:txBody>
      </p:sp>
      <p:sp>
        <p:nvSpPr>
          <p:cNvPr id="10" name="TextBox 9"/>
          <p:cNvSpPr txBox="1"/>
          <p:nvPr/>
        </p:nvSpPr>
        <p:spPr>
          <a:xfrm>
            <a:off x="6688562" y="60495"/>
            <a:ext cx="2298701" cy="307777"/>
          </a:xfrm>
          <a:prstGeom prst="rect">
            <a:avLst/>
          </a:prstGeom>
          <a:solidFill>
            <a:srgbClr val="CCFFCC"/>
          </a:solidFill>
          <a:ln>
            <a:solidFill>
              <a:srgbClr val="008000"/>
            </a:solidFill>
          </a:ln>
        </p:spPr>
        <p:txBody>
          <a:bodyPr wrap="none" rtlCol="0">
            <a:spAutoFit/>
          </a:bodyPr>
          <a:lstStyle/>
          <a:p>
            <a:r>
              <a:rPr lang="hu-HU" sz="1400" b="1" i="1" dirty="0">
                <a:solidFill>
                  <a:srgbClr val="008000"/>
                </a:solidFill>
              </a:rPr>
              <a:t>Phys. Lett. B 776 (2018) 295</a:t>
            </a:r>
            <a:endParaRPr lang="en-US" sz="1400" b="1" dirty="0">
              <a:solidFill>
                <a:srgbClr val="008000"/>
              </a:solidFill>
            </a:endParaRPr>
          </a:p>
        </p:txBody>
      </p:sp>
    </p:spTree>
    <p:extLst>
      <p:ext uri="{BB962C8B-B14F-4D97-AF65-F5344CB8AC3E}">
        <p14:creationId xmlns:p14="http://schemas.microsoft.com/office/powerpoint/2010/main" val="2567806674"/>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1287" y="43999"/>
            <a:ext cx="8788477" cy="1181177"/>
          </a:xfrm>
        </p:spPr>
        <p:txBody>
          <a:bodyPr>
            <a:noAutofit/>
          </a:bodyPr>
          <a:lstStyle/>
          <a:p>
            <a:pPr>
              <a:spcBef>
                <a:spcPts val="0"/>
              </a:spcBef>
            </a:pPr>
            <a:r>
              <a:rPr lang="en-US" sz="2400" dirty="0" smtClean="0"/>
              <a:t>Agreement between data and NLO+PS predictions much better than for </a:t>
            </a:r>
            <a:r>
              <a:rPr lang="en-US" sz="2400" dirty="0" err="1" smtClean="0">
                <a:latin typeface="Symbol" charset="2"/>
                <a:cs typeface="Symbol" charset="2"/>
              </a:rPr>
              <a:t>g</a:t>
            </a:r>
            <a:r>
              <a:rPr lang="en-US" sz="2400" dirty="0" err="1" smtClean="0"/>
              <a:t>+b</a:t>
            </a:r>
            <a:r>
              <a:rPr lang="en-US" sz="2400" dirty="0"/>
              <a:t> </a:t>
            </a:r>
            <a:r>
              <a:rPr lang="en-US" sz="2400" dirty="0" smtClean="0"/>
              <a:t>because gluon-splitting process is relatively less important at probed </a:t>
            </a:r>
            <a:r>
              <a:rPr lang="en-US" sz="2400" dirty="0" err="1" smtClean="0"/>
              <a:t>E</a:t>
            </a:r>
            <a:r>
              <a:rPr lang="en-US" sz="2400" baseline="-25000" dirty="0" err="1" smtClean="0"/>
              <a:t>T</a:t>
            </a:r>
            <a:r>
              <a:rPr lang="en-US" sz="2400" baseline="30000" dirty="0" err="1" smtClean="0">
                <a:latin typeface="Symbol" charset="2"/>
                <a:cs typeface="Symbol" charset="2"/>
              </a:rPr>
              <a:t>g</a:t>
            </a:r>
            <a:endParaRPr lang="en-US" sz="2400" baseline="30000" dirty="0" smtClean="0">
              <a:latin typeface="Symbol" charset="2"/>
              <a:cs typeface="Symbol" charset="2"/>
            </a:endParaRPr>
          </a:p>
        </p:txBody>
      </p:sp>
      <p:sp>
        <p:nvSpPr>
          <p:cNvPr id="4" name="Slide Number Placeholder 3"/>
          <p:cNvSpPr>
            <a:spLocks noGrp="1"/>
          </p:cNvSpPr>
          <p:nvPr>
            <p:ph type="sldNum" sz="quarter" idx="12"/>
          </p:nvPr>
        </p:nvSpPr>
        <p:spPr/>
        <p:txBody>
          <a:bodyPr/>
          <a:lstStyle/>
          <a:p>
            <a:fld id="{1CFFB0B3-8B62-A94B-98D5-40C4635AC225}" type="slidenum">
              <a:rPr lang="en-US" smtClean="0"/>
              <a:t>58</a:t>
            </a:fld>
            <a:endParaRPr lang="en-US"/>
          </a:p>
        </p:txBody>
      </p:sp>
      <p:pic>
        <p:nvPicPr>
          <p:cNvPr id="5" name="Picture 4" descr="GammaCjets_ETgam_highEt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984" y="3730584"/>
            <a:ext cx="3141572" cy="3047912"/>
          </a:xfrm>
          <a:prstGeom prst="rect">
            <a:avLst/>
          </a:prstGeom>
        </p:spPr>
      </p:pic>
      <p:pic>
        <p:nvPicPr>
          <p:cNvPr id="6" name="Picture 5" descr="GammaCJets_ETGamRati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17992" y="1546523"/>
            <a:ext cx="3564354" cy="5237501"/>
          </a:xfrm>
          <a:prstGeom prst="rect">
            <a:avLst/>
          </a:prstGeom>
        </p:spPr>
      </p:pic>
      <p:sp>
        <p:nvSpPr>
          <p:cNvPr id="7" name="TextBox 6"/>
          <p:cNvSpPr txBox="1"/>
          <p:nvPr/>
        </p:nvSpPr>
        <p:spPr>
          <a:xfrm>
            <a:off x="4056465" y="4989733"/>
            <a:ext cx="743713" cy="584776"/>
          </a:xfrm>
          <a:prstGeom prst="rect">
            <a:avLst/>
          </a:prstGeom>
          <a:noFill/>
          <a:ln w="28575" cmpd="sng">
            <a:solidFill>
              <a:srgbClr val="FFFF00"/>
            </a:solidFill>
          </a:ln>
        </p:spPr>
        <p:txBody>
          <a:bodyPr wrap="none" rtlCol="0">
            <a:spAutoFit/>
          </a:bodyPr>
          <a:lstStyle/>
          <a:p>
            <a:r>
              <a:rPr lang="en-US" sz="3200" dirty="0" err="1">
                <a:solidFill>
                  <a:srgbClr val="FFFF00"/>
                </a:solidFill>
                <a:latin typeface="Symbol" charset="2"/>
                <a:cs typeface="Symbol" charset="2"/>
              </a:rPr>
              <a:t>g</a:t>
            </a:r>
            <a:r>
              <a:rPr lang="en-US" sz="3200" dirty="0" err="1" smtClean="0">
                <a:solidFill>
                  <a:srgbClr val="FFFF00"/>
                </a:solidFill>
              </a:rPr>
              <a:t>+c</a:t>
            </a:r>
            <a:endParaRPr lang="en-US" sz="3200" dirty="0">
              <a:solidFill>
                <a:srgbClr val="FFFF00"/>
              </a:solidFill>
            </a:endParaRPr>
          </a:p>
        </p:txBody>
      </p:sp>
      <p:sp>
        <p:nvSpPr>
          <p:cNvPr id="10" name="Content Placeholder 2"/>
          <p:cNvSpPr txBox="1">
            <a:spLocks/>
          </p:cNvSpPr>
          <p:nvPr/>
        </p:nvSpPr>
        <p:spPr>
          <a:xfrm>
            <a:off x="174116" y="1177942"/>
            <a:ext cx="4956705" cy="2385878"/>
          </a:xfrm>
          <a:prstGeom prst="rect">
            <a:avLst/>
          </a:prstGeom>
        </p:spPr>
        <p:txBody>
          <a:bodyPr vert="horz" lIns="91440" tIns="45720" rIns="91440" bIns="45720" rtlCol="0" anchor="ctr">
            <a:normAutofit fontScale="92500"/>
          </a:bodyPr>
          <a:lstStyle>
            <a:lvl1pPr marL="342900" indent="-342900" algn="l" defTabSz="914400" rtl="0" eaLnBrk="1" latinLnBrk="0" hangingPunct="1">
              <a:lnSpc>
                <a:spcPct val="10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nSpc>
                <a:spcPct val="100000"/>
              </a:lnSpc>
              <a:spcBef>
                <a:spcPts val="0"/>
              </a:spcBef>
            </a:pPr>
            <a:r>
              <a:rPr lang="en-US" sz="2300" dirty="0" smtClean="0">
                <a:solidFill>
                  <a:schemeClr val="accent3">
                    <a:lumMod val="20000"/>
                    <a:lumOff val="80000"/>
                  </a:schemeClr>
                </a:solidFill>
              </a:rPr>
              <a:t>Larger PDF and electric charge</a:t>
            </a:r>
          </a:p>
          <a:p>
            <a:pPr lvl="1">
              <a:lnSpc>
                <a:spcPct val="100000"/>
              </a:lnSpc>
              <a:spcBef>
                <a:spcPts val="600"/>
              </a:spcBef>
              <a:spcAft>
                <a:spcPts val="1200"/>
              </a:spcAft>
            </a:pPr>
            <a:r>
              <a:rPr lang="en-US" sz="2300" dirty="0" smtClean="0">
                <a:solidFill>
                  <a:schemeClr val="accent3">
                    <a:lumMod val="20000"/>
                    <a:lumOff val="80000"/>
                  </a:schemeClr>
                </a:solidFill>
              </a:rPr>
              <a:t>Gluon-splitting comparable to </a:t>
            </a:r>
            <a:r>
              <a:rPr lang="en-US" sz="2300" dirty="0" err="1" smtClean="0">
                <a:solidFill>
                  <a:schemeClr val="accent3">
                    <a:lumMod val="20000"/>
                    <a:lumOff val="80000"/>
                  </a:schemeClr>
                </a:solidFill>
                <a:latin typeface="Symbol" charset="2"/>
                <a:cs typeface="Symbol" charset="2"/>
              </a:rPr>
              <a:t>g</a:t>
            </a:r>
            <a:r>
              <a:rPr lang="en-US" sz="2300" dirty="0" err="1" smtClean="0">
                <a:solidFill>
                  <a:schemeClr val="accent3">
                    <a:lumMod val="20000"/>
                    <a:lumOff val="80000"/>
                  </a:schemeClr>
                </a:solidFill>
              </a:rPr>
              <a:t>+b</a:t>
            </a:r>
            <a:r>
              <a:rPr lang="en-US" sz="2300" dirty="0" smtClean="0">
                <a:solidFill>
                  <a:schemeClr val="accent3">
                    <a:lumMod val="20000"/>
                    <a:lumOff val="80000"/>
                  </a:schemeClr>
                </a:solidFill>
              </a:rPr>
              <a:t> for </a:t>
            </a:r>
            <a:r>
              <a:rPr lang="en-US" sz="2300" dirty="0" err="1" smtClean="0">
                <a:solidFill>
                  <a:schemeClr val="accent3">
                    <a:lumMod val="20000"/>
                    <a:lumOff val="80000"/>
                  </a:schemeClr>
                </a:solidFill>
              </a:rPr>
              <a:t>E</a:t>
            </a:r>
            <a:r>
              <a:rPr lang="en-US" sz="2300" baseline="-25000" dirty="0" err="1" smtClean="0">
                <a:solidFill>
                  <a:schemeClr val="accent3">
                    <a:lumMod val="20000"/>
                    <a:lumOff val="80000"/>
                  </a:schemeClr>
                </a:solidFill>
              </a:rPr>
              <a:t>T</a:t>
            </a:r>
            <a:r>
              <a:rPr lang="en-US" sz="2300" baseline="30000" dirty="0" err="1" smtClean="0">
                <a:solidFill>
                  <a:schemeClr val="accent3">
                    <a:lumMod val="20000"/>
                    <a:lumOff val="80000"/>
                  </a:schemeClr>
                </a:solidFill>
                <a:latin typeface="Symbol" charset="2"/>
                <a:cs typeface="Symbol" charset="2"/>
              </a:rPr>
              <a:t>g</a:t>
            </a:r>
            <a:r>
              <a:rPr lang="en-US" sz="2300" dirty="0" smtClean="0">
                <a:solidFill>
                  <a:schemeClr val="accent3">
                    <a:lumMod val="20000"/>
                    <a:lumOff val="80000"/>
                  </a:schemeClr>
                </a:solidFill>
              </a:rPr>
              <a:t>&gt;~ 700 </a:t>
            </a:r>
            <a:r>
              <a:rPr lang="en-US" sz="2300" dirty="0" err="1" smtClean="0">
                <a:solidFill>
                  <a:schemeClr val="accent3">
                    <a:lumMod val="20000"/>
                    <a:lumOff val="80000"/>
                  </a:schemeClr>
                </a:solidFill>
              </a:rPr>
              <a:t>GeV</a:t>
            </a:r>
            <a:endParaRPr lang="en-US" sz="2300" dirty="0" smtClean="0">
              <a:solidFill>
                <a:schemeClr val="accent3">
                  <a:lumMod val="20000"/>
                  <a:lumOff val="80000"/>
                </a:schemeClr>
              </a:solidFill>
            </a:endParaRPr>
          </a:p>
          <a:p>
            <a:pPr>
              <a:spcBef>
                <a:spcPts val="0"/>
              </a:spcBef>
            </a:pPr>
            <a:r>
              <a:rPr lang="en-US" sz="2600" dirty="0" smtClean="0"/>
              <a:t>Even if not enough precision to infirm intrinsic-charm, tensions with BHPS2 indicate that IC&lt;2.1%</a:t>
            </a:r>
            <a:endParaRPr lang="en-US" sz="2600" dirty="0"/>
          </a:p>
        </p:txBody>
      </p:sp>
    </p:spTree>
    <p:extLst>
      <p:ext uri="{BB962C8B-B14F-4D97-AF65-F5344CB8AC3E}">
        <p14:creationId xmlns:p14="http://schemas.microsoft.com/office/powerpoint/2010/main" val="3237750571"/>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0996"/>
            <a:ext cx="8229600" cy="1143000"/>
          </a:xfrm>
        </p:spPr>
        <p:txBody>
          <a:bodyPr>
            <a:normAutofit/>
          </a:bodyPr>
          <a:lstStyle/>
          <a:p>
            <a:r>
              <a:rPr lang="en-US" dirty="0" smtClean="0"/>
              <a:t>Conclusion</a:t>
            </a:r>
            <a:endParaRPr lang="en-US" dirty="0"/>
          </a:p>
        </p:txBody>
      </p:sp>
      <p:sp>
        <p:nvSpPr>
          <p:cNvPr id="3" name="Slide Number Placeholder 2"/>
          <p:cNvSpPr>
            <a:spLocks noGrp="1"/>
          </p:cNvSpPr>
          <p:nvPr>
            <p:ph type="sldNum" sz="quarter" idx="12"/>
          </p:nvPr>
        </p:nvSpPr>
        <p:spPr/>
        <p:txBody>
          <a:bodyPr/>
          <a:lstStyle/>
          <a:p>
            <a:fld id="{1CFFB0B3-8B62-A94B-98D5-40C4635AC225}" type="slidenum">
              <a:rPr lang="en-US" smtClean="0"/>
              <a:t>59</a:t>
            </a:fld>
            <a:endParaRPr lang="en-US"/>
          </a:p>
        </p:txBody>
      </p:sp>
    </p:spTree>
    <p:extLst>
      <p:ext uri="{BB962C8B-B14F-4D97-AF65-F5344CB8AC3E}">
        <p14:creationId xmlns:p14="http://schemas.microsoft.com/office/powerpoint/2010/main" val="29117817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6886110" y="6405666"/>
            <a:ext cx="2133600" cy="365125"/>
          </a:xfrm>
        </p:spPr>
        <p:txBody>
          <a:bodyPr/>
          <a:lstStyle/>
          <a:p>
            <a:fld id="{1CFFB0B3-8B62-A94B-98D5-40C4635AC225}" type="slidenum">
              <a:rPr lang="en-US" smtClean="0"/>
              <a:t>6</a:t>
            </a:fld>
            <a:endParaRPr lang="en-US"/>
          </a:p>
        </p:txBody>
      </p:sp>
      <p:sp>
        <p:nvSpPr>
          <p:cNvPr id="5" name="Title 1"/>
          <p:cNvSpPr>
            <a:spLocks noGrp="1"/>
          </p:cNvSpPr>
          <p:nvPr>
            <p:ph type="title"/>
          </p:nvPr>
        </p:nvSpPr>
        <p:spPr>
          <a:xfrm>
            <a:off x="457200" y="1851953"/>
            <a:ext cx="8229600" cy="1744756"/>
          </a:xfrm>
        </p:spPr>
        <p:txBody>
          <a:bodyPr>
            <a:normAutofit/>
          </a:bodyPr>
          <a:lstStyle/>
          <a:p>
            <a:pPr>
              <a:spcBef>
                <a:spcPts val="600"/>
              </a:spcBef>
            </a:pPr>
            <a:r>
              <a:rPr lang="en-US" dirty="0"/>
              <a:t>T</a:t>
            </a:r>
            <a:r>
              <a:rPr lang="en-US" dirty="0" smtClean="0"/>
              <a:t>he Answer :</a:t>
            </a:r>
            <a:br>
              <a:rPr lang="en-US" dirty="0" smtClean="0"/>
            </a:br>
            <a:r>
              <a:rPr lang="en-US" dirty="0" smtClean="0"/>
              <a:t>Need to understand Strong Interaction Phenomena</a:t>
            </a:r>
            <a:endParaRPr lang="en-US" dirty="0"/>
          </a:p>
        </p:txBody>
      </p:sp>
      <p:sp>
        <p:nvSpPr>
          <p:cNvPr id="2" name="TextBox 1"/>
          <p:cNvSpPr txBox="1"/>
          <p:nvPr/>
        </p:nvSpPr>
        <p:spPr>
          <a:xfrm>
            <a:off x="136627" y="5271584"/>
            <a:ext cx="8210566" cy="707886"/>
          </a:xfrm>
          <a:prstGeom prst="rect">
            <a:avLst/>
          </a:prstGeom>
          <a:noFill/>
        </p:spPr>
        <p:txBody>
          <a:bodyPr wrap="square" rtlCol="0">
            <a:spAutoFit/>
          </a:bodyPr>
          <a:lstStyle/>
          <a:p>
            <a:r>
              <a:rPr lang="en-US" sz="2000" dirty="0" smtClean="0">
                <a:solidFill>
                  <a:schemeClr val="accent4">
                    <a:lumMod val="20000"/>
                    <a:lumOff val="80000"/>
                  </a:schemeClr>
                </a:solidFill>
              </a:rPr>
              <a:t>*Also some interesting electroweak physics can be studied at the LHC, but </a:t>
            </a:r>
          </a:p>
          <a:p>
            <a:r>
              <a:rPr lang="en-US" sz="2000" dirty="0">
                <a:solidFill>
                  <a:schemeClr val="accent4">
                    <a:lumMod val="20000"/>
                    <a:lumOff val="80000"/>
                  </a:schemeClr>
                </a:solidFill>
              </a:rPr>
              <a:t> </a:t>
            </a:r>
            <a:r>
              <a:rPr lang="en-US" sz="2000" dirty="0" smtClean="0">
                <a:solidFill>
                  <a:schemeClr val="accent4">
                    <a:lumMod val="20000"/>
                    <a:lumOff val="80000"/>
                  </a:schemeClr>
                </a:solidFill>
              </a:rPr>
              <a:t>  not discuss in this talk. </a:t>
            </a:r>
            <a:endParaRPr lang="en-US" sz="2000" dirty="0">
              <a:solidFill>
                <a:schemeClr val="accent4">
                  <a:lumMod val="20000"/>
                  <a:lumOff val="80000"/>
                </a:schemeClr>
              </a:solidFill>
            </a:endParaRPr>
          </a:p>
        </p:txBody>
      </p:sp>
    </p:spTree>
    <p:extLst>
      <p:ext uri="{BB962C8B-B14F-4D97-AF65-F5344CB8AC3E}">
        <p14:creationId xmlns:p14="http://schemas.microsoft.com/office/powerpoint/2010/main" val="130872610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a:xfrm>
            <a:off x="7010400" y="6480034"/>
            <a:ext cx="2133600" cy="365125"/>
          </a:xfrm>
        </p:spPr>
        <p:txBody>
          <a:bodyPr/>
          <a:lstStyle/>
          <a:p>
            <a:fld id="{5608A9C3-1010-7540-B703-91DCB0B0C7B5}" type="slidenum">
              <a:rPr lang="en-US"/>
              <a:pPr/>
              <a:t>60</a:t>
            </a:fld>
            <a:endParaRPr lang="en-US"/>
          </a:p>
        </p:txBody>
      </p:sp>
      <p:sp>
        <p:nvSpPr>
          <p:cNvPr id="31745" name="Rectangle 1"/>
          <p:cNvSpPr>
            <a:spLocks noGrp="1" noChangeArrowheads="1"/>
          </p:cNvSpPr>
          <p:nvPr>
            <p:ph type="title" idx="4294967295"/>
          </p:nvPr>
        </p:nvSpPr>
        <p:spPr>
          <a:xfrm>
            <a:off x="198720" y="-65224"/>
            <a:ext cx="8792640" cy="636547"/>
          </a:xfrm>
          <a:ln/>
        </p:spPr>
        <p:txBody>
          <a:bodyPr tIns="30413">
            <a:normAutofit fontScale="90000"/>
          </a:bodyPr>
          <a:lstStyle/>
          <a:p>
            <a:pPr>
              <a:tabLst>
                <a:tab pos="414726" algn="l"/>
                <a:tab pos="829452" algn="l"/>
                <a:tab pos="1244178" algn="l"/>
                <a:tab pos="1658904" algn="l"/>
                <a:tab pos="2073631" algn="l"/>
                <a:tab pos="2488357" algn="l"/>
                <a:tab pos="2903083" algn="l"/>
                <a:tab pos="3317809" algn="l"/>
                <a:tab pos="3732535" algn="l"/>
                <a:tab pos="4147261" algn="l"/>
                <a:tab pos="4561987" algn="l"/>
                <a:tab pos="4976713" algn="l"/>
                <a:tab pos="5391440" algn="l"/>
                <a:tab pos="5806166" algn="l"/>
                <a:tab pos="6220892" algn="l"/>
                <a:tab pos="6635618" algn="l"/>
                <a:tab pos="7050344" algn="l"/>
                <a:tab pos="7465070" algn="l"/>
                <a:tab pos="7879796" algn="l"/>
                <a:tab pos="8294522" algn="l"/>
                <a:tab pos="8709249" algn="l"/>
              </a:tabLst>
            </a:pPr>
            <a:r>
              <a:rPr lang="en-US" dirty="0" smtClean="0"/>
              <a:t>Conclusions</a:t>
            </a:r>
            <a:endParaRPr lang="en-US" dirty="0"/>
          </a:p>
        </p:txBody>
      </p:sp>
      <p:sp>
        <p:nvSpPr>
          <p:cNvPr id="31746" name="Text Box 2"/>
          <p:cNvSpPr txBox="1">
            <a:spLocks noChangeArrowheads="1"/>
          </p:cNvSpPr>
          <p:nvPr/>
        </p:nvSpPr>
        <p:spPr bwMode="auto">
          <a:xfrm>
            <a:off x="478861" y="1281416"/>
            <a:ext cx="8460000" cy="4714487"/>
          </a:xfrm>
          <a:prstGeom prst="rect">
            <a:avLst/>
          </a:prstGeom>
          <a:noFill/>
          <a:ln w="36720" cap="flat">
            <a:noFill/>
            <a:round/>
            <a:headEnd/>
            <a:tailEnd/>
          </a:ln>
          <a:effectLst/>
        </p:spPr>
        <p:txBody>
          <a:bodyPr lIns="97967" tIns="73736" rIns="97967" bIns="57147"/>
          <a:lstStyle>
            <a:lvl1pPr marL="215900" indent="-2159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1pPr>
            <a:lvl2pPr marL="431800" indent="-2159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5pPr>
            <a:lvl6pPr marL="25146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6pPr>
            <a:lvl7pPr marL="29718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7pPr>
            <a:lvl8pPr marL="34290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8pPr>
            <a:lvl9pPr marL="38862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9pPr>
          </a:lstStyle>
          <a:p>
            <a:pPr marL="342900" indent="-342900">
              <a:buSzPct val="75000"/>
              <a:buFont typeface="Courier New"/>
              <a:buChar char="o"/>
            </a:pPr>
            <a:r>
              <a:rPr lang="en-US" sz="2200" dirty="0" smtClean="0">
                <a:solidFill>
                  <a:srgbClr val="CCFFCC"/>
                </a:solidFill>
              </a:rPr>
              <a:t>Subject of a variety of challenging experimental measurements… only a small subset has been shown</a:t>
            </a:r>
            <a:endParaRPr lang="en-US" sz="2200" dirty="0">
              <a:solidFill>
                <a:srgbClr val="CCFFCC"/>
              </a:solidFill>
            </a:endParaRPr>
          </a:p>
          <a:p>
            <a:pPr marL="342900" indent="-342900">
              <a:spcBef>
                <a:spcPts val="1800"/>
              </a:spcBef>
              <a:buSzPct val="75000"/>
              <a:buFont typeface="Courier New"/>
              <a:buChar char="o"/>
            </a:pPr>
            <a:r>
              <a:rPr lang="en-US" sz="2200" dirty="0" smtClean="0">
                <a:solidFill>
                  <a:srgbClr val="CCFFCC"/>
                </a:solidFill>
              </a:rPr>
              <a:t>Each measurement usually delivers an important message to the experimental and theoretical communities</a:t>
            </a:r>
            <a:endParaRPr lang="en-US" sz="2200" dirty="0">
              <a:solidFill>
                <a:srgbClr val="CCFFCC"/>
              </a:solidFill>
            </a:endParaRPr>
          </a:p>
          <a:p>
            <a:pPr marL="342900" indent="-342900">
              <a:spcBef>
                <a:spcPts val="1800"/>
              </a:spcBef>
              <a:buSzPct val="75000"/>
              <a:buFont typeface="Courier New"/>
              <a:buChar char="o"/>
            </a:pPr>
            <a:r>
              <a:rPr lang="en-US" sz="2200" dirty="0" smtClean="0">
                <a:solidFill>
                  <a:srgbClr val="CCFFCC"/>
                </a:solidFill>
              </a:rPr>
              <a:t>Comparison against state-of-the-art theory predictions</a:t>
            </a:r>
          </a:p>
          <a:p>
            <a:pPr lvl="1">
              <a:spcBef>
                <a:spcPts val="600"/>
              </a:spcBef>
              <a:buSzPct val="45000"/>
              <a:buFont typeface="Wingdings" charset="0"/>
              <a:buChar char=""/>
            </a:pPr>
            <a:r>
              <a:rPr lang="en-US" sz="2000" dirty="0" smtClean="0">
                <a:solidFill>
                  <a:schemeClr val="accent3">
                    <a:lumMod val="20000"/>
                    <a:lumOff val="80000"/>
                  </a:schemeClr>
                </a:solidFill>
              </a:rPr>
              <a:t>Tensions with predictions indicate where </a:t>
            </a:r>
            <a:r>
              <a:rPr lang="en-US" sz="2000" dirty="0">
                <a:solidFill>
                  <a:schemeClr val="accent3">
                    <a:lumMod val="20000"/>
                    <a:lumOff val="80000"/>
                  </a:schemeClr>
                </a:solidFill>
              </a:rPr>
              <a:t>theoretical improvements are </a:t>
            </a:r>
            <a:r>
              <a:rPr lang="en-US" sz="2000" dirty="0" smtClean="0">
                <a:solidFill>
                  <a:schemeClr val="accent3">
                    <a:lumMod val="20000"/>
                    <a:lumOff val="80000"/>
                  </a:schemeClr>
                </a:solidFill>
              </a:rPr>
              <a:t>needed</a:t>
            </a:r>
          </a:p>
          <a:p>
            <a:pPr lvl="1">
              <a:spcBef>
                <a:spcPts val="600"/>
              </a:spcBef>
              <a:buSzPct val="45000"/>
              <a:buFont typeface="Wingdings" charset="0"/>
              <a:buChar char=""/>
            </a:pPr>
            <a:r>
              <a:rPr lang="en-US" sz="2000" dirty="0" smtClean="0">
                <a:solidFill>
                  <a:schemeClr val="accent3">
                    <a:lumMod val="20000"/>
                    <a:lumOff val="80000"/>
                  </a:schemeClr>
                </a:solidFill>
              </a:rPr>
              <a:t>Improved understanding of the proton, of soft and hard radiation, of gauge structure, and of anomalous couplings</a:t>
            </a:r>
            <a:endParaRPr lang="en-US" sz="2000" dirty="0">
              <a:solidFill>
                <a:schemeClr val="accent3">
                  <a:lumMod val="20000"/>
                  <a:lumOff val="80000"/>
                </a:schemeClr>
              </a:solidFill>
            </a:endParaRPr>
          </a:p>
          <a:p>
            <a:pPr marL="342900" indent="-342900">
              <a:spcBef>
                <a:spcPts val="1800"/>
              </a:spcBef>
              <a:buSzPct val="75000"/>
              <a:buFont typeface="Courier New"/>
              <a:buChar char="o"/>
            </a:pPr>
            <a:r>
              <a:rPr lang="en-US" sz="2200" dirty="0" smtClean="0">
                <a:solidFill>
                  <a:srgbClr val="CCFFCC"/>
                </a:solidFill>
              </a:rPr>
              <a:t>These measurements help reducing uncertainties, which improves search sensitivity to new physics</a:t>
            </a:r>
            <a:endParaRPr lang="en-US" sz="2200" dirty="0">
              <a:solidFill>
                <a:srgbClr val="CCFFCC"/>
              </a:solidFill>
            </a:endParaRPr>
          </a:p>
          <a:p>
            <a:pPr>
              <a:spcAft>
                <a:spcPts val="783"/>
              </a:spcAft>
              <a:buSzPct val="45000"/>
            </a:pPr>
            <a:endParaRPr lang="en-US" sz="2200" dirty="0"/>
          </a:p>
        </p:txBody>
      </p:sp>
      <p:sp>
        <p:nvSpPr>
          <p:cNvPr id="7" name="Text Box 2"/>
          <p:cNvSpPr txBox="1">
            <a:spLocks noChangeArrowheads="1"/>
          </p:cNvSpPr>
          <p:nvPr/>
        </p:nvSpPr>
        <p:spPr bwMode="auto">
          <a:xfrm>
            <a:off x="660564" y="5909939"/>
            <a:ext cx="8792640" cy="912457"/>
          </a:xfrm>
          <a:prstGeom prst="rect">
            <a:avLst/>
          </a:prstGeom>
          <a:noFill/>
          <a:ln w="36720" cap="flat">
            <a:noFill/>
            <a:round/>
            <a:headEnd/>
            <a:tailEnd/>
          </a:ln>
          <a:effectLst/>
        </p:spPr>
        <p:txBody>
          <a:bodyPr lIns="97967" tIns="73736" rIns="97967" bIns="57147"/>
          <a:lstStyle>
            <a:lvl1pPr marL="215900" indent="-2159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1pPr>
            <a:lvl2pPr marL="431800" indent="-2159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5pPr>
            <a:lvl6pPr marL="25146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6pPr>
            <a:lvl7pPr marL="29718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7pPr>
            <a:lvl8pPr marL="34290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8pPr>
            <a:lvl9pPr marL="38862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9pPr>
          </a:lstStyle>
          <a:p>
            <a:pPr>
              <a:spcAft>
                <a:spcPts val="783"/>
              </a:spcAft>
            </a:pPr>
            <a:r>
              <a:rPr lang="en-US" sz="2400" i="1" dirty="0" smtClean="0">
                <a:solidFill>
                  <a:srgbClr val="FFFF00"/>
                </a:solidFill>
              </a:rPr>
              <a:t>Mastering QCD is both essential for the future of the LHC program and for the advancement of our knowledge</a:t>
            </a:r>
            <a:endParaRPr lang="en-US" sz="2400" i="1" dirty="0">
              <a:solidFill>
                <a:srgbClr val="FFFF00"/>
              </a:solidFill>
            </a:endParaRPr>
          </a:p>
        </p:txBody>
      </p:sp>
      <p:sp>
        <p:nvSpPr>
          <p:cNvPr id="8" name="Text Box 2"/>
          <p:cNvSpPr txBox="1">
            <a:spLocks noChangeArrowheads="1"/>
          </p:cNvSpPr>
          <p:nvPr/>
        </p:nvSpPr>
        <p:spPr bwMode="auto">
          <a:xfrm>
            <a:off x="198720" y="702252"/>
            <a:ext cx="8543299" cy="576917"/>
          </a:xfrm>
          <a:prstGeom prst="rect">
            <a:avLst/>
          </a:prstGeom>
          <a:noFill/>
          <a:ln w="36720" cap="flat">
            <a:noFill/>
            <a:round/>
            <a:headEnd/>
            <a:tailEnd/>
          </a:ln>
          <a:effectLst/>
        </p:spPr>
        <p:txBody>
          <a:bodyPr lIns="97967" tIns="73736" rIns="97967" bIns="57147"/>
          <a:lstStyle>
            <a:lvl1pPr marL="215900" indent="-2159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1pPr>
            <a:lvl2pPr marL="431800" indent="-21590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2pPr>
            <a:lvl3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3pPr>
            <a:lvl4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4pPr>
            <a:lvl5pPr>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5pPr>
            <a:lvl6pPr marL="25146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6pPr>
            <a:lvl7pPr marL="29718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7pPr>
            <a:lvl8pPr marL="34290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8pPr>
            <a:lvl9pPr marL="3886200" indent="-228600" fontAlgn="base" hangingPunct="0">
              <a:lnSpc>
                <a:spcPct val="94000"/>
              </a:lnSpc>
              <a:spcBef>
                <a:spcPct val="0"/>
              </a:spcBef>
              <a:spcAft>
                <a:spcPct val="0"/>
              </a:spcAft>
              <a:buClr>
                <a:srgbClr val="000000"/>
              </a:buClr>
              <a:buSzPct val="100000"/>
              <a:buFont typeface="Times New Roman" charset="0"/>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Droid Sans" charset="0"/>
              </a:defRPr>
            </a:lvl9pPr>
          </a:lstStyle>
          <a:p>
            <a:pPr>
              <a:spcAft>
                <a:spcPts val="783"/>
              </a:spcAft>
            </a:pPr>
            <a:r>
              <a:rPr lang="en-US" sz="2400" dirty="0" smtClean="0">
                <a:solidFill>
                  <a:schemeClr val="tx1"/>
                </a:solidFill>
              </a:rPr>
              <a:t>QCD effects are </a:t>
            </a:r>
            <a:r>
              <a:rPr lang="en-US" sz="2400" dirty="0">
                <a:solidFill>
                  <a:schemeClr val="tx1"/>
                </a:solidFill>
              </a:rPr>
              <a:t>pervasive </a:t>
            </a:r>
            <a:r>
              <a:rPr lang="en-US" sz="2400" dirty="0" smtClean="0">
                <a:solidFill>
                  <a:schemeClr val="tx1"/>
                </a:solidFill>
              </a:rPr>
              <a:t>elements </a:t>
            </a:r>
            <a:r>
              <a:rPr lang="en-US" sz="2400" dirty="0">
                <a:solidFill>
                  <a:schemeClr val="tx1"/>
                </a:solidFill>
              </a:rPr>
              <a:t>of </a:t>
            </a:r>
            <a:r>
              <a:rPr lang="en-US" sz="2400" dirty="0" smtClean="0">
                <a:solidFill>
                  <a:schemeClr val="tx1"/>
                </a:solidFill>
              </a:rPr>
              <a:t>particle </a:t>
            </a:r>
            <a:r>
              <a:rPr lang="en-US" sz="2400" dirty="0">
                <a:solidFill>
                  <a:schemeClr val="tx1"/>
                </a:solidFill>
              </a:rPr>
              <a:t>physics:</a:t>
            </a:r>
          </a:p>
        </p:txBody>
      </p:sp>
    </p:spTree>
    <p:extLst>
      <p:ext uri="{BB962C8B-B14F-4D97-AF65-F5344CB8AC3E}">
        <p14:creationId xmlns:p14="http://schemas.microsoft.com/office/powerpoint/2010/main" val="142872432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0996"/>
            <a:ext cx="8229600" cy="1143000"/>
          </a:xfrm>
        </p:spPr>
        <p:txBody>
          <a:bodyPr>
            <a:normAutofit/>
          </a:bodyPr>
          <a:lstStyle/>
          <a:p>
            <a:r>
              <a:rPr lang="en-US" dirty="0" smtClean="0"/>
              <a:t>Back-up slides</a:t>
            </a:r>
            <a:endParaRPr lang="en-US" dirty="0"/>
          </a:p>
        </p:txBody>
      </p:sp>
      <p:sp>
        <p:nvSpPr>
          <p:cNvPr id="3" name="Slide Number Placeholder 2"/>
          <p:cNvSpPr>
            <a:spLocks noGrp="1"/>
          </p:cNvSpPr>
          <p:nvPr>
            <p:ph type="sldNum" sz="quarter" idx="12"/>
          </p:nvPr>
        </p:nvSpPr>
        <p:spPr/>
        <p:txBody>
          <a:bodyPr/>
          <a:lstStyle/>
          <a:p>
            <a:fld id="{1CFFB0B3-8B62-A94B-98D5-40C4635AC225}" type="slidenum">
              <a:rPr lang="en-US" smtClean="0"/>
              <a:t>61</a:t>
            </a:fld>
            <a:endParaRPr lang="en-US"/>
          </a:p>
        </p:txBody>
      </p:sp>
    </p:spTree>
    <p:extLst>
      <p:ext uri="{BB962C8B-B14F-4D97-AF65-F5344CB8AC3E}">
        <p14:creationId xmlns:p14="http://schemas.microsoft.com/office/powerpoint/2010/main" val="7756175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0996"/>
            <a:ext cx="8229600" cy="1143000"/>
          </a:xfrm>
        </p:spPr>
        <p:txBody>
          <a:bodyPr>
            <a:normAutofit/>
          </a:bodyPr>
          <a:lstStyle/>
          <a:p>
            <a:r>
              <a:rPr lang="en-US" dirty="0" smtClean="0"/>
              <a:t>More Intro</a:t>
            </a:r>
            <a:endParaRPr lang="en-US" dirty="0"/>
          </a:p>
        </p:txBody>
      </p:sp>
      <p:sp>
        <p:nvSpPr>
          <p:cNvPr id="3" name="Slide Number Placeholder 2"/>
          <p:cNvSpPr>
            <a:spLocks noGrp="1"/>
          </p:cNvSpPr>
          <p:nvPr>
            <p:ph type="sldNum" sz="quarter" idx="12"/>
          </p:nvPr>
        </p:nvSpPr>
        <p:spPr/>
        <p:txBody>
          <a:bodyPr/>
          <a:lstStyle/>
          <a:p>
            <a:fld id="{1CFFB0B3-8B62-A94B-98D5-40C4635AC225}" type="slidenum">
              <a:rPr lang="en-US" smtClean="0"/>
              <a:t>62</a:t>
            </a:fld>
            <a:endParaRPr lang="en-US"/>
          </a:p>
        </p:txBody>
      </p:sp>
    </p:spTree>
    <p:extLst>
      <p:ext uri="{BB962C8B-B14F-4D97-AF65-F5344CB8AC3E}">
        <p14:creationId xmlns:p14="http://schemas.microsoft.com/office/powerpoint/2010/main" val="3960141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230883749"/>
              </p:ext>
            </p:extLst>
          </p:nvPr>
        </p:nvGraphicFramePr>
        <p:xfrm>
          <a:off x="5120915" y="4736839"/>
          <a:ext cx="3079333" cy="356752"/>
        </p:xfrm>
        <a:graphic>
          <a:graphicData uri="http://schemas.openxmlformats.org/presentationml/2006/ole">
            <mc:AlternateContent xmlns:mc="http://schemas.openxmlformats.org/markup-compatibility/2006">
              <mc:Choice xmlns:v="urn:schemas-microsoft-com:vml" Requires="v">
                <p:oleObj spid="_x0000_s95325" name="Equation" r:id="rId3" imgW="2082800" imgH="241300" progId="Equation.3">
                  <p:embed/>
                </p:oleObj>
              </mc:Choice>
              <mc:Fallback>
                <p:oleObj name="Equation" r:id="rId3" imgW="2082800" imgH="241300" progId="Equation.3">
                  <p:embed/>
                  <p:pic>
                    <p:nvPicPr>
                      <p:cNvPr id="0" name=""/>
                      <p:cNvPicPr/>
                      <p:nvPr/>
                    </p:nvPicPr>
                    <p:blipFill>
                      <a:blip r:embed="rId4"/>
                      <a:stretch>
                        <a:fillRect/>
                      </a:stretch>
                    </p:blipFill>
                    <p:spPr>
                      <a:xfrm>
                        <a:off x="5120915" y="4736839"/>
                        <a:ext cx="3079333" cy="356752"/>
                      </a:xfrm>
                      <a:prstGeom prst="rect">
                        <a:avLst/>
                      </a:prstGeom>
                      <a:solidFill>
                        <a:srgbClr val="FFFFFF"/>
                      </a:solidFill>
                    </p:spPr>
                  </p:pic>
                </p:oleObj>
              </mc:Fallback>
            </mc:AlternateContent>
          </a:graphicData>
        </a:graphic>
      </p:graphicFrame>
      <p:sp>
        <p:nvSpPr>
          <p:cNvPr id="6" name="Content Placeholder 2"/>
          <p:cNvSpPr txBox="1">
            <a:spLocks/>
          </p:cNvSpPr>
          <p:nvPr/>
        </p:nvSpPr>
        <p:spPr>
          <a:xfrm>
            <a:off x="189565" y="268017"/>
            <a:ext cx="8954435" cy="1462826"/>
          </a:xfrm>
          <a:prstGeom prst="rect">
            <a:avLst/>
          </a:prstGeom>
        </p:spPr>
        <p:txBody>
          <a:bodyPr vert="horz" lIns="91440" tIns="45720" rIns="91440" bIns="45720" rtlCol="0" anchor="ctr">
            <a:noAutofit/>
          </a:bodyPr>
          <a:lstStyle>
            <a:lvl1pPr marL="342900" indent="-342900" algn="l" defTabSz="914400" rtl="0" eaLnBrk="1" latinLnBrk="0" hangingPunct="1">
              <a:lnSpc>
                <a:spcPct val="10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Aft>
                <a:spcPts val="1200"/>
              </a:spcAft>
              <a:buNone/>
            </a:pPr>
            <a:r>
              <a:rPr lang="en-US" sz="2400" dirty="0" smtClean="0">
                <a:solidFill>
                  <a:srgbClr val="FFFFFF"/>
                </a:solidFill>
              </a:rPr>
              <a:t>Below are a few examples of QCD modeling impacting differential cross section and specific </a:t>
            </a:r>
            <a:r>
              <a:rPr lang="en-US" sz="2400" dirty="0">
                <a:solidFill>
                  <a:srgbClr val="FFFFFF"/>
                </a:solidFill>
              </a:rPr>
              <a:t>event </a:t>
            </a:r>
            <a:r>
              <a:rPr lang="en-US" sz="2400" dirty="0" smtClean="0">
                <a:solidFill>
                  <a:srgbClr val="FFFFFF"/>
                </a:solidFill>
              </a:rPr>
              <a:t>selection predictions</a:t>
            </a:r>
            <a:endParaRPr lang="en-US" sz="2400" dirty="0">
              <a:solidFill>
                <a:srgbClr val="FFFFFF"/>
              </a:solidFill>
            </a:endParaRPr>
          </a:p>
        </p:txBody>
      </p:sp>
      <p:sp>
        <p:nvSpPr>
          <p:cNvPr id="9" name="Content Placeholder 2"/>
          <p:cNvSpPr txBox="1">
            <a:spLocks/>
          </p:cNvSpPr>
          <p:nvPr/>
        </p:nvSpPr>
        <p:spPr>
          <a:xfrm>
            <a:off x="189565" y="1730843"/>
            <a:ext cx="8954435" cy="1854113"/>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buNone/>
            </a:pPr>
            <a:r>
              <a:rPr lang="en-US" sz="2400" dirty="0" smtClean="0">
                <a:solidFill>
                  <a:srgbClr val="FFFFFF"/>
                </a:solidFill>
              </a:rPr>
              <a:t>Parton showers model </a:t>
            </a:r>
            <a:r>
              <a:rPr lang="en-US" sz="2400" dirty="0" err="1" smtClean="0">
                <a:solidFill>
                  <a:srgbClr val="FFFFFF"/>
                </a:solidFill>
              </a:rPr>
              <a:t>parton</a:t>
            </a:r>
            <a:r>
              <a:rPr lang="en-US" sz="2400" dirty="0" smtClean="0">
                <a:solidFill>
                  <a:srgbClr val="FFFFFF"/>
                </a:solidFill>
              </a:rPr>
              <a:t> evolution through gluon emission and splitting, while </a:t>
            </a:r>
            <a:r>
              <a:rPr lang="en-US" sz="2400" dirty="0" err="1" smtClean="0">
                <a:solidFill>
                  <a:srgbClr val="FFFFFF"/>
                </a:solidFill>
              </a:rPr>
              <a:t>resummation</a:t>
            </a:r>
            <a:r>
              <a:rPr lang="en-US" sz="2400" dirty="0" smtClean="0">
                <a:solidFill>
                  <a:srgbClr val="FFFFFF"/>
                </a:solidFill>
              </a:rPr>
              <a:t> is limited to specific predictions:</a:t>
            </a:r>
          </a:p>
          <a:p>
            <a:pPr lvl="1">
              <a:buClrTx/>
              <a:buSzPct val="75000"/>
              <a:buFont typeface="Courier New"/>
              <a:buChar char="o"/>
            </a:pPr>
            <a:r>
              <a:rPr lang="en-US" sz="2100" dirty="0" smtClean="0">
                <a:solidFill>
                  <a:srgbClr val="CCFFCC"/>
                </a:solidFill>
              </a:rPr>
              <a:t>Soft and collinear approximations (where QCD radiation is enhanced)</a:t>
            </a:r>
          </a:p>
          <a:p>
            <a:pPr lvl="1">
              <a:buClrTx/>
              <a:buSzPct val="75000"/>
              <a:buFont typeface="Courier New"/>
              <a:buChar char="o"/>
            </a:pPr>
            <a:r>
              <a:rPr lang="en-US" sz="2100" dirty="0" smtClean="0">
                <a:solidFill>
                  <a:srgbClr val="CCFFCC"/>
                </a:solidFill>
              </a:rPr>
              <a:t>Leading order kernel functions</a:t>
            </a:r>
          </a:p>
          <a:p>
            <a:pPr lvl="1">
              <a:buClrTx/>
              <a:buSzPct val="75000"/>
              <a:buFont typeface="Courier New"/>
              <a:buChar char="o"/>
            </a:pPr>
            <a:r>
              <a:rPr lang="en-US" sz="2100" dirty="0" smtClean="0">
                <a:solidFill>
                  <a:srgbClr val="CCFFCC"/>
                </a:solidFill>
              </a:rPr>
              <a:t>Choice of ordering parameter</a:t>
            </a:r>
          </a:p>
        </p:txBody>
      </p:sp>
      <p:graphicFrame>
        <p:nvGraphicFramePr>
          <p:cNvPr id="2" name="Object 1"/>
          <p:cNvGraphicFramePr>
            <a:graphicFrameLocks noChangeAspect="1"/>
          </p:cNvGraphicFramePr>
          <p:nvPr>
            <p:extLst>
              <p:ext uri="{D42A27DB-BD31-4B8C-83A1-F6EECF244321}">
                <p14:modId xmlns:p14="http://schemas.microsoft.com/office/powerpoint/2010/main" val="332932372"/>
              </p:ext>
            </p:extLst>
          </p:nvPr>
        </p:nvGraphicFramePr>
        <p:xfrm>
          <a:off x="5987314" y="5348849"/>
          <a:ext cx="2516956" cy="1277178"/>
        </p:xfrm>
        <a:graphic>
          <a:graphicData uri="http://schemas.openxmlformats.org/presentationml/2006/ole">
            <mc:AlternateContent xmlns:mc="http://schemas.openxmlformats.org/markup-compatibility/2006">
              <mc:Choice xmlns:v="urn:schemas-microsoft-com:vml" Requires="v">
                <p:oleObj spid="_x0000_s95326" name="Equation" r:id="rId5" imgW="1778000" imgH="901700" progId="Equation.3">
                  <p:embed/>
                </p:oleObj>
              </mc:Choice>
              <mc:Fallback>
                <p:oleObj name="Equation" r:id="rId5" imgW="1778000" imgH="901700" progId="Equation.3">
                  <p:embed/>
                  <p:pic>
                    <p:nvPicPr>
                      <p:cNvPr id="0" name=""/>
                      <p:cNvPicPr/>
                      <p:nvPr/>
                    </p:nvPicPr>
                    <p:blipFill>
                      <a:blip r:embed="rId6"/>
                      <a:stretch>
                        <a:fillRect/>
                      </a:stretch>
                    </p:blipFill>
                    <p:spPr>
                      <a:xfrm>
                        <a:off x="5987314" y="5348849"/>
                        <a:ext cx="2516956" cy="1277178"/>
                      </a:xfrm>
                      <a:prstGeom prst="rect">
                        <a:avLst/>
                      </a:prstGeom>
                      <a:solidFill>
                        <a:srgbClr val="FFFFFF"/>
                      </a:solidFill>
                    </p:spPr>
                  </p:pic>
                </p:oleObj>
              </mc:Fallback>
            </mc:AlternateContent>
          </a:graphicData>
        </a:graphic>
      </p:graphicFrame>
      <p:sp>
        <p:nvSpPr>
          <p:cNvPr id="7" name="Content Placeholder 2"/>
          <p:cNvSpPr txBox="1">
            <a:spLocks/>
          </p:cNvSpPr>
          <p:nvPr/>
        </p:nvSpPr>
        <p:spPr>
          <a:xfrm>
            <a:off x="189565" y="3873859"/>
            <a:ext cx="8954435" cy="1253851"/>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6350" indent="0">
              <a:buNone/>
            </a:pPr>
            <a:r>
              <a:rPr lang="en-US" sz="2400" dirty="0" smtClean="0">
                <a:solidFill>
                  <a:schemeClr val="tx1"/>
                </a:solidFill>
              </a:rPr>
              <a:t>Parton distribution function (PDF): </a:t>
            </a:r>
          </a:p>
          <a:p>
            <a:pPr lvl="1">
              <a:buClrTx/>
              <a:buSzPct val="75000"/>
              <a:buFont typeface="Courier New"/>
              <a:buChar char="o"/>
            </a:pPr>
            <a:r>
              <a:rPr lang="en-US" sz="2100" dirty="0">
                <a:solidFill>
                  <a:srgbClr val="CCFFCC"/>
                </a:solidFill>
              </a:rPr>
              <a:t>U</a:t>
            </a:r>
            <a:r>
              <a:rPr lang="en-US" sz="2100" dirty="0" smtClean="0">
                <a:solidFill>
                  <a:srgbClr val="CCFFCC"/>
                </a:solidFill>
              </a:rPr>
              <a:t>ncertainties on measurements used to extract structure functions</a:t>
            </a:r>
          </a:p>
          <a:p>
            <a:pPr lvl="1">
              <a:buClrTx/>
              <a:buSzPct val="75000"/>
              <a:buFont typeface="Courier New"/>
              <a:buChar char="o"/>
            </a:pPr>
            <a:r>
              <a:rPr lang="en-US" sz="2100" dirty="0">
                <a:solidFill>
                  <a:srgbClr val="CCFFCC"/>
                </a:solidFill>
              </a:rPr>
              <a:t>M</a:t>
            </a:r>
            <a:r>
              <a:rPr lang="en-US" sz="2100" dirty="0" smtClean="0">
                <a:solidFill>
                  <a:srgbClr val="CCFFCC"/>
                </a:solidFill>
              </a:rPr>
              <a:t>odeling of structure functions at Q</a:t>
            </a:r>
            <a:r>
              <a:rPr lang="en-US" sz="2100" baseline="-25000" dirty="0" smtClean="0">
                <a:solidFill>
                  <a:srgbClr val="CCFFCC"/>
                </a:solidFill>
              </a:rPr>
              <a:t>0</a:t>
            </a:r>
            <a:endParaRPr lang="en-US" sz="2100" dirty="0" smtClean="0">
              <a:solidFill>
                <a:srgbClr val="CCFFCC"/>
              </a:solidFill>
            </a:endParaRPr>
          </a:p>
        </p:txBody>
      </p:sp>
      <p:sp>
        <p:nvSpPr>
          <p:cNvPr id="8" name="Content Placeholder 2"/>
          <p:cNvSpPr txBox="1">
            <a:spLocks/>
          </p:cNvSpPr>
          <p:nvPr/>
        </p:nvSpPr>
        <p:spPr>
          <a:xfrm>
            <a:off x="189565" y="5324973"/>
            <a:ext cx="8954435" cy="1236512"/>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spcBef>
                <a:spcPts val="0"/>
              </a:spcBef>
              <a:buNone/>
            </a:pPr>
            <a:r>
              <a:rPr lang="en-US" sz="2400" dirty="0" smtClean="0">
                <a:solidFill>
                  <a:srgbClr val="FFFFFF"/>
                </a:solidFill>
              </a:rPr>
              <a:t>Fragmentation function:</a:t>
            </a:r>
          </a:p>
          <a:p>
            <a:pPr lvl="1">
              <a:spcAft>
                <a:spcPts val="600"/>
              </a:spcAft>
              <a:buClrTx/>
              <a:buSzPct val="75000"/>
              <a:buFont typeface="Courier New"/>
              <a:buChar char="o"/>
            </a:pPr>
            <a:r>
              <a:rPr lang="en-US" sz="2100" dirty="0" smtClean="0">
                <a:solidFill>
                  <a:srgbClr val="CCFFCC"/>
                </a:solidFill>
              </a:rPr>
              <a:t>Gaussian modeling of D(</a:t>
            </a:r>
            <a:r>
              <a:rPr lang="en-US" sz="2100" dirty="0" err="1" smtClean="0">
                <a:solidFill>
                  <a:srgbClr val="CCFFCC"/>
                </a:solidFill>
              </a:rPr>
              <a:t>x,s</a:t>
            </a:r>
            <a:r>
              <a:rPr lang="en-US" sz="2100" dirty="0" smtClean="0">
                <a:solidFill>
                  <a:srgbClr val="CCFFCC"/>
                </a:solidFill>
              </a:rPr>
              <a:t>) at small x</a:t>
            </a:r>
          </a:p>
          <a:p>
            <a:pPr lvl="1">
              <a:spcBef>
                <a:spcPts val="0"/>
              </a:spcBef>
              <a:buClrTx/>
              <a:buSzPct val="75000"/>
              <a:buFont typeface="Courier New"/>
              <a:buChar char="o"/>
            </a:pPr>
            <a:r>
              <a:rPr lang="en-US" sz="2100" dirty="0" smtClean="0">
                <a:solidFill>
                  <a:srgbClr val="CCFFCC"/>
                </a:solidFill>
              </a:rPr>
              <a:t>Supplemented by </a:t>
            </a:r>
            <a:r>
              <a:rPr lang="en-US" sz="2100" dirty="0" err="1" smtClean="0">
                <a:solidFill>
                  <a:srgbClr val="CCFFCC"/>
                </a:solidFill>
              </a:rPr>
              <a:t>hadronization</a:t>
            </a:r>
            <a:r>
              <a:rPr lang="en-US" sz="2100" dirty="0" smtClean="0">
                <a:solidFill>
                  <a:srgbClr val="CCFFCC"/>
                </a:solidFill>
              </a:rPr>
              <a:t> model</a:t>
            </a:r>
          </a:p>
        </p:txBody>
      </p:sp>
      <p:sp>
        <p:nvSpPr>
          <p:cNvPr id="3" name="Slide Number Placeholder 2"/>
          <p:cNvSpPr>
            <a:spLocks noGrp="1"/>
          </p:cNvSpPr>
          <p:nvPr>
            <p:ph type="sldNum" sz="quarter" idx="12"/>
          </p:nvPr>
        </p:nvSpPr>
        <p:spPr>
          <a:xfrm>
            <a:off x="6886102" y="6443464"/>
            <a:ext cx="2133600" cy="365125"/>
          </a:xfrm>
        </p:spPr>
        <p:txBody>
          <a:bodyPr/>
          <a:lstStyle/>
          <a:p>
            <a:fld id="{1CFFB0B3-8B62-A94B-98D5-40C4635AC225}" type="slidenum">
              <a:rPr lang="en-US" smtClean="0"/>
              <a:t>63</a:t>
            </a:fld>
            <a:endParaRPr lang="en-US"/>
          </a:p>
        </p:txBody>
      </p:sp>
    </p:spTree>
    <p:extLst>
      <p:ext uri="{BB962C8B-B14F-4D97-AF65-F5344CB8AC3E}">
        <p14:creationId xmlns:p14="http://schemas.microsoft.com/office/powerpoint/2010/main" val="37848250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050632" y="4948486"/>
            <a:ext cx="3311530" cy="984885"/>
          </a:xfrm>
          <a:prstGeom prst="rect">
            <a:avLst/>
          </a:prstGeom>
          <a:noFill/>
        </p:spPr>
        <p:txBody>
          <a:bodyPr wrap="square" rtlCol="0">
            <a:spAutoFit/>
          </a:bodyPr>
          <a:lstStyle/>
          <a:p>
            <a:pPr algn="ctr"/>
            <a:r>
              <a:rPr lang="en-US" sz="2200" dirty="0" err="1" smtClean="0">
                <a:solidFill>
                  <a:srgbClr val="FAE8D7"/>
                </a:solidFill>
              </a:rPr>
              <a:t>Pythia</a:t>
            </a:r>
            <a:r>
              <a:rPr lang="en-US" sz="2200" dirty="0" smtClean="0">
                <a:solidFill>
                  <a:srgbClr val="FAE8D7"/>
                </a:solidFill>
              </a:rPr>
              <a:t>: </a:t>
            </a:r>
            <a:r>
              <a:rPr lang="en-US" sz="2200" dirty="0" err="1" smtClean="0">
                <a:solidFill>
                  <a:srgbClr val="FAE8D7"/>
                </a:solidFill>
              </a:rPr>
              <a:t>p</a:t>
            </a:r>
            <a:r>
              <a:rPr lang="en-US" sz="2200" baseline="-25000" dirty="0" err="1" smtClean="0">
                <a:solidFill>
                  <a:srgbClr val="FAE8D7"/>
                </a:solidFill>
              </a:rPr>
              <a:t>T</a:t>
            </a:r>
            <a:r>
              <a:rPr lang="en-US" sz="2200" dirty="0">
                <a:solidFill>
                  <a:srgbClr val="FAE8D7"/>
                </a:solidFill>
              </a:rPr>
              <a:t> </a:t>
            </a:r>
            <a:r>
              <a:rPr lang="en-US" sz="2200" dirty="0" smtClean="0">
                <a:solidFill>
                  <a:srgbClr val="FAE8D7"/>
                </a:solidFill>
              </a:rPr>
              <a:t>ordering</a:t>
            </a:r>
          </a:p>
          <a:p>
            <a:pPr algn="ctr"/>
            <a:r>
              <a:rPr lang="en-US" dirty="0" smtClean="0">
                <a:solidFill>
                  <a:srgbClr val="FAE8D7"/>
                </a:solidFill>
              </a:rPr>
              <a:t>(natural for a shower partly based on dipole approach)</a:t>
            </a:r>
            <a:endParaRPr lang="en-US" dirty="0">
              <a:solidFill>
                <a:srgbClr val="FAE8D7"/>
              </a:solidFill>
            </a:endParaRPr>
          </a:p>
        </p:txBody>
      </p:sp>
      <p:sp>
        <p:nvSpPr>
          <p:cNvPr id="11" name="TextBox 10"/>
          <p:cNvSpPr txBox="1"/>
          <p:nvPr/>
        </p:nvSpPr>
        <p:spPr>
          <a:xfrm>
            <a:off x="2989232" y="5933371"/>
            <a:ext cx="3854913" cy="723275"/>
          </a:xfrm>
          <a:prstGeom prst="rect">
            <a:avLst/>
          </a:prstGeom>
          <a:noFill/>
        </p:spPr>
        <p:txBody>
          <a:bodyPr wrap="square" rtlCol="0">
            <a:spAutoFit/>
          </a:bodyPr>
          <a:lstStyle/>
          <a:p>
            <a:pPr algn="ctr"/>
            <a:r>
              <a:rPr lang="en-US" sz="2200" dirty="0" err="1" smtClean="0">
                <a:solidFill>
                  <a:srgbClr val="FAE8D7"/>
                </a:solidFill>
              </a:rPr>
              <a:t>Herwig</a:t>
            </a:r>
            <a:r>
              <a:rPr lang="en-US" sz="2200" dirty="0" smtClean="0">
                <a:solidFill>
                  <a:srgbClr val="FAE8D7"/>
                </a:solidFill>
              </a:rPr>
              <a:t>: angular</a:t>
            </a:r>
            <a:r>
              <a:rPr lang="en-US" sz="2200" dirty="0">
                <a:solidFill>
                  <a:srgbClr val="FAE8D7"/>
                </a:solidFill>
              </a:rPr>
              <a:t> </a:t>
            </a:r>
            <a:r>
              <a:rPr lang="en-US" sz="2200" dirty="0" smtClean="0">
                <a:solidFill>
                  <a:srgbClr val="FAE8D7"/>
                </a:solidFill>
              </a:rPr>
              <a:t>ordering</a:t>
            </a:r>
          </a:p>
          <a:p>
            <a:pPr algn="ctr"/>
            <a:r>
              <a:rPr lang="en-US" dirty="0" smtClean="0">
                <a:solidFill>
                  <a:srgbClr val="FAE8D7"/>
                </a:solidFill>
              </a:rPr>
              <a:t>(deal with quantum interference)</a:t>
            </a:r>
            <a:endParaRPr lang="en-US" dirty="0">
              <a:solidFill>
                <a:srgbClr val="FAE8D7"/>
              </a:solidFill>
            </a:endParaRPr>
          </a:p>
        </p:txBody>
      </p:sp>
      <p:sp>
        <p:nvSpPr>
          <p:cNvPr id="12" name="TextBox 11"/>
          <p:cNvSpPr txBox="1"/>
          <p:nvPr/>
        </p:nvSpPr>
        <p:spPr>
          <a:xfrm>
            <a:off x="6676184" y="1793689"/>
            <a:ext cx="2248447" cy="677108"/>
          </a:xfrm>
          <a:prstGeom prst="rect">
            <a:avLst/>
          </a:prstGeom>
          <a:noFill/>
        </p:spPr>
        <p:txBody>
          <a:bodyPr wrap="square" rtlCol="0">
            <a:spAutoFit/>
          </a:bodyPr>
          <a:lstStyle/>
          <a:p>
            <a:pPr algn="ctr"/>
            <a:r>
              <a:rPr lang="en-US" sz="2000" dirty="0" err="1" smtClean="0">
                <a:solidFill>
                  <a:schemeClr val="accent3">
                    <a:lumMod val="20000"/>
                    <a:lumOff val="80000"/>
                  </a:schemeClr>
                </a:solidFill>
              </a:rPr>
              <a:t>Pythia</a:t>
            </a:r>
            <a:r>
              <a:rPr lang="en-US" sz="2000" dirty="0" smtClean="0">
                <a:solidFill>
                  <a:schemeClr val="accent3">
                    <a:lumMod val="20000"/>
                    <a:lumOff val="80000"/>
                  </a:schemeClr>
                </a:solidFill>
              </a:rPr>
              <a:t>: Lund string </a:t>
            </a:r>
          </a:p>
          <a:p>
            <a:pPr algn="ctr"/>
            <a:r>
              <a:rPr lang="en-US" dirty="0" smtClean="0">
                <a:solidFill>
                  <a:schemeClr val="accent3">
                    <a:lumMod val="20000"/>
                    <a:lumOff val="80000"/>
                  </a:schemeClr>
                </a:solidFill>
              </a:rPr>
              <a:t>(linear confinement) </a:t>
            </a:r>
            <a:endParaRPr lang="en-US" dirty="0">
              <a:solidFill>
                <a:schemeClr val="accent3">
                  <a:lumMod val="20000"/>
                  <a:lumOff val="80000"/>
                </a:schemeClr>
              </a:solidFill>
            </a:endParaRPr>
          </a:p>
        </p:txBody>
      </p:sp>
      <p:sp>
        <p:nvSpPr>
          <p:cNvPr id="13" name="TextBox 12"/>
          <p:cNvSpPr txBox="1"/>
          <p:nvPr/>
        </p:nvSpPr>
        <p:spPr>
          <a:xfrm>
            <a:off x="6901198" y="4270398"/>
            <a:ext cx="1980029" cy="723275"/>
          </a:xfrm>
          <a:prstGeom prst="rect">
            <a:avLst/>
          </a:prstGeom>
          <a:noFill/>
        </p:spPr>
        <p:txBody>
          <a:bodyPr wrap="none" rtlCol="0">
            <a:spAutoFit/>
          </a:bodyPr>
          <a:lstStyle/>
          <a:p>
            <a:pPr algn="ctr"/>
            <a:r>
              <a:rPr lang="en-US" sz="2200" dirty="0" err="1" smtClean="0">
                <a:solidFill>
                  <a:srgbClr val="FAE8D7"/>
                </a:solidFill>
              </a:rPr>
              <a:t>Herwig</a:t>
            </a:r>
            <a:r>
              <a:rPr lang="en-US" sz="2200" dirty="0" smtClean="0">
                <a:solidFill>
                  <a:srgbClr val="FAE8D7"/>
                </a:solidFill>
              </a:rPr>
              <a:t>: Cluster</a:t>
            </a:r>
          </a:p>
          <a:p>
            <a:pPr algn="ctr"/>
            <a:r>
              <a:rPr lang="en-US" dirty="0" smtClean="0">
                <a:solidFill>
                  <a:srgbClr val="FAE8D7"/>
                </a:solidFill>
              </a:rPr>
              <a:t>(</a:t>
            </a:r>
            <a:r>
              <a:rPr lang="en-US" dirty="0" err="1" smtClean="0">
                <a:solidFill>
                  <a:srgbClr val="FAE8D7"/>
                </a:solidFill>
              </a:rPr>
              <a:t>preconfinement</a:t>
            </a:r>
            <a:r>
              <a:rPr lang="en-US" dirty="0" smtClean="0">
                <a:solidFill>
                  <a:srgbClr val="FAE8D7"/>
                </a:solidFill>
              </a:rPr>
              <a:t>)</a:t>
            </a:r>
            <a:endParaRPr lang="en-US" dirty="0">
              <a:solidFill>
                <a:srgbClr val="FAE8D7"/>
              </a:solidFill>
            </a:endParaRPr>
          </a:p>
        </p:txBody>
      </p:sp>
      <p:sp>
        <p:nvSpPr>
          <p:cNvPr id="16" name="TextBox 15"/>
          <p:cNvSpPr txBox="1"/>
          <p:nvPr/>
        </p:nvSpPr>
        <p:spPr>
          <a:xfrm>
            <a:off x="298791" y="5588421"/>
            <a:ext cx="2413592" cy="707886"/>
          </a:xfrm>
          <a:prstGeom prst="rect">
            <a:avLst/>
          </a:prstGeom>
          <a:noFill/>
        </p:spPr>
        <p:txBody>
          <a:bodyPr wrap="none" rtlCol="0">
            <a:spAutoFit/>
          </a:bodyPr>
          <a:lstStyle/>
          <a:p>
            <a:pPr algn="ctr"/>
            <a:r>
              <a:rPr lang="en-US" sz="2200" b="1" dirty="0" smtClean="0">
                <a:solidFill>
                  <a:srgbClr val="CCFFCC"/>
                </a:solidFill>
              </a:rPr>
              <a:t>Showers ordering:</a:t>
            </a:r>
          </a:p>
          <a:p>
            <a:pPr algn="ctr"/>
            <a:r>
              <a:rPr lang="en-US" dirty="0" smtClean="0">
                <a:solidFill>
                  <a:srgbClr val="CCFFCC"/>
                </a:solidFill>
              </a:rPr>
              <a:t>(</a:t>
            </a:r>
            <a:r>
              <a:rPr lang="en-US" dirty="0" err="1" smtClean="0">
                <a:solidFill>
                  <a:srgbClr val="CCFFCC"/>
                </a:solidFill>
              </a:rPr>
              <a:t>nLL</a:t>
            </a:r>
            <a:r>
              <a:rPr lang="en-US" dirty="0" smtClean="0">
                <a:solidFill>
                  <a:srgbClr val="CCFFCC"/>
                </a:solidFill>
              </a:rPr>
              <a:t> </a:t>
            </a:r>
            <a:r>
              <a:rPr lang="en-US" dirty="0" err="1" smtClean="0">
                <a:solidFill>
                  <a:srgbClr val="CCFFCC"/>
                </a:solidFill>
              </a:rPr>
              <a:t>resummation</a:t>
            </a:r>
            <a:r>
              <a:rPr lang="en-US" dirty="0" smtClean="0">
                <a:solidFill>
                  <a:srgbClr val="CCFFCC"/>
                </a:solidFill>
              </a:rPr>
              <a:t>)</a:t>
            </a:r>
          </a:p>
        </p:txBody>
      </p:sp>
      <p:sp>
        <p:nvSpPr>
          <p:cNvPr id="17" name="TextBox 16"/>
          <p:cNvSpPr txBox="1"/>
          <p:nvPr/>
        </p:nvSpPr>
        <p:spPr>
          <a:xfrm>
            <a:off x="6752675" y="1287922"/>
            <a:ext cx="2015195" cy="430887"/>
          </a:xfrm>
          <a:prstGeom prst="rect">
            <a:avLst/>
          </a:prstGeom>
          <a:noFill/>
        </p:spPr>
        <p:txBody>
          <a:bodyPr wrap="none" rtlCol="0">
            <a:spAutoFit/>
          </a:bodyPr>
          <a:lstStyle/>
          <a:p>
            <a:r>
              <a:rPr lang="en-US" sz="2200" b="1" dirty="0" err="1" smtClean="0">
                <a:solidFill>
                  <a:srgbClr val="CCFFCC"/>
                </a:solidFill>
              </a:rPr>
              <a:t>Hadronization</a:t>
            </a:r>
            <a:r>
              <a:rPr lang="en-US" sz="2200" b="1" dirty="0" smtClean="0">
                <a:solidFill>
                  <a:srgbClr val="CCFFCC"/>
                </a:solidFill>
              </a:rPr>
              <a:t>:</a:t>
            </a:r>
          </a:p>
        </p:txBody>
      </p:sp>
      <p:pic>
        <p:nvPicPr>
          <p:cNvPr id="18" name="Picture 17"/>
          <p:cNvPicPr>
            <a:picLocks noChangeAspect="1"/>
          </p:cNvPicPr>
          <p:nvPr/>
        </p:nvPicPr>
        <p:blipFill>
          <a:blip r:embed="rId3"/>
          <a:stretch>
            <a:fillRect/>
          </a:stretch>
        </p:blipFill>
        <p:spPr>
          <a:xfrm>
            <a:off x="7081173" y="5050791"/>
            <a:ext cx="1662181" cy="1397589"/>
          </a:xfrm>
          <a:prstGeom prst="rect">
            <a:avLst/>
          </a:prstGeom>
        </p:spPr>
      </p:pic>
      <p:pic>
        <p:nvPicPr>
          <p:cNvPr id="19" name="Picture 18"/>
          <p:cNvPicPr>
            <a:picLocks noChangeAspect="1"/>
          </p:cNvPicPr>
          <p:nvPr/>
        </p:nvPicPr>
        <p:blipFill>
          <a:blip r:embed="rId4"/>
          <a:stretch>
            <a:fillRect/>
          </a:stretch>
        </p:blipFill>
        <p:spPr>
          <a:xfrm>
            <a:off x="426000" y="1303480"/>
            <a:ext cx="5582788" cy="3681479"/>
          </a:xfrm>
          <a:prstGeom prst="rect">
            <a:avLst/>
          </a:prstGeom>
        </p:spPr>
      </p:pic>
      <p:pic>
        <p:nvPicPr>
          <p:cNvPr id="20" name="Picture 19"/>
          <p:cNvPicPr>
            <a:picLocks noChangeAspect="1"/>
          </p:cNvPicPr>
          <p:nvPr/>
        </p:nvPicPr>
        <p:blipFill>
          <a:blip r:embed="rId5"/>
          <a:stretch>
            <a:fillRect/>
          </a:stretch>
        </p:blipFill>
        <p:spPr>
          <a:xfrm>
            <a:off x="7057655" y="2568229"/>
            <a:ext cx="1662181" cy="1428803"/>
          </a:xfrm>
          <a:prstGeom prst="rect">
            <a:avLst/>
          </a:prstGeom>
        </p:spPr>
      </p:pic>
      <p:sp>
        <p:nvSpPr>
          <p:cNvPr id="22" name="Content Placeholder 2"/>
          <p:cNvSpPr txBox="1">
            <a:spLocks/>
          </p:cNvSpPr>
          <p:nvPr/>
        </p:nvSpPr>
        <p:spPr>
          <a:xfrm>
            <a:off x="1505587" y="203971"/>
            <a:ext cx="6321291" cy="818115"/>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lgn="ctr">
              <a:buNone/>
            </a:pPr>
            <a:r>
              <a:rPr lang="en-US" sz="3000" b="1" dirty="0" err="1">
                <a:solidFill>
                  <a:schemeClr val="tx1"/>
                </a:solidFill>
              </a:rPr>
              <a:t>Pythia</a:t>
            </a:r>
            <a:r>
              <a:rPr lang="en-US" sz="3000" b="1" dirty="0">
                <a:solidFill>
                  <a:schemeClr val="tx1"/>
                </a:solidFill>
              </a:rPr>
              <a:t> (8.175</a:t>
            </a:r>
            <a:r>
              <a:rPr lang="en-US" sz="3000" b="1" dirty="0" smtClean="0">
                <a:solidFill>
                  <a:schemeClr val="tx1"/>
                </a:solidFill>
              </a:rPr>
              <a:t>) </a:t>
            </a:r>
            <a:r>
              <a:rPr lang="en-US" sz="3000" b="1" dirty="0" err="1" smtClean="0">
                <a:solidFill>
                  <a:schemeClr val="tx1"/>
                </a:solidFill>
              </a:rPr>
              <a:t>vs</a:t>
            </a:r>
            <a:r>
              <a:rPr lang="en-US" sz="3000" b="1" dirty="0" smtClean="0">
                <a:solidFill>
                  <a:schemeClr val="tx1"/>
                </a:solidFill>
              </a:rPr>
              <a:t> </a:t>
            </a:r>
            <a:r>
              <a:rPr lang="en-US" sz="3000" b="1" dirty="0" err="1">
                <a:solidFill>
                  <a:schemeClr val="tx1"/>
                </a:solidFill>
              </a:rPr>
              <a:t>Herwig</a:t>
            </a:r>
            <a:r>
              <a:rPr lang="en-US" sz="3000" b="1" dirty="0">
                <a:solidFill>
                  <a:schemeClr val="tx1"/>
                </a:solidFill>
              </a:rPr>
              <a:t>++ (2.63</a:t>
            </a:r>
            <a:r>
              <a:rPr lang="en-US" sz="3000" b="1" dirty="0" smtClean="0">
                <a:solidFill>
                  <a:schemeClr val="tx1"/>
                </a:solidFill>
              </a:rPr>
              <a:t>) </a:t>
            </a:r>
            <a:endParaRPr lang="en-US" sz="3000" b="1" dirty="0">
              <a:solidFill>
                <a:schemeClr val="tx1"/>
              </a:solidFill>
            </a:endParaRPr>
          </a:p>
        </p:txBody>
      </p:sp>
      <p:cxnSp>
        <p:nvCxnSpPr>
          <p:cNvPr id="24" name="Straight Arrow Connector 23"/>
          <p:cNvCxnSpPr>
            <a:endCxn id="16" idx="0"/>
          </p:cNvCxnSpPr>
          <p:nvPr/>
        </p:nvCxnSpPr>
        <p:spPr>
          <a:xfrm flipH="1">
            <a:off x="1505587" y="3127695"/>
            <a:ext cx="1387098" cy="246072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V="1">
            <a:off x="4396824" y="1575606"/>
            <a:ext cx="2402887" cy="120616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1CFFB0B3-8B62-A94B-98D5-40C4635AC225}" type="slidenum">
              <a:rPr lang="en-US" smtClean="0"/>
              <a:t>64</a:t>
            </a:fld>
            <a:endParaRPr lang="en-US"/>
          </a:p>
        </p:txBody>
      </p:sp>
      <p:sp>
        <p:nvSpPr>
          <p:cNvPr id="3" name="Rounded Rectangle 2"/>
          <p:cNvSpPr/>
          <p:nvPr/>
        </p:nvSpPr>
        <p:spPr>
          <a:xfrm rot="16200000">
            <a:off x="2609097" y="2690423"/>
            <a:ext cx="2142892" cy="470329"/>
          </a:xfrm>
          <a:prstGeom prst="roundRect">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err="1">
                <a:solidFill>
                  <a:schemeClr val="bg1">
                    <a:lumMod val="85000"/>
                    <a:lumOff val="15000"/>
                  </a:schemeClr>
                </a:solidFill>
              </a:rPr>
              <a:t>H</a:t>
            </a:r>
            <a:r>
              <a:rPr lang="en-US" sz="1600" b="1" dirty="0" err="1" smtClean="0">
                <a:solidFill>
                  <a:schemeClr val="bg1">
                    <a:lumMod val="85000"/>
                    <a:lumOff val="15000"/>
                  </a:schemeClr>
                </a:solidFill>
              </a:rPr>
              <a:t>adronization</a:t>
            </a:r>
            <a:endParaRPr lang="en-US" sz="1600" b="1" dirty="0">
              <a:solidFill>
                <a:schemeClr val="bg1">
                  <a:lumMod val="85000"/>
                  <a:lumOff val="15000"/>
                </a:schemeClr>
              </a:solidFill>
            </a:endParaRPr>
          </a:p>
        </p:txBody>
      </p:sp>
      <p:sp>
        <p:nvSpPr>
          <p:cNvPr id="21" name="Rounded Rectangle 20"/>
          <p:cNvSpPr/>
          <p:nvPr/>
        </p:nvSpPr>
        <p:spPr>
          <a:xfrm rot="16200000">
            <a:off x="1155909" y="2690423"/>
            <a:ext cx="2142892" cy="470329"/>
          </a:xfrm>
          <a:prstGeom prst="roundRect">
            <a:avLst/>
          </a:prstGeom>
          <a:solidFill>
            <a:srgbClr val="008000"/>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smtClean="0">
                <a:solidFill>
                  <a:schemeClr val="bg1">
                    <a:lumMod val="85000"/>
                    <a:lumOff val="15000"/>
                  </a:schemeClr>
                </a:solidFill>
              </a:rPr>
              <a:t>Parton shower</a:t>
            </a:r>
            <a:endParaRPr lang="en-US" sz="1600" b="1" dirty="0">
              <a:solidFill>
                <a:schemeClr val="bg1">
                  <a:lumMod val="85000"/>
                  <a:lumOff val="15000"/>
                </a:schemeClr>
              </a:solidFill>
            </a:endParaRPr>
          </a:p>
        </p:txBody>
      </p:sp>
    </p:spTree>
    <p:extLst>
      <p:ext uri="{BB962C8B-B14F-4D97-AF65-F5344CB8AC3E}">
        <p14:creationId xmlns:p14="http://schemas.microsoft.com/office/powerpoint/2010/main" val="41815633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6" grpId="0"/>
      <p:bldP spid="17"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3812354" y="5007276"/>
            <a:ext cx="3311530" cy="723275"/>
          </a:xfrm>
          <a:prstGeom prst="rect">
            <a:avLst/>
          </a:prstGeom>
          <a:noFill/>
        </p:spPr>
        <p:txBody>
          <a:bodyPr wrap="square" rtlCol="0">
            <a:spAutoFit/>
          </a:bodyPr>
          <a:lstStyle/>
          <a:p>
            <a:pPr algn="ctr"/>
            <a:r>
              <a:rPr lang="en-US" sz="2200" dirty="0" err="1" smtClean="0">
                <a:solidFill>
                  <a:schemeClr val="accent3">
                    <a:lumMod val="20000"/>
                    <a:lumOff val="80000"/>
                  </a:schemeClr>
                </a:solidFill>
              </a:rPr>
              <a:t>Pythia</a:t>
            </a:r>
            <a:r>
              <a:rPr lang="en-US" sz="2200" dirty="0" smtClean="0">
                <a:solidFill>
                  <a:schemeClr val="accent3">
                    <a:lumMod val="20000"/>
                    <a:lumOff val="80000"/>
                  </a:schemeClr>
                </a:solidFill>
              </a:rPr>
              <a:t>: AU2 &amp; A14 tunes</a:t>
            </a:r>
          </a:p>
          <a:p>
            <a:pPr algn="ctr"/>
            <a:r>
              <a:rPr lang="en-US" sz="1900" dirty="0" smtClean="0">
                <a:solidFill>
                  <a:schemeClr val="accent3">
                    <a:lumMod val="20000"/>
                    <a:lumOff val="80000"/>
                  </a:schemeClr>
                </a:solidFill>
              </a:rPr>
              <a:t>(Many parameters)</a:t>
            </a:r>
            <a:endParaRPr lang="en-US" sz="1900" dirty="0">
              <a:solidFill>
                <a:schemeClr val="accent3">
                  <a:lumMod val="20000"/>
                  <a:lumOff val="80000"/>
                </a:schemeClr>
              </a:solidFill>
            </a:endParaRPr>
          </a:p>
        </p:txBody>
      </p:sp>
      <p:sp>
        <p:nvSpPr>
          <p:cNvPr id="11" name="TextBox 10"/>
          <p:cNvSpPr txBox="1"/>
          <p:nvPr/>
        </p:nvSpPr>
        <p:spPr>
          <a:xfrm>
            <a:off x="3400792" y="5772170"/>
            <a:ext cx="3854913" cy="723275"/>
          </a:xfrm>
          <a:prstGeom prst="rect">
            <a:avLst/>
          </a:prstGeom>
          <a:noFill/>
        </p:spPr>
        <p:txBody>
          <a:bodyPr wrap="square" rtlCol="0">
            <a:spAutoFit/>
          </a:bodyPr>
          <a:lstStyle/>
          <a:p>
            <a:pPr algn="ctr"/>
            <a:r>
              <a:rPr lang="en-US" sz="2200" dirty="0" err="1" smtClean="0">
                <a:solidFill>
                  <a:srgbClr val="FAE8D7"/>
                </a:solidFill>
              </a:rPr>
              <a:t>Herwig</a:t>
            </a:r>
            <a:r>
              <a:rPr lang="en-US" sz="2200" dirty="0" smtClean="0">
                <a:solidFill>
                  <a:srgbClr val="FAE8D7"/>
                </a:solidFill>
              </a:rPr>
              <a:t>: EE3-EE5 tunes</a:t>
            </a:r>
          </a:p>
          <a:p>
            <a:pPr algn="ctr"/>
            <a:r>
              <a:rPr lang="en-US" sz="1900" dirty="0" smtClean="0">
                <a:solidFill>
                  <a:srgbClr val="FAE8D7"/>
                </a:solidFill>
              </a:rPr>
              <a:t>(Fewer parameters)</a:t>
            </a:r>
            <a:endParaRPr lang="en-US" sz="1900" dirty="0">
              <a:solidFill>
                <a:srgbClr val="FAE8D7"/>
              </a:solidFill>
            </a:endParaRPr>
          </a:p>
        </p:txBody>
      </p:sp>
      <p:sp>
        <p:nvSpPr>
          <p:cNvPr id="16" name="TextBox 15"/>
          <p:cNvSpPr txBox="1"/>
          <p:nvPr/>
        </p:nvSpPr>
        <p:spPr>
          <a:xfrm>
            <a:off x="414240" y="5342287"/>
            <a:ext cx="2989232" cy="1261884"/>
          </a:xfrm>
          <a:prstGeom prst="rect">
            <a:avLst/>
          </a:prstGeom>
          <a:noFill/>
        </p:spPr>
        <p:txBody>
          <a:bodyPr wrap="square" rtlCol="0">
            <a:spAutoFit/>
          </a:bodyPr>
          <a:lstStyle/>
          <a:p>
            <a:pPr algn="ctr"/>
            <a:r>
              <a:rPr lang="en-US" sz="2200" b="1" dirty="0" smtClean="0">
                <a:solidFill>
                  <a:srgbClr val="CCFFCC"/>
                </a:solidFill>
              </a:rPr>
              <a:t>Multiple interactions:</a:t>
            </a:r>
          </a:p>
          <a:p>
            <a:pPr algn="ctr"/>
            <a:r>
              <a:rPr lang="en-US" dirty="0" smtClean="0">
                <a:solidFill>
                  <a:srgbClr val="CCFFCC"/>
                </a:solidFill>
              </a:rPr>
              <a:t>(Each generator is tuned for different PDF on Run-1 ATLAS data)</a:t>
            </a:r>
          </a:p>
        </p:txBody>
      </p:sp>
      <p:sp>
        <p:nvSpPr>
          <p:cNvPr id="17" name="TextBox 16"/>
          <p:cNvSpPr txBox="1"/>
          <p:nvPr/>
        </p:nvSpPr>
        <p:spPr>
          <a:xfrm>
            <a:off x="6362162" y="1422798"/>
            <a:ext cx="2480518" cy="3231654"/>
          </a:xfrm>
          <a:prstGeom prst="rect">
            <a:avLst/>
          </a:prstGeom>
          <a:noFill/>
        </p:spPr>
        <p:txBody>
          <a:bodyPr wrap="square" rtlCol="0">
            <a:spAutoFit/>
          </a:bodyPr>
          <a:lstStyle/>
          <a:p>
            <a:pPr algn="ctr"/>
            <a:r>
              <a:rPr lang="en-US" sz="2400" b="1" dirty="0" smtClean="0">
                <a:solidFill>
                  <a:srgbClr val="CCFFCC"/>
                </a:solidFill>
              </a:rPr>
              <a:t>PDF: </a:t>
            </a:r>
          </a:p>
          <a:p>
            <a:pPr algn="just"/>
            <a:r>
              <a:rPr lang="en-US" sz="2000" dirty="0" smtClean="0">
                <a:solidFill>
                  <a:srgbClr val="CCFFCC"/>
                </a:solidFill>
              </a:rPr>
              <a:t>Different PDFs can be used in generators, but there is the question of the compatibility between choice of PDF and matrix </a:t>
            </a:r>
            <a:r>
              <a:rPr lang="en-US" sz="2000" dirty="0" smtClean="0"/>
              <a:t>element</a:t>
            </a:r>
          </a:p>
          <a:p>
            <a:pPr marL="342900" indent="-342900" algn="just">
              <a:buFont typeface="Arial"/>
              <a:buChar char="•"/>
            </a:pPr>
            <a:r>
              <a:rPr lang="en-US" sz="2000" dirty="0" smtClean="0">
                <a:solidFill>
                  <a:schemeClr val="accent3">
                    <a:lumMod val="20000"/>
                    <a:lumOff val="80000"/>
                  </a:schemeClr>
                </a:solidFill>
              </a:rPr>
              <a:t>E.g.: LO</a:t>
            </a:r>
            <a:r>
              <a:rPr lang="en-US" sz="2000" baseline="30000" dirty="0" smtClean="0">
                <a:solidFill>
                  <a:schemeClr val="accent3">
                    <a:lumMod val="20000"/>
                    <a:lumOff val="80000"/>
                  </a:schemeClr>
                </a:solidFill>
              </a:rPr>
              <a:t>** </a:t>
            </a:r>
            <a:r>
              <a:rPr lang="en-US" sz="2000" dirty="0" smtClean="0">
                <a:solidFill>
                  <a:schemeClr val="accent3">
                    <a:lumMod val="20000"/>
                    <a:lumOff val="80000"/>
                  </a:schemeClr>
                </a:solidFill>
              </a:rPr>
              <a:t>PDF</a:t>
            </a:r>
          </a:p>
        </p:txBody>
      </p:sp>
      <p:pic>
        <p:nvPicPr>
          <p:cNvPr id="19" name="Picture 18"/>
          <p:cNvPicPr>
            <a:picLocks noChangeAspect="1"/>
          </p:cNvPicPr>
          <p:nvPr/>
        </p:nvPicPr>
        <p:blipFill>
          <a:blip r:embed="rId3"/>
          <a:stretch>
            <a:fillRect/>
          </a:stretch>
        </p:blipFill>
        <p:spPr>
          <a:xfrm>
            <a:off x="661177" y="1291029"/>
            <a:ext cx="5653342" cy="3728005"/>
          </a:xfrm>
          <a:prstGeom prst="rect">
            <a:avLst/>
          </a:prstGeom>
        </p:spPr>
      </p:pic>
      <p:sp>
        <p:nvSpPr>
          <p:cNvPr id="22" name="Content Placeholder 2"/>
          <p:cNvSpPr txBox="1">
            <a:spLocks/>
          </p:cNvSpPr>
          <p:nvPr/>
        </p:nvSpPr>
        <p:spPr>
          <a:xfrm>
            <a:off x="1505588" y="62872"/>
            <a:ext cx="6321291" cy="818115"/>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lgn="ctr">
              <a:buNone/>
            </a:pPr>
            <a:r>
              <a:rPr lang="en-US" sz="3000" b="1" dirty="0" err="1">
                <a:solidFill>
                  <a:schemeClr val="tx1"/>
                </a:solidFill>
              </a:rPr>
              <a:t>Pythia</a:t>
            </a:r>
            <a:r>
              <a:rPr lang="en-US" sz="3000" b="1" dirty="0">
                <a:solidFill>
                  <a:schemeClr val="tx1"/>
                </a:solidFill>
              </a:rPr>
              <a:t> (8.175</a:t>
            </a:r>
            <a:r>
              <a:rPr lang="en-US" sz="3000" b="1" dirty="0" smtClean="0">
                <a:solidFill>
                  <a:schemeClr val="tx1"/>
                </a:solidFill>
              </a:rPr>
              <a:t>) </a:t>
            </a:r>
            <a:r>
              <a:rPr lang="en-US" sz="3000" b="1" dirty="0" err="1" smtClean="0">
                <a:solidFill>
                  <a:schemeClr val="tx1"/>
                </a:solidFill>
              </a:rPr>
              <a:t>vs</a:t>
            </a:r>
            <a:r>
              <a:rPr lang="en-US" sz="3000" b="1" dirty="0" smtClean="0">
                <a:solidFill>
                  <a:schemeClr val="tx1"/>
                </a:solidFill>
              </a:rPr>
              <a:t> </a:t>
            </a:r>
            <a:r>
              <a:rPr lang="en-US" sz="3000" b="1" dirty="0" err="1">
                <a:solidFill>
                  <a:schemeClr val="tx1"/>
                </a:solidFill>
              </a:rPr>
              <a:t>Herwig</a:t>
            </a:r>
            <a:r>
              <a:rPr lang="en-US" sz="3000" b="1" dirty="0">
                <a:solidFill>
                  <a:schemeClr val="tx1"/>
                </a:solidFill>
              </a:rPr>
              <a:t>++ (2.63</a:t>
            </a:r>
            <a:r>
              <a:rPr lang="en-US" sz="3000" b="1" dirty="0" smtClean="0">
                <a:solidFill>
                  <a:schemeClr val="tx1"/>
                </a:solidFill>
              </a:rPr>
              <a:t>) </a:t>
            </a:r>
            <a:endParaRPr lang="en-US" sz="3000" b="1" dirty="0">
              <a:solidFill>
                <a:schemeClr val="tx1"/>
              </a:solidFill>
            </a:endParaRPr>
          </a:p>
        </p:txBody>
      </p:sp>
      <p:cxnSp>
        <p:nvCxnSpPr>
          <p:cNvPr id="14" name="Straight Arrow Connector 13"/>
          <p:cNvCxnSpPr/>
          <p:nvPr/>
        </p:nvCxnSpPr>
        <p:spPr>
          <a:xfrm>
            <a:off x="1505588" y="1543201"/>
            <a:ext cx="0" cy="3799086"/>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flipV="1">
            <a:off x="999505" y="1657913"/>
            <a:ext cx="6267484" cy="117584"/>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 name="Slide Number Placeholder 1"/>
          <p:cNvSpPr>
            <a:spLocks noGrp="1"/>
          </p:cNvSpPr>
          <p:nvPr>
            <p:ph type="sldNum" sz="quarter" idx="12"/>
          </p:nvPr>
        </p:nvSpPr>
        <p:spPr/>
        <p:txBody>
          <a:bodyPr/>
          <a:lstStyle/>
          <a:p>
            <a:fld id="{1CFFB0B3-8B62-A94B-98D5-40C4635AC225}" type="slidenum">
              <a:rPr lang="en-US" smtClean="0"/>
              <a:t>65</a:t>
            </a:fld>
            <a:endParaRPr lang="en-US"/>
          </a:p>
        </p:txBody>
      </p:sp>
      <p:sp>
        <p:nvSpPr>
          <p:cNvPr id="5" name="TextBox 4"/>
          <p:cNvSpPr txBox="1"/>
          <p:nvPr/>
        </p:nvSpPr>
        <p:spPr>
          <a:xfrm>
            <a:off x="999505" y="3194051"/>
            <a:ext cx="7287957" cy="1692771"/>
          </a:xfrm>
          <a:prstGeom prst="rect">
            <a:avLst/>
          </a:prstGeom>
          <a:solidFill>
            <a:schemeClr val="bg1"/>
          </a:solidFill>
          <a:ln w="19050" cmpd="sng">
            <a:solidFill>
              <a:srgbClr val="FFFF00"/>
            </a:solidFill>
          </a:ln>
        </p:spPr>
        <p:txBody>
          <a:bodyPr wrap="square" rtlCol="0">
            <a:spAutoFit/>
          </a:bodyPr>
          <a:lstStyle/>
          <a:p>
            <a:endParaRPr lang="en-US" sz="2600" dirty="0" smtClean="0">
              <a:solidFill>
                <a:srgbClr val="FF0000"/>
              </a:solidFill>
            </a:endParaRPr>
          </a:p>
          <a:p>
            <a:r>
              <a:rPr lang="en-US" sz="2600" dirty="0" smtClean="0">
                <a:solidFill>
                  <a:srgbClr val="FFFF00"/>
                </a:solidFill>
              </a:rPr>
              <a:t>Will not focus on these effects in this presentation, but they might convolute to the effects of interest</a:t>
            </a:r>
          </a:p>
          <a:p>
            <a:endParaRPr lang="en-US" sz="2600" dirty="0">
              <a:solidFill>
                <a:srgbClr val="FF0000"/>
              </a:solidFill>
            </a:endParaRPr>
          </a:p>
        </p:txBody>
      </p:sp>
    </p:spTree>
    <p:extLst>
      <p:ext uri="{BB962C8B-B14F-4D97-AF65-F5344CB8AC3E}">
        <p14:creationId xmlns:p14="http://schemas.microsoft.com/office/powerpoint/2010/main" val="834842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p:tgtEl>
                                          <p:spTgt spid="5"/>
                                        </p:tgtEl>
                                        <p:attrNameLst>
                                          <p:attrName>ppt_y</p:attrName>
                                        </p:attrNameLst>
                                      </p:cBhvr>
                                      <p:tavLst>
                                        <p:tav tm="0">
                                          <p:val>
                                            <p:strVal val="#ppt_y+#ppt_h*1.125000"/>
                                          </p:val>
                                        </p:tav>
                                        <p:tav tm="100000">
                                          <p:val>
                                            <p:strVal val="#ppt_y"/>
                                          </p:val>
                                        </p:tav>
                                      </p:tavLst>
                                    </p:anim>
                                    <p:animEffect transition="in" filter="wipe(up)">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6" grpId="0"/>
      <p:bldP spid="17" grpId="0"/>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66134"/>
            <a:ext cx="8469489" cy="4814243"/>
          </a:xfrm>
        </p:spPr>
        <p:txBody>
          <a:bodyPr>
            <a:normAutofit/>
          </a:bodyPr>
          <a:lstStyle/>
          <a:p>
            <a:pPr>
              <a:spcBef>
                <a:spcPts val="0"/>
              </a:spcBef>
            </a:pPr>
            <a:r>
              <a:rPr lang="en-US" sz="2600" dirty="0" smtClean="0"/>
              <a:t>Study the heavy flavor (HF) content of the proton</a:t>
            </a:r>
          </a:p>
          <a:p>
            <a:pPr lvl="1">
              <a:lnSpc>
                <a:spcPct val="100000"/>
              </a:lnSpc>
              <a:spcBef>
                <a:spcPts val="1200"/>
              </a:spcBef>
            </a:pPr>
            <a:r>
              <a:rPr lang="en-US" sz="2300" dirty="0" smtClean="0">
                <a:solidFill>
                  <a:schemeClr val="accent3">
                    <a:lumMod val="20000"/>
                    <a:lumOff val="80000"/>
                  </a:schemeClr>
                </a:solidFill>
              </a:rPr>
              <a:t>Extrinsic component where HF follows from PDF evolution</a:t>
            </a:r>
          </a:p>
          <a:p>
            <a:pPr lvl="1">
              <a:lnSpc>
                <a:spcPct val="100000"/>
              </a:lnSpc>
              <a:spcBef>
                <a:spcPts val="2400"/>
              </a:spcBef>
            </a:pPr>
            <a:r>
              <a:rPr lang="en-US" sz="2300" dirty="0" smtClean="0">
                <a:solidFill>
                  <a:schemeClr val="accent3">
                    <a:lumMod val="20000"/>
                    <a:lumOff val="80000"/>
                  </a:schemeClr>
                </a:solidFill>
              </a:rPr>
              <a:t>Intrinsic component which would consist on a non-</a:t>
            </a:r>
            <a:r>
              <a:rPr lang="en-US" sz="2300" dirty="0" err="1" smtClean="0">
                <a:solidFill>
                  <a:schemeClr val="accent3">
                    <a:lumMod val="20000"/>
                    <a:lumOff val="80000"/>
                  </a:schemeClr>
                </a:solidFill>
              </a:rPr>
              <a:t>pQCD</a:t>
            </a:r>
            <a:r>
              <a:rPr lang="en-US" sz="2300" dirty="0" smtClean="0">
                <a:solidFill>
                  <a:schemeClr val="accent3">
                    <a:lumMod val="20000"/>
                    <a:lumOff val="80000"/>
                  </a:schemeClr>
                </a:solidFill>
              </a:rPr>
              <a:t> HF contribution to PDF</a:t>
            </a:r>
          </a:p>
          <a:p>
            <a:pPr lvl="2">
              <a:lnSpc>
                <a:spcPct val="100000"/>
              </a:lnSpc>
              <a:spcBef>
                <a:spcPts val="1200"/>
              </a:spcBef>
            </a:pPr>
            <a:r>
              <a:rPr lang="en-US" sz="2100" dirty="0" smtClean="0">
                <a:solidFill>
                  <a:srgbClr val="CCFFCC"/>
                </a:solidFill>
              </a:rPr>
              <a:t>Has never been observed before but was hypothesized by Brodsky et al. (1980)</a:t>
            </a:r>
          </a:p>
          <a:p>
            <a:pPr lvl="2">
              <a:lnSpc>
                <a:spcPct val="100000"/>
              </a:lnSpc>
              <a:spcBef>
                <a:spcPts val="1800"/>
              </a:spcBef>
              <a:spcAft>
                <a:spcPts val="600"/>
              </a:spcAft>
            </a:pPr>
            <a:r>
              <a:rPr lang="en-US" sz="2100" dirty="0" smtClean="0">
                <a:solidFill>
                  <a:srgbClr val="CCFFCC"/>
                </a:solidFill>
              </a:rPr>
              <a:t>A </a:t>
            </a:r>
            <a:r>
              <a:rPr lang="en-US" sz="2100" dirty="0">
                <a:solidFill>
                  <a:srgbClr val="CCFFCC"/>
                </a:solidFill>
              </a:rPr>
              <a:t>model </a:t>
            </a:r>
            <a:r>
              <a:rPr lang="en-US" sz="2100" dirty="0" smtClean="0">
                <a:solidFill>
                  <a:srgbClr val="CCFFCC"/>
                </a:solidFill>
              </a:rPr>
              <a:t>(BHPS) with various level of intrinsic </a:t>
            </a:r>
          </a:p>
          <a:p>
            <a:pPr marL="914400" lvl="2" indent="0">
              <a:lnSpc>
                <a:spcPct val="100000"/>
              </a:lnSpc>
              <a:spcBef>
                <a:spcPts val="0"/>
              </a:spcBef>
              <a:buNone/>
            </a:pPr>
            <a:r>
              <a:rPr lang="en-US" sz="2100" dirty="0">
                <a:solidFill>
                  <a:srgbClr val="CCFFCC"/>
                </a:solidFill>
              </a:rPr>
              <a:t> </a:t>
            </a:r>
            <a:r>
              <a:rPr lang="en-US" sz="2100" dirty="0" smtClean="0">
                <a:solidFill>
                  <a:srgbClr val="CCFFCC"/>
                </a:solidFill>
              </a:rPr>
              <a:t>   charm (IC) contribution (0.6% and 2.1%) is </a:t>
            </a:r>
          </a:p>
          <a:p>
            <a:pPr marL="914400" lvl="2" indent="0">
              <a:lnSpc>
                <a:spcPct val="100000"/>
              </a:lnSpc>
              <a:spcBef>
                <a:spcPts val="0"/>
              </a:spcBef>
              <a:buNone/>
            </a:pPr>
            <a:r>
              <a:rPr lang="en-US" sz="2100" dirty="0">
                <a:solidFill>
                  <a:srgbClr val="CCFFCC"/>
                </a:solidFill>
              </a:rPr>
              <a:t> </a:t>
            </a:r>
            <a:r>
              <a:rPr lang="en-US" sz="2100" dirty="0" smtClean="0">
                <a:solidFill>
                  <a:srgbClr val="CCFFCC"/>
                </a:solidFill>
              </a:rPr>
              <a:t>   available through LHAPDF</a:t>
            </a:r>
          </a:p>
        </p:txBody>
      </p:sp>
      <p:sp>
        <p:nvSpPr>
          <p:cNvPr id="4" name="Slide Number Placeholder 3"/>
          <p:cNvSpPr>
            <a:spLocks noGrp="1"/>
          </p:cNvSpPr>
          <p:nvPr>
            <p:ph type="sldNum" sz="quarter" idx="12"/>
          </p:nvPr>
        </p:nvSpPr>
        <p:spPr/>
        <p:txBody>
          <a:bodyPr/>
          <a:lstStyle/>
          <a:p>
            <a:fld id="{1CFFB0B3-8B62-A94B-98D5-40C4635AC225}" type="slidenum">
              <a:rPr lang="en-US" smtClean="0"/>
              <a:t>66</a:t>
            </a:fld>
            <a:endParaRPr lang="en-US"/>
          </a:p>
        </p:txBody>
      </p:sp>
      <p:pic>
        <p:nvPicPr>
          <p:cNvPr id="5" name="Picture 4" descr="5qFockSta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1718" y="3535476"/>
            <a:ext cx="2467503" cy="1841137"/>
          </a:xfrm>
          <a:prstGeom prst="rect">
            <a:avLst/>
          </a:prstGeom>
        </p:spPr>
      </p:pic>
      <p:sp>
        <p:nvSpPr>
          <p:cNvPr id="6" name="TextBox 5"/>
          <p:cNvSpPr txBox="1"/>
          <p:nvPr/>
        </p:nvSpPr>
        <p:spPr>
          <a:xfrm>
            <a:off x="6571718" y="5473014"/>
            <a:ext cx="2541483" cy="523220"/>
          </a:xfrm>
          <a:prstGeom prst="rect">
            <a:avLst/>
          </a:prstGeom>
          <a:noFill/>
        </p:spPr>
        <p:txBody>
          <a:bodyPr wrap="square" rtlCol="0">
            <a:spAutoFit/>
          </a:bodyPr>
          <a:lstStyle/>
          <a:p>
            <a:pPr algn="ctr"/>
            <a:r>
              <a:rPr lang="en-US" sz="1400" dirty="0" smtClean="0">
                <a:solidFill>
                  <a:schemeClr val="accent2"/>
                </a:solidFill>
              </a:rPr>
              <a:t>Five-quark </a:t>
            </a:r>
            <a:r>
              <a:rPr lang="en-US" sz="1400" dirty="0" err="1" smtClean="0">
                <a:solidFill>
                  <a:schemeClr val="accent2"/>
                </a:solidFill>
              </a:rPr>
              <a:t>Fock</a:t>
            </a:r>
            <a:r>
              <a:rPr lang="en-US" sz="1400" dirty="0" smtClean="0">
                <a:solidFill>
                  <a:schemeClr val="accent2"/>
                </a:solidFill>
              </a:rPr>
              <a:t> state |</a:t>
            </a:r>
            <a:r>
              <a:rPr lang="en-US" sz="1400" dirty="0" err="1" smtClean="0">
                <a:solidFill>
                  <a:schemeClr val="accent2"/>
                </a:solidFill>
              </a:rPr>
              <a:t>uudQQ</a:t>
            </a:r>
            <a:r>
              <a:rPr lang="en-US" sz="1400" dirty="0" smtClean="0">
                <a:solidFill>
                  <a:schemeClr val="accent2"/>
                </a:solidFill>
              </a:rPr>
              <a:t>&gt; of the proton at the origin of IC .</a:t>
            </a:r>
            <a:endParaRPr lang="en-US" sz="1400" dirty="0">
              <a:solidFill>
                <a:schemeClr val="accent2"/>
              </a:solidFill>
            </a:endParaRPr>
          </a:p>
        </p:txBody>
      </p:sp>
      <p:sp>
        <p:nvSpPr>
          <p:cNvPr id="7" name="Rectangle 6"/>
          <p:cNvSpPr/>
          <p:nvPr/>
        </p:nvSpPr>
        <p:spPr>
          <a:xfrm>
            <a:off x="6666215" y="5926728"/>
            <a:ext cx="2375005" cy="461665"/>
          </a:xfrm>
          <a:prstGeom prst="rect">
            <a:avLst/>
          </a:prstGeom>
        </p:spPr>
        <p:txBody>
          <a:bodyPr wrap="square">
            <a:spAutoFit/>
          </a:bodyPr>
          <a:lstStyle/>
          <a:p>
            <a:pPr algn="ctr"/>
            <a:r>
              <a:rPr lang="hu-HU" sz="1200" dirty="0">
                <a:solidFill>
                  <a:schemeClr val="accent4"/>
                </a:solidFill>
              </a:rPr>
              <a:t>Adv.High Energy Phys. 2015 (2015) 231547</a:t>
            </a:r>
            <a:endParaRPr lang="en-US" sz="1200" dirty="0">
              <a:solidFill>
                <a:schemeClr val="accent4"/>
              </a:solidFill>
            </a:endParaRPr>
          </a:p>
        </p:txBody>
      </p:sp>
    </p:spTree>
    <p:extLst>
      <p:ext uri="{BB962C8B-B14F-4D97-AF65-F5344CB8AC3E}">
        <p14:creationId xmlns:p14="http://schemas.microsoft.com/office/powerpoint/2010/main" val="142073879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68403"/>
            <a:ext cx="8229600" cy="1744756"/>
          </a:xfrm>
        </p:spPr>
        <p:txBody>
          <a:bodyPr>
            <a:normAutofit/>
          </a:bodyPr>
          <a:lstStyle/>
          <a:p>
            <a:r>
              <a:rPr lang="en-US" dirty="0" smtClean="0"/>
              <a:t>Strategies</a:t>
            </a:r>
            <a:endParaRPr lang="en-US" dirty="0"/>
          </a:p>
        </p:txBody>
      </p:sp>
      <p:sp>
        <p:nvSpPr>
          <p:cNvPr id="4" name="Slide Number Placeholder 3"/>
          <p:cNvSpPr>
            <a:spLocks noGrp="1"/>
          </p:cNvSpPr>
          <p:nvPr>
            <p:ph type="sldNum" sz="quarter" idx="12"/>
          </p:nvPr>
        </p:nvSpPr>
        <p:spPr/>
        <p:txBody>
          <a:bodyPr/>
          <a:lstStyle/>
          <a:p>
            <a:fld id="{1CFFB0B3-8B62-A94B-98D5-40C4635AC225}" type="slidenum">
              <a:rPr lang="en-US" smtClean="0"/>
              <a:t>67</a:t>
            </a:fld>
            <a:endParaRPr lang="en-US"/>
          </a:p>
        </p:txBody>
      </p:sp>
    </p:spTree>
    <p:extLst>
      <p:ext uri="{BB962C8B-B14F-4D97-AF65-F5344CB8AC3E}">
        <p14:creationId xmlns:p14="http://schemas.microsoft.com/office/powerpoint/2010/main" val="157483905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1963"/>
            <a:ext cx="5018120" cy="1569660"/>
          </a:xfrm>
          <a:prstGeom prst="rect">
            <a:avLst/>
          </a:prstGeom>
          <a:noFill/>
        </p:spPr>
        <p:txBody>
          <a:bodyPr wrap="square" rtlCol="0">
            <a:spAutoFit/>
          </a:bodyPr>
          <a:lstStyle/>
          <a:p>
            <a:pPr algn="ctr"/>
            <a:r>
              <a:rPr lang="en-US" sz="2400" dirty="0" smtClean="0"/>
              <a:t>Choose to measure the differential cross section of observables for which theoretical predictions disagree for the SM effects under investigation </a:t>
            </a:r>
            <a:endParaRPr lang="en-US" sz="2400" dirty="0"/>
          </a:p>
        </p:txBody>
      </p:sp>
      <p:sp>
        <p:nvSpPr>
          <p:cNvPr id="5" name="Content Placeholder 2"/>
          <p:cNvSpPr txBox="1">
            <a:spLocks/>
          </p:cNvSpPr>
          <p:nvPr/>
        </p:nvSpPr>
        <p:spPr>
          <a:xfrm>
            <a:off x="129427" y="4642250"/>
            <a:ext cx="8873087" cy="1212930"/>
          </a:xfrm>
          <a:prstGeom prst="rect">
            <a:avLst/>
          </a:prstGeom>
        </p:spPr>
        <p:txBody>
          <a:bodyPr vert="horz" lIns="91440" tIns="45720" rIns="91440" bIns="45720" rtlCol="0" anchor="ctr">
            <a:noAutofit/>
          </a:bodyPr>
          <a:lstStyle>
            <a:lvl1pPr marL="342900" indent="-342900" algn="l" defTabSz="914400" rtl="0" eaLnBrk="1" latinLnBrk="0" hangingPunct="1">
              <a:lnSpc>
                <a:spcPct val="10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None/>
            </a:pPr>
            <a:r>
              <a:rPr lang="en-US" sz="2400" dirty="0"/>
              <a:t>P</a:t>
            </a:r>
            <a:r>
              <a:rPr lang="en-US" sz="2400" dirty="0" smtClean="0"/>
              <a:t>erform the measurement to determine which calculations provide a better description of data and which theory improvement is needed</a:t>
            </a:r>
          </a:p>
        </p:txBody>
      </p:sp>
      <p:sp>
        <p:nvSpPr>
          <p:cNvPr id="2" name="Slide Number Placeholder 1"/>
          <p:cNvSpPr>
            <a:spLocks noGrp="1"/>
          </p:cNvSpPr>
          <p:nvPr>
            <p:ph type="sldNum" sz="quarter" idx="12"/>
          </p:nvPr>
        </p:nvSpPr>
        <p:spPr/>
        <p:txBody>
          <a:bodyPr/>
          <a:lstStyle/>
          <a:p>
            <a:fld id="{1CFFB0B3-8B62-A94B-98D5-40C4635AC225}" type="slidenum">
              <a:rPr lang="en-US" smtClean="0"/>
              <a:t>68</a:t>
            </a:fld>
            <a:endParaRPr lang="en-US"/>
          </a:p>
        </p:txBody>
      </p:sp>
      <p:sp>
        <p:nvSpPr>
          <p:cNvPr id="7" name="TextBox 6"/>
          <p:cNvSpPr txBox="1"/>
          <p:nvPr/>
        </p:nvSpPr>
        <p:spPr>
          <a:xfrm>
            <a:off x="65927" y="1902974"/>
            <a:ext cx="5156535" cy="2893100"/>
          </a:xfrm>
          <a:prstGeom prst="rect">
            <a:avLst/>
          </a:prstGeom>
          <a:noFill/>
        </p:spPr>
        <p:txBody>
          <a:bodyPr wrap="square" rtlCol="0">
            <a:spAutoFit/>
          </a:bodyPr>
          <a:lstStyle/>
          <a:p>
            <a:pPr algn="ctr"/>
            <a:r>
              <a:rPr lang="en-US" sz="2200" i="1" dirty="0" smtClean="0">
                <a:solidFill>
                  <a:schemeClr val="accent6">
                    <a:lumMod val="40000"/>
                    <a:lumOff val="60000"/>
                  </a:schemeClr>
                </a:solidFill>
              </a:rPr>
              <a:t>Example:      </a:t>
            </a:r>
          </a:p>
          <a:p>
            <a:pPr>
              <a:spcBef>
                <a:spcPts val="1200"/>
              </a:spcBef>
            </a:pPr>
            <a:r>
              <a:rPr lang="en-US" sz="2200" dirty="0" smtClean="0">
                <a:solidFill>
                  <a:schemeClr val="accent6">
                    <a:lumMod val="40000"/>
                    <a:lumOff val="60000"/>
                  </a:schemeClr>
                </a:solidFill>
              </a:rPr>
              <a:t>The azimuthal angular </a:t>
            </a:r>
            <a:r>
              <a:rPr lang="en-US" sz="2200" dirty="0" err="1" smtClean="0">
                <a:solidFill>
                  <a:schemeClr val="accent6">
                    <a:lumMod val="40000"/>
                    <a:lumOff val="60000"/>
                  </a:schemeClr>
                </a:solidFill>
              </a:rPr>
              <a:t>decorrelation</a:t>
            </a:r>
            <a:r>
              <a:rPr lang="en-US" sz="2200" dirty="0" smtClean="0">
                <a:solidFill>
                  <a:schemeClr val="accent6">
                    <a:lumMod val="40000"/>
                    <a:lumOff val="60000"/>
                  </a:schemeClr>
                </a:solidFill>
              </a:rPr>
              <a:t> (≠</a:t>
            </a:r>
            <a:r>
              <a:rPr lang="en-US" sz="2200" dirty="0" smtClean="0">
                <a:solidFill>
                  <a:schemeClr val="accent6">
                    <a:lumMod val="40000"/>
                    <a:lumOff val="60000"/>
                  </a:schemeClr>
                </a:solidFill>
                <a:latin typeface="Symbol" charset="2"/>
                <a:cs typeface="Symbol" charset="2"/>
              </a:rPr>
              <a:t>p</a:t>
            </a:r>
            <a:r>
              <a:rPr lang="en-US" sz="2200" dirty="0" smtClean="0">
                <a:solidFill>
                  <a:schemeClr val="accent6">
                    <a:lumMod val="40000"/>
                    <a:lumOff val="60000"/>
                  </a:schemeClr>
                </a:solidFill>
              </a:rPr>
              <a:t>)  between the two leading jets in inclusive 2-jets events is sensitive to </a:t>
            </a:r>
            <a:r>
              <a:rPr lang="en-US" sz="2200" dirty="0" err="1" smtClean="0">
                <a:solidFill>
                  <a:schemeClr val="accent6">
                    <a:lumMod val="40000"/>
                    <a:lumOff val="60000"/>
                  </a:schemeClr>
                </a:solidFill>
              </a:rPr>
              <a:t>parton</a:t>
            </a:r>
            <a:r>
              <a:rPr lang="en-US" sz="2200" dirty="0" smtClean="0">
                <a:solidFill>
                  <a:schemeClr val="accent6">
                    <a:lumMod val="40000"/>
                    <a:lumOff val="60000"/>
                  </a:schemeClr>
                </a:solidFill>
              </a:rPr>
              <a:t> emission of various “hardness”</a:t>
            </a:r>
          </a:p>
          <a:p>
            <a:endParaRPr lang="en-US" sz="2200" dirty="0" smtClean="0">
              <a:solidFill>
                <a:schemeClr val="accent6">
                  <a:lumMod val="40000"/>
                  <a:lumOff val="60000"/>
                </a:schemeClr>
              </a:solidFill>
            </a:endParaRPr>
          </a:p>
          <a:p>
            <a:r>
              <a:rPr lang="en-US" sz="2200" dirty="0">
                <a:solidFill>
                  <a:schemeClr val="accent6">
                    <a:lumMod val="40000"/>
                    <a:lumOff val="60000"/>
                  </a:schemeClr>
                </a:solidFill>
              </a:rPr>
              <a:t> </a:t>
            </a:r>
            <a:r>
              <a:rPr lang="en-US" sz="2200" dirty="0" smtClean="0">
                <a:solidFill>
                  <a:schemeClr val="accent6">
                    <a:lumMod val="40000"/>
                    <a:lumOff val="60000"/>
                  </a:schemeClr>
                </a:solidFill>
              </a:rPr>
              <a:t>       Predictions on </a:t>
            </a:r>
            <a:r>
              <a:rPr lang="en-US" sz="2200" dirty="0" smtClean="0">
                <a:solidFill>
                  <a:schemeClr val="accent6">
                    <a:lumMod val="40000"/>
                    <a:lumOff val="60000"/>
                  </a:schemeClr>
                </a:solidFill>
                <a:latin typeface="Symbol" charset="2"/>
                <a:cs typeface="Symbol" charset="2"/>
              </a:rPr>
              <a:t>Df</a:t>
            </a:r>
            <a:r>
              <a:rPr lang="en-US" sz="2200" baseline="-25000" dirty="0" smtClean="0">
                <a:solidFill>
                  <a:schemeClr val="accent6">
                    <a:lumMod val="40000"/>
                    <a:lumOff val="60000"/>
                  </a:schemeClr>
                </a:solidFill>
              </a:rPr>
              <a:t>12</a:t>
            </a:r>
            <a:r>
              <a:rPr lang="en-US" sz="2200" dirty="0" smtClean="0">
                <a:solidFill>
                  <a:schemeClr val="accent6">
                    <a:lumMod val="40000"/>
                    <a:lumOff val="60000"/>
                  </a:schemeClr>
                </a:solidFill>
              </a:rPr>
              <a:t> widely differ</a:t>
            </a:r>
          </a:p>
          <a:p>
            <a:endParaRPr lang="en-US" dirty="0"/>
          </a:p>
        </p:txBody>
      </p:sp>
      <p:sp>
        <p:nvSpPr>
          <p:cNvPr id="8" name="TextBox 7"/>
          <p:cNvSpPr txBox="1"/>
          <p:nvPr/>
        </p:nvSpPr>
        <p:spPr>
          <a:xfrm>
            <a:off x="129427" y="5736005"/>
            <a:ext cx="8809587" cy="1107996"/>
          </a:xfrm>
          <a:prstGeom prst="rect">
            <a:avLst/>
          </a:prstGeom>
          <a:noFill/>
        </p:spPr>
        <p:txBody>
          <a:bodyPr wrap="square" rtlCol="0">
            <a:spAutoFit/>
          </a:bodyPr>
          <a:lstStyle/>
          <a:p>
            <a:pPr algn="ctr"/>
            <a:r>
              <a:rPr lang="en-US" sz="2200" i="1" dirty="0" smtClean="0">
                <a:solidFill>
                  <a:srgbClr val="EBBBB0"/>
                </a:solidFill>
              </a:rPr>
              <a:t>In our Example:</a:t>
            </a:r>
          </a:p>
          <a:p>
            <a:r>
              <a:rPr lang="en-US" sz="2200" dirty="0" smtClean="0">
                <a:solidFill>
                  <a:srgbClr val="EBBBB0"/>
                </a:solidFill>
              </a:rPr>
              <a:t>The </a:t>
            </a:r>
            <a:r>
              <a:rPr lang="en-US" sz="2200" dirty="0" err="1" smtClean="0">
                <a:solidFill>
                  <a:srgbClr val="EBBBB0"/>
                </a:solidFill>
              </a:rPr>
              <a:t>Herwig</a:t>
            </a:r>
            <a:r>
              <a:rPr lang="en-US" sz="2200" dirty="0" smtClean="0">
                <a:solidFill>
                  <a:srgbClr val="EBBBB0"/>
                </a:solidFill>
              </a:rPr>
              <a:t> </a:t>
            </a:r>
            <a:r>
              <a:rPr lang="en-US" sz="2200" dirty="0" err="1" smtClean="0">
                <a:solidFill>
                  <a:srgbClr val="EBBBB0"/>
                </a:solidFill>
              </a:rPr>
              <a:t>parton</a:t>
            </a:r>
            <a:r>
              <a:rPr lang="en-US" sz="2200" dirty="0" smtClean="0">
                <a:solidFill>
                  <a:srgbClr val="EBBBB0"/>
                </a:solidFill>
              </a:rPr>
              <a:t> shower provides a poor description of data especially at large angle, while matching a PS to a ME yields the best agreement</a:t>
            </a:r>
          </a:p>
        </p:txBody>
      </p:sp>
      <p:sp>
        <p:nvSpPr>
          <p:cNvPr id="9" name="Right Arrow 8"/>
          <p:cNvSpPr/>
          <p:nvPr/>
        </p:nvSpPr>
        <p:spPr>
          <a:xfrm>
            <a:off x="319928" y="4254500"/>
            <a:ext cx="203947" cy="126802"/>
          </a:xfrm>
          <a:prstGeom prst="rightArrow">
            <a:avLst/>
          </a:prstGeom>
          <a:solidFill>
            <a:schemeClr val="accent1">
              <a:lumMod val="20000"/>
              <a:lumOff val="80000"/>
            </a:schemeClr>
          </a:solidFill>
          <a:ln w="28575"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CMS-SMP-16-014_Figure_004.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2462" y="61279"/>
            <a:ext cx="3789198" cy="4580971"/>
          </a:xfrm>
          <a:prstGeom prst="rect">
            <a:avLst/>
          </a:prstGeom>
        </p:spPr>
      </p:pic>
      <p:sp>
        <p:nvSpPr>
          <p:cNvPr id="12" name="TextBox 11"/>
          <p:cNvSpPr txBox="1"/>
          <p:nvPr/>
        </p:nvSpPr>
        <p:spPr>
          <a:xfrm>
            <a:off x="6106762" y="4537318"/>
            <a:ext cx="2346397" cy="307777"/>
          </a:xfrm>
          <a:prstGeom prst="rect">
            <a:avLst/>
          </a:prstGeom>
          <a:solidFill>
            <a:schemeClr val="accent4">
              <a:lumMod val="40000"/>
              <a:lumOff val="60000"/>
            </a:schemeClr>
          </a:solidFill>
          <a:ln>
            <a:solidFill>
              <a:schemeClr val="accent4">
                <a:lumMod val="75000"/>
              </a:schemeClr>
            </a:solidFill>
          </a:ln>
        </p:spPr>
        <p:txBody>
          <a:bodyPr wrap="none" rtlCol="0">
            <a:spAutoFit/>
          </a:bodyPr>
          <a:lstStyle/>
          <a:p>
            <a:r>
              <a:rPr lang="en-US" sz="1400" b="1" i="1" dirty="0" smtClean="0">
                <a:solidFill>
                  <a:schemeClr val="accent4">
                    <a:lumMod val="75000"/>
                  </a:schemeClr>
                </a:solidFill>
              </a:rPr>
              <a:t>Eur. Phys. J. C 78 (2018) 566</a:t>
            </a:r>
            <a:endParaRPr lang="en-US" sz="1400" b="1" i="1" dirty="0">
              <a:solidFill>
                <a:schemeClr val="accent4">
                  <a:lumMod val="75000"/>
                </a:schemeClr>
              </a:solidFill>
            </a:endParaRPr>
          </a:p>
        </p:txBody>
      </p:sp>
    </p:spTree>
    <p:extLst>
      <p:ext uri="{BB962C8B-B14F-4D97-AF65-F5344CB8AC3E}">
        <p14:creationId xmlns:p14="http://schemas.microsoft.com/office/powerpoint/2010/main" val="18659258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6540"/>
            <a:ext cx="8229600" cy="780936"/>
          </a:xfrm>
        </p:spPr>
        <p:txBody>
          <a:bodyPr>
            <a:normAutofit/>
          </a:bodyPr>
          <a:lstStyle/>
          <a:p>
            <a:r>
              <a:rPr lang="en-US" sz="4500" dirty="0" smtClean="0"/>
              <a:t>Our tools!</a:t>
            </a:r>
            <a:endParaRPr lang="en-US" sz="4500" dirty="0"/>
          </a:p>
        </p:txBody>
      </p:sp>
      <p:sp>
        <p:nvSpPr>
          <p:cNvPr id="4" name="Slide Number Placeholder 3"/>
          <p:cNvSpPr>
            <a:spLocks noGrp="1"/>
          </p:cNvSpPr>
          <p:nvPr>
            <p:ph type="sldNum" sz="quarter" idx="12"/>
          </p:nvPr>
        </p:nvSpPr>
        <p:spPr>
          <a:xfrm>
            <a:off x="6963933" y="6554835"/>
            <a:ext cx="2133600" cy="365125"/>
          </a:xfrm>
        </p:spPr>
        <p:txBody>
          <a:bodyPr/>
          <a:lstStyle/>
          <a:p>
            <a:fld id="{1CFFB0B3-8B62-A94B-98D5-40C4635AC225}" type="slidenum">
              <a:rPr lang="en-US" smtClean="0"/>
              <a:t>69</a:t>
            </a:fld>
            <a:endParaRPr lang="en-US" dirty="0"/>
          </a:p>
        </p:txBody>
      </p:sp>
      <p:pic>
        <p:nvPicPr>
          <p:cNvPr id="5" name="Picture 4"/>
          <p:cNvPicPr>
            <a:picLocks noChangeAspect="1"/>
          </p:cNvPicPr>
          <p:nvPr/>
        </p:nvPicPr>
        <p:blipFill>
          <a:blip r:embed="rId2"/>
          <a:stretch>
            <a:fillRect/>
          </a:stretch>
        </p:blipFill>
        <p:spPr>
          <a:xfrm>
            <a:off x="5063232" y="3780669"/>
            <a:ext cx="3972349" cy="2854502"/>
          </a:xfrm>
          <a:prstGeom prst="rect">
            <a:avLst/>
          </a:prstGeom>
        </p:spPr>
      </p:pic>
      <p:pic>
        <p:nvPicPr>
          <p:cNvPr id="7" name="Picture 6"/>
          <p:cNvPicPr>
            <a:picLocks noChangeAspect="1"/>
          </p:cNvPicPr>
          <p:nvPr/>
        </p:nvPicPr>
        <p:blipFill>
          <a:blip r:embed="rId3"/>
          <a:stretch>
            <a:fillRect/>
          </a:stretch>
        </p:blipFill>
        <p:spPr>
          <a:xfrm>
            <a:off x="460781" y="3778736"/>
            <a:ext cx="4318376" cy="2776099"/>
          </a:xfrm>
          <a:prstGeom prst="rect">
            <a:avLst/>
          </a:prstGeom>
        </p:spPr>
      </p:pic>
      <p:sp>
        <p:nvSpPr>
          <p:cNvPr id="9" name="TextBox 8"/>
          <p:cNvSpPr txBox="1"/>
          <p:nvPr/>
        </p:nvSpPr>
        <p:spPr>
          <a:xfrm>
            <a:off x="547841" y="3780669"/>
            <a:ext cx="864652" cy="369332"/>
          </a:xfrm>
          <a:prstGeom prst="rect">
            <a:avLst/>
          </a:prstGeom>
          <a:noFill/>
        </p:spPr>
        <p:txBody>
          <a:bodyPr wrap="none" rtlCol="0">
            <a:spAutoFit/>
          </a:bodyPr>
          <a:lstStyle/>
          <a:p>
            <a:r>
              <a:rPr lang="en-US" b="1" dirty="0" smtClean="0">
                <a:solidFill>
                  <a:srgbClr val="0000FF"/>
                </a:solidFill>
              </a:rPr>
              <a:t>ATLAS</a:t>
            </a:r>
            <a:endParaRPr lang="en-US" b="1" dirty="0">
              <a:solidFill>
                <a:srgbClr val="0000FF"/>
              </a:solidFill>
            </a:endParaRPr>
          </a:p>
        </p:txBody>
      </p:sp>
      <p:pic>
        <p:nvPicPr>
          <p:cNvPr id="10" name="Picture 9" descr="HadronCollider_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4931" y="1032105"/>
            <a:ext cx="5550260" cy="1938552"/>
          </a:xfrm>
          <a:prstGeom prst="rect">
            <a:avLst/>
          </a:prstGeom>
        </p:spPr>
      </p:pic>
      <p:sp>
        <p:nvSpPr>
          <p:cNvPr id="11" name="Content Placeholder 2"/>
          <p:cNvSpPr>
            <a:spLocks noGrp="1"/>
          </p:cNvSpPr>
          <p:nvPr>
            <p:ph idx="1"/>
          </p:nvPr>
        </p:nvSpPr>
        <p:spPr>
          <a:xfrm>
            <a:off x="0" y="1243338"/>
            <a:ext cx="3378334" cy="2257813"/>
          </a:xfrm>
        </p:spPr>
        <p:txBody>
          <a:bodyPr>
            <a:noAutofit/>
          </a:bodyPr>
          <a:lstStyle/>
          <a:p>
            <a:pPr marL="0" indent="0" algn="ctr">
              <a:buSzPct val="110000"/>
              <a:buNone/>
            </a:pPr>
            <a:r>
              <a:rPr lang="en-US" sz="2200" dirty="0">
                <a:solidFill>
                  <a:srgbClr val="FFFFFF"/>
                </a:solidFill>
              </a:rPr>
              <a:t>T</a:t>
            </a:r>
            <a:r>
              <a:rPr lang="en-US" sz="2200" dirty="0" smtClean="0">
                <a:solidFill>
                  <a:srgbClr val="FFFFFF"/>
                </a:solidFill>
              </a:rPr>
              <a:t>he results to be presented here have been obtained with either the 7 </a:t>
            </a:r>
            <a:r>
              <a:rPr lang="en-US" sz="2200" dirty="0" err="1" smtClean="0">
                <a:solidFill>
                  <a:srgbClr val="FFFFFF"/>
                </a:solidFill>
              </a:rPr>
              <a:t>TeV</a:t>
            </a:r>
            <a:r>
              <a:rPr lang="en-US" sz="2200" dirty="0" smtClean="0">
                <a:solidFill>
                  <a:srgbClr val="FFFFFF"/>
                </a:solidFill>
              </a:rPr>
              <a:t> 2011, 8 </a:t>
            </a:r>
            <a:r>
              <a:rPr lang="en-US" sz="2200" dirty="0" err="1" smtClean="0">
                <a:solidFill>
                  <a:srgbClr val="FFFFFF"/>
                </a:solidFill>
              </a:rPr>
              <a:t>TeV</a:t>
            </a:r>
            <a:r>
              <a:rPr lang="en-US" sz="2200" dirty="0" smtClean="0">
                <a:solidFill>
                  <a:srgbClr val="FFFFFF"/>
                </a:solidFill>
              </a:rPr>
              <a:t> 2012 or 13 </a:t>
            </a:r>
            <a:r>
              <a:rPr lang="en-US" sz="2200" dirty="0" err="1" smtClean="0">
                <a:solidFill>
                  <a:srgbClr val="FFFFFF"/>
                </a:solidFill>
              </a:rPr>
              <a:t>TeV</a:t>
            </a:r>
            <a:r>
              <a:rPr lang="en-US" sz="2200" dirty="0" smtClean="0">
                <a:solidFill>
                  <a:srgbClr val="FFFFFF"/>
                </a:solidFill>
              </a:rPr>
              <a:t>  2015-2016  ATLAS data</a:t>
            </a:r>
          </a:p>
          <a:p>
            <a:pPr lvl="1">
              <a:lnSpc>
                <a:spcPct val="100000"/>
              </a:lnSpc>
              <a:spcBef>
                <a:spcPts val="600"/>
              </a:spcBef>
              <a:buSzPct val="110000"/>
              <a:buFont typeface="Wingdings" charset="2"/>
              <a:buChar char="§"/>
            </a:pPr>
            <a:r>
              <a:rPr lang="en-US" sz="1800" dirty="0">
                <a:solidFill>
                  <a:srgbClr val="CCFFCC"/>
                </a:solidFill>
              </a:rPr>
              <a:t>4.6 fb</a:t>
            </a:r>
            <a:r>
              <a:rPr lang="en-US" sz="1800" baseline="30000" dirty="0">
                <a:solidFill>
                  <a:srgbClr val="CCFFCC"/>
                </a:solidFill>
              </a:rPr>
              <a:t>-1</a:t>
            </a:r>
            <a:r>
              <a:rPr lang="en-US" sz="1800" dirty="0">
                <a:solidFill>
                  <a:srgbClr val="CCFFCC"/>
                </a:solidFill>
              </a:rPr>
              <a:t> (2011), </a:t>
            </a:r>
            <a:r>
              <a:rPr lang="en-US" sz="1800" dirty="0" smtClean="0">
                <a:solidFill>
                  <a:srgbClr val="CCFFCC"/>
                </a:solidFill>
              </a:rPr>
              <a:t>20 fb</a:t>
            </a:r>
            <a:r>
              <a:rPr lang="en-US" sz="1800" baseline="30000" dirty="0">
                <a:solidFill>
                  <a:srgbClr val="CCFFCC"/>
                </a:solidFill>
              </a:rPr>
              <a:t>-1</a:t>
            </a:r>
            <a:r>
              <a:rPr lang="en-US" sz="1800" dirty="0">
                <a:solidFill>
                  <a:srgbClr val="CCFFCC"/>
                </a:solidFill>
              </a:rPr>
              <a:t> (2012), </a:t>
            </a:r>
            <a:r>
              <a:rPr lang="en-US" sz="1800" dirty="0" smtClean="0">
                <a:solidFill>
                  <a:srgbClr val="CCFFCC"/>
                </a:solidFill>
              </a:rPr>
              <a:t>3.2 to 36.1  </a:t>
            </a:r>
            <a:r>
              <a:rPr lang="en-US" sz="1800" dirty="0">
                <a:solidFill>
                  <a:srgbClr val="CCFFCC"/>
                </a:solidFill>
              </a:rPr>
              <a:t>fb</a:t>
            </a:r>
            <a:r>
              <a:rPr lang="en-US" sz="1800" baseline="30000" dirty="0">
                <a:solidFill>
                  <a:srgbClr val="CCFFCC"/>
                </a:solidFill>
              </a:rPr>
              <a:t>-1</a:t>
            </a:r>
            <a:r>
              <a:rPr lang="en-US" sz="1800" dirty="0">
                <a:solidFill>
                  <a:srgbClr val="CCFFCC"/>
                </a:solidFill>
              </a:rPr>
              <a:t> (</a:t>
            </a:r>
            <a:r>
              <a:rPr lang="en-US" sz="1800" dirty="0" smtClean="0">
                <a:solidFill>
                  <a:srgbClr val="CCFFCC"/>
                </a:solidFill>
              </a:rPr>
              <a:t>2015-2016)</a:t>
            </a:r>
            <a:endParaRPr lang="en-US" sz="1800" dirty="0">
              <a:solidFill>
                <a:srgbClr val="CCFFCC"/>
              </a:solidFill>
            </a:endParaRPr>
          </a:p>
          <a:p>
            <a:pPr lvl="1">
              <a:buSzPct val="110000"/>
              <a:buFont typeface="Wingdings" charset="2"/>
              <a:buChar char="§"/>
            </a:pPr>
            <a:endParaRPr lang="en-US" sz="1800" dirty="0" smtClean="0">
              <a:solidFill>
                <a:srgbClr val="FFFFFF"/>
              </a:solidFill>
            </a:endParaRPr>
          </a:p>
        </p:txBody>
      </p:sp>
    </p:spTree>
    <p:extLst>
      <p:ext uri="{BB962C8B-B14F-4D97-AF65-F5344CB8AC3E}">
        <p14:creationId xmlns:p14="http://schemas.microsoft.com/office/powerpoint/2010/main" val="308243710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835"/>
            <a:ext cx="8229600" cy="1143000"/>
          </a:xfrm>
        </p:spPr>
        <p:txBody>
          <a:bodyPr>
            <a:normAutofit/>
          </a:bodyPr>
          <a:lstStyle/>
          <a:p>
            <a:r>
              <a:rPr lang="en-US" sz="4500" dirty="0" smtClean="0">
                <a:solidFill>
                  <a:srgbClr val="FFFFFF"/>
                </a:solidFill>
              </a:rPr>
              <a:t>Plan of the talk</a:t>
            </a:r>
            <a:endParaRPr lang="en-US" sz="4500" dirty="0">
              <a:solidFill>
                <a:srgbClr val="FFFFFF"/>
              </a:solidFill>
            </a:endParaRPr>
          </a:p>
        </p:txBody>
      </p:sp>
      <p:sp>
        <p:nvSpPr>
          <p:cNvPr id="4" name="Slide Number Placeholder 3"/>
          <p:cNvSpPr>
            <a:spLocks noGrp="1"/>
          </p:cNvSpPr>
          <p:nvPr>
            <p:ph type="sldNum" sz="quarter" idx="12"/>
          </p:nvPr>
        </p:nvSpPr>
        <p:spPr/>
        <p:txBody>
          <a:bodyPr/>
          <a:lstStyle/>
          <a:p>
            <a:fld id="{19371D3E-5A18-49EB-AD2A-429AF165759F}" type="slidenum">
              <a:rPr lang="en-US" smtClean="0"/>
              <a:pPr/>
              <a:t>7</a:t>
            </a:fld>
            <a:endParaRPr lang="en-US" dirty="0"/>
          </a:p>
        </p:txBody>
      </p:sp>
      <p:sp>
        <p:nvSpPr>
          <p:cNvPr id="5" name="Content Placeholder 2"/>
          <p:cNvSpPr txBox="1">
            <a:spLocks/>
          </p:cNvSpPr>
          <p:nvPr/>
        </p:nvSpPr>
        <p:spPr>
          <a:xfrm>
            <a:off x="160283" y="973225"/>
            <a:ext cx="8885077" cy="6387181"/>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buClrTx/>
              <a:buSzPct val="110000"/>
              <a:buFont typeface="Wingdings" charset="2"/>
              <a:buChar char="§"/>
            </a:pPr>
            <a:r>
              <a:rPr lang="en-US" sz="2400" dirty="0" smtClean="0">
                <a:solidFill>
                  <a:schemeClr val="tx1"/>
                </a:solidFill>
              </a:rPr>
              <a:t>We will see why QCD calculations are needed for any LHC  predictions and why they globally make sense.</a:t>
            </a:r>
          </a:p>
          <a:p>
            <a:pPr>
              <a:spcBef>
                <a:spcPts val="3800"/>
              </a:spcBef>
              <a:buClrTx/>
              <a:buFont typeface="Wingdings" charset="2"/>
              <a:buChar char="§"/>
            </a:pPr>
            <a:r>
              <a:rPr lang="en-US" sz="2400" dirty="0" smtClean="0">
                <a:solidFill>
                  <a:schemeClr val="tx1"/>
                </a:solidFill>
              </a:rPr>
              <a:t>But we will see that getting accurate precise predictions for LHC phenomena with QCD is challenging.</a:t>
            </a:r>
          </a:p>
          <a:p>
            <a:pPr lvl="1">
              <a:buClrTx/>
              <a:buSzPct val="75000"/>
              <a:buFont typeface="Courier New"/>
              <a:buChar char="o"/>
            </a:pPr>
            <a:r>
              <a:rPr lang="en-US" sz="2100" dirty="0" smtClean="0">
                <a:solidFill>
                  <a:srgbClr val="CCFFCC"/>
                </a:solidFill>
              </a:rPr>
              <a:t>Help understanding what </a:t>
            </a:r>
            <a:r>
              <a:rPr lang="en-US" sz="2100" dirty="0">
                <a:solidFill>
                  <a:srgbClr val="CCFFCC"/>
                </a:solidFill>
              </a:rPr>
              <a:t>is the meaning of the sophisticated set of calculations </a:t>
            </a:r>
            <a:r>
              <a:rPr lang="en-US" sz="2100" dirty="0" smtClean="0">
                <a:solidFill>
                  <a:srgbClr val="CCFFCC"/>
                </a:solidFill>
              </a:rPr>
              <a:t>made available by the theory community;</a:t>
            </a:r>
          </a:p>
          <a:p>
            <a:pPr lvl="1">
              <a:spcBef>
                <a:spcPts val="1200"/>
              </a:spcBef>
              <a:buClrTx/>
              <a:buSzPct val="75000"/>
              <a:buFont typeface="Courier New"/>
              <a:buChar char="o"/>
            </a:pPr>
            <a:r>
              <a:rPr lang="en-US" sz="2100" dirty="0" smtClean="0">
                <a:solidFill>
                  <a:srgbClr val="CCFFCC"/>
                </a:solidFill>
              </a:rPr>
              <a:t>To justify the need for the measurements to be presented.</a:t>
            </a:r>
          </a:p>
          <a:p>
            <a:pPr>
              <a:spcBef>
                <a:spcPts val="3800"/>
              </a:spcBef>
              <a:buClrTx/>
              <a:buSzPct val="110000"/>
              <a:buFont typeface="Wingdings" charset="2"/>
              <a:buChar char="§"/>
            </a:pPr>
            <a:r>
              <a:rPr lang="en-US" sz="2400" dirty="0" smtClean="0">
                <a:solidFill>
                  <a:schemeClr val="tx1"/>
                </a:solidFill>
              </a:rPr>
              <a:t>Then, I </a:t>
            </a:r>
            <a:r>
              <a:rPr lang="en-US" sz="2400" dirty="0">
                <a:solidFill>
                  <a:schemeClr val="tx1"/>
                </a:solidFill>
              </a:rPr>
              <a:t>will present </a:t>
            </a:r>
            <a:r>
              <a:rPr lang="en-US" sz="2400" dirty="0" smtClean="0">
                <a:solidFill>
                  <a:schemeClr val="tx1"/>
                </a:solidFill>
              </a:rPr>
              <a:t>some of the calculations that we </a:t>
            </a:r>
            <a:r>
              <a:rPr lang="en-US" sz="2400" dirty="0">
                <a:solidFill>
                  <a:schemeClr val="tx1"/>
                </a:solidFill>
              </a:rPr>
              <a:t>have in </a:t>
            </a:r>
            <a:r>
              <a:rPr lang="en-US" sz="2400" dirty="0" smtClean="0">
                <a:solidFill>
                  <a:schemeClr val="tx1"/>
                </a:solidFill>
              </a:rPr>
              <a:t>hand.</a:t>
            </a:r>
          </a:p>
          <a:p>
            <a:pPr>
              <a:spcBef>
                <a:spcPts val="3800"/>
              </a:spcBef>
              <a:buClrTx/>
              <a:buSzPct val="110000"/>
              <a:buFont typeface="Wingdings" charset="2"/>
              <a:buChar char="§"/>
            </a:pPr>
            <a:r>
              <a:rPr lang="en-US" sz="2400" dirty="0" smtClean="0">
                <a:solidFill>
                  <a:schemeClr val="tx1"/>
                </a:solidFill>
              </a:rPr>
              <a:t>I will finally explicitly present measurement </a:t>
            </a:r>
            <a:r>
              <a:rPr lang="en-US" sz="2400" dirty="0">
                <a:solidFill>
                  <a:schemeClr val="tx1"/>
                </a:solidFill>
              </a:rPr>
              <a:t>results and interpretations in terms of the issues </a:t>
            </a:r>
            <a:r>
              <a:rPr lang="en-US" sz="2400" dirty="0" smtClean="0">
                <a:solidFill>
                  <a:schemeClr val="tx1"/>
                </a:solidFill>
              </a:rPr>
              <a:t>that will be raised.</a:t>
            </a:r>
            <a:endParaRPr lang="en-US" sz="2400" dirty="0">
              <a:solidFill>
                <a:schemeClr val="tx1"/>
              </a:solidFill>
            </a:endParaRPr>
          </a:p>
        </p:txBody>
      </p:sp>
    </p:spTree>
    <p:extLst>
      <p:ext uri="{BB962C8B-B14F-4D97-AF65-F5344CB8AC3E}">
        <p14:creationId xmlns:p14="http://schemas.microsoft.com/office/powerpoint/2010/main" val="290348118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420"/>
            <a:ext cx="8229600" cy="923810"/>
          </a:xfrm>
        </p:spPr>
        <p:txBody>
          <a:bodyPr>
            <a:normAutofit fontScale="90000"/>
          </a:bodyPr>
          <a:lstStyle/>
          <a:p>
            <a:r>
              <a:rPr lang="en-US" dirty="0" smtClean="0"/>
              <a:t>General measurement approach</a:t>
            </a:r>
            <a:endParaRPr lang="en-US" dirty="0"/>
          </a:p>
        </p:txBody>
      </p:sp>
      <p:sp>
        <p:nvSpPr>
          <p:cNvPr id="3" name="Content Placeholder 2"/>
          <p:cNvSpPr>
            <a:spLocks noGrp="1"/>
          </p:cNvSpPr>
          <p:nvPr>
            <p:ph idx="1"/>
          </p:nvPr>
        </p:nvSpPr>
        <p:spPr>
          <a:xfrm>
            <a:off x="85479" y="932312"/>
            <a:ext cx="8789411" cy="5972158"/>
          </a:xfrm>
        </p:spPr>
        <p:txBody>
          <a:bodyPr>
            <a:normAutofit fontScale="85000" lnSpcReduction="20000"/>
          </a:bodyPr>
          <a:lstStyle/>
          <a:p>
            <a:pPr>
              <a:buSzPct val="110000"/>
              <a:buFont typeface="Wingdings" charset="2"/>
              <a:buChar char="§"/>
            </a:pPr>
            <a:r>
              <a:rPr lang="en-US" sz="2800" dirty="0" smtClean="0"/>
              <a:t>For such data to prediction comparison to be meaningful:</a:t>
            </a:r>
          </a:p>
          <a:p>
            <a:pPr lvl="1">
              <a:buSzPct val="75000"/>
              <a:buFont typeface="Courier New"/>
              <a:buChar char="o"/>
            </a:pPr>
            <a:r>
              <a:rPr lang="en-US" sz="2600" dirty="0" smtClean="0">
                <a:solidFill>
                  <a:srgbClr val="CCFFCC"/>
                </a:solidFill>
              </a:rPr>
              <a:t>Background must be subtracted</a:t>
            </a:r>
          </a:p>
          <a:p>
            <a:pPr lvl="1">
              <a:buSzPct val="75000"/>
              <a:buFont typeface="Courier New"/>
              <a:buChar char="o"/>
            </a:pPr>
            <a:r>
              <a:rPr lang="en-US" sz="2600" dirty="0" smtClean="0">
                <a:solidFill>
                  <a:srgbClr val="CCFFCC"/>
                </a:solidFill>
              </a:rPr>
              <a:t>Detector effects must be unfolded from data</a:t>
            </a:r>
          </a:p>
          <a:p>
            <a:pPr>
              <a:lnSpc>
                <a:spcPct val="110000"/>
              </a:lnSpc>
              <a:spcBef>
                <a:spcPts val="2400"/>
              </a:spcBef>
              <a:buSzPct val="110000"/>
              <a:buFont typeface="Wingdings" charset="2"/>
              <a:buChar char="§"/>
            </a:pPr>
            <a:r>
              <a:rPr lang="en-US" sz="2800" dirty="0" smtClean="0"/>
              <a:t>The </a:t>
            </a:r>
            <a:r>
              <a:rPr lang="en-US" sz="2800" dirty="0"/>
              <a:t>objective of such SM measurements is precision:</a:t>
            </a:r>
          </a:p>
          <a:p>
            <a:pPr lvl="1">
              <a:buSzPct val="75000"/>
              <a:buFont typeface="Courier New"/>
              <a:buChar char="o"/>
            </a:pPr>
            <a:r>
              <a:rPr lang="en-US" sz="2600" dirty="0">
                <a:solidFill>
                  <a:srgbClr val="CCFFCC"/>
                </a:solidFill>
              </a:rPr>
              <a:t>Measurement designed to minimize experimental errors</a:t>
            </a:r>
          </a:p>
          <a:p>
            <a:pPr lvl="1">
              <a:buSzPct val="75000"/>
              <a:buFont typeface="Courier New"/>
              <a:buChar char="o"/>
            </a:pPr>
            <a:r>
              <a:rPr lang="en-US" sz="2600" dirty="0">
                <a:solidFill>
                  <a:srgbClr val="CCFFCC"/>
                </a:solidFill>
              </a:rPr>
              <a:t>D</a:t>
            </a:r>
            <a:r>
              <a:rPr lang="en-US" sz="2600" dirty="0" smtClean="0">
                <a:solidFill>
                  <a:srgbClr val="CCFFCC"/>
                </a:solidFill>
              </a:rPr>
              <a:t>ependence </a:t>
            </a:r>
            <a:r>
              <a:rPr lang="en-US" sz="2600" dirty="0">
                <a:solidFill>
                  <a:srgbClr val="CCFFCC"/>
                </a:solidFill>
              </a:rPr>
              <a:t>of measurement results on theory </a:t>
            </a:r>
            <a:r>
              <a:rPr lang="en-US" sz="2600" dirty="0" smtClean="0">
                <a:solidFill>
                  <a:srgbClr val="CCFFCC"/>
                </a:solidFill>
              </a:rPr>
              <a:t>input is minimal </a:t>
            </a:r>
          </a:p>
          <a:p>
            <a:pPr lvl="1">
              <a:buSzPct val="75000"/>
              <a:buFont typeface="Courier New"/>
              <a:buChar char="o"/>
            </a:pPr>
            <a:r>
              <a:rPr lang="en-US" sz="2600" dirty="0" smtClean="0">
                <a:solidFill>
                  <a:srgbClr val="CCFFCC"/>
                </a:solidFill>
              </a:rPr>
              <a:t>Well-defined </a:t>
            </a:r>
            <a:r>
              <a:rPr lang="en-US" sz="2600" dirty="0">
                <a:solidFill>
                  <a:srgbClr val="CCFFCC"/>
                </a:solidFill>
              </a:rPr>
              <a:t>quantities and final </a:t>
            </a:r>
            <a:r>
              <a:rPr lang="en-US" sz="2600" dirty="0" smtClean="0">
                <a:solidFill>
                  <a:srgbClr val="CCFFCC"/>
                </a:solidFill>
              </a:rPr>
              <a:t>states</a:t>
            </a:r>
          </a:p>
          <a:p>
            <a:pPr>
              <a:lnSpc>
                <a:spcPct val="120000"/>
              </a:lnSpc>
              <a:spcBef>
                <a:spcPts val="2400"/>
              </a:spcBef>
              <a:buSzPct val="110000"/>
              <a:buFont typeface="Wingdings" charset="2"/>
              <a:buChar char="§"/>
            </a:pPr>
            <a:r>
              <a:rPr lang="en-US" sz="2800" dirty="0" smtClean="0"/>
              <a:t>All systematic uncertainties with correlations must be assigned properly and taken into account in fits or in data-to-MC comparisons</a:t>
            </a:r>
            <a:endParaRPr lang="en-US" sz="2800" dirty="0"/>
          </a:p>
        </p:txBody>
      </p:sp>
      <p:sp>
        <p:nvSpPr>
          <p:cNvPr id="4" name="Slide Number Placeholder 3"/>
          <p:cNvSpPr>
            <a:spLocks noGrp="1"/>
          </p:cNvSpPr>
          <p:nvPr>
            <p:ph type="sldNum" sz="quarter" idx="12"/>
          </p:nvPr>
        </p:nvSpPr>
        <p:spPr/>
        <p:txBody>
          <a:bodyPr/>
          <a:lstStyle/>
          <a:p>
            <a:fld id="{1CFFB0B3-8B62-A94B-98D5-40C4635AC225}" type="slidenum">
              <a:rPr lang="en-US" smtClean="0"/>
              <a:t>70</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2949550870"/>
              </p:ext>
            </p:extLst>
          </p:nvPr>
        </p:nvGraphicFramePr>
        <p:xfrm>
          <a:off x="6211104" y="1884797"/>
          <a:ext cx="2663786" cy="722383"/>
        </p:xfrm>
        <a:graphic>
          <a:graphicData uri="http://schemas.openxmlformats.org/presentationml/2006/ole">
            <mc:AlternateContent xmlns:mc="http://schemas.openxmlformats.org/markup-compatibility/2006">
              <mc:Choice xmlns:v="urn:schemas-microsoft-com:vml" Requires="v">
                <p:oleObj spid="_x0000_s105495" name="Equation" r:id="rId3" imgW="1498600" imgH="406400" progId="Equation.3">
                  <p:embed/>
                </p:oleObj>
              </mc:Choice>
              <mc:Fallback>
                <p:oleObj name="Equation" r:id="rId3" imgW="1498600" imgH="406400" progId="Equation.3">
                  <p:embed/>
                  <p:pic>
                    <p:nvPicPr>
                      <p:cNvPr id="0" name=""/>
                      <p:cNvPicPr/>
                      <p:nvPr/>
                    </p:nvPicPr>
                    <p:blipFill>
                      <a:blip r:embed="rId4"/>
                      <a:stretch>
                        <a:fillRect/>
                      </a:stretch>
                    </p:blipFill>
                    <p:spPr>
                      <a:xfrm>
                        <a:off x="6211104" y="1884797"/>
                        <a:ext cx="2663786" cy="722383"/>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3023103813"/>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16837" y="2912036"/>
            <a:ext cx="8689027" cy="3809439"/>
          </a:xfrm>
        </p:spPr>
        <p:txBody>
          <a:bodyPr>
            <a:normAutofit fontScale="92500" lnSpcReduction="20000"/>
          </a:bodyPr>
          <a:lstStyle/>
          <a:p>
            <a:pPr>
              <a:spcBef>
                <a:spcPts val="0"/>
              </a:spcBef>
              <a:buSzPct val="110000"/>
              <a:buFont typeface="Wingdings" charset="2"/>
              <a:buChar char="§"/>
            </a:pPr>
            <a:r>
              <a:rPr lang="en-US" sz="2600" dirty="0" smtClean="0"/>
              <a:t>It is impossible to cover all the beautiful SM measurements that have been done by ATLAS in Run-1 and Run-2</a:t>
            </a:r>
          </a:p>
          <a:p>
            <a:pPr>
              <a:spcBef>
                <a:spcPts val="2400"/>
              </a:spcBef>
              <a:buSzPct val="110000"/>
              <a:buFont typeface="Wingdings" charset="2"/>
              <a:buChar char="§"/>
            </a:pPr>
            <a:r>
              <a:rPr lang="en-US" sz="2600" dirty="0" smtClean="0"/>
              <a:t>It is also impossible to discuss in details the measurements that I choose to present below</a:t>
            </a:r>
          </a:p>
          <a:p>
            <a:pPr>
              <a:spcBef>
                <a:spcPts val="2400"/>
              </a:spcBef>
              <a:buSzPct val="110000"/>
              <a:buFont typeface="Wingdings" charset="2"/>
              <a:buChar char="§"/>
            </a:pPr>
            <a:r>
              <a:rPr lang="en-US" sz="2600" dirty="0" smtClean="0"/>
              <a:t>This presentation is based on a personal choice among the most recent results, and focuses on the conclusions relevant to the narrative</a:t>
            </a:r>
          </a:p>
          <a:p>
            <a:pPr lvl="1">
              <a:lnSpc>
                <a:spcPct val="110000"/>
              </a:lnSpc>
              <a:spcBef>
                <a:spcPts val="600"/>
              </a:spcBef>
              <a:buSzPct val="75000"/>
              <a:buFont typeface="Courier New"/>
              <a:buChar char="o"/>
            </a:pPr>
            <a:r>
              <a:rPr lang="en-US" sz="2400" dirty="0" smtClean="0">
                <a:solidFill>
                  <a:srgbClr val="CCFFCC"/>
                </a:solidFill>
              </a:rPr>
              <a:t>Will hopefully give a good taste of the progresses made thanks to our measurements</a:t>
            </a:r>
            <a:endParaRPr lang="en-US" sz="2400" dirty="0">
              <a:solidFill>
                <a:srgbClr val="CCFFCC"/>
              </a:solidFill>
            </a:endParaRPr>
          </a:p>
        </p:txBody>
      </p:sp>
      <p:sp>
        <p:nvSpPr>
          <p:cNvPr id="4" name="Slide Number Placeholder 3"/>
          <p:cNvSpPr>
            <a:spLocks noGrp="1"/>
          </p:cNvSpPr>
          <p:nvPr>
            <p:ph type="sldNum" sz="quarter" idx="12"/>
          </p:nvPr>
        </p:nvSpPr>
        <p:spPr/>
        <p:txBody>
          <a:bodyPr/>
          <a:lstStyle/>
          <a:p>
            <a:fld id="{1CFFB0B3-8B62-A94B-98D5-40C4635AC225}" type="slidenum">
              <a:rPr lang="en-US" smtClean="0"/>
              <a:t>71</a:t>
            </a:fld>
            <a:endParaRPr lang="en-US"/>
          </a:p>
        </p:txBody>
      </p:sp>
      <p:pic>
        <p:nvPicPr>
          <p:cNvPr id="5" name="Picture 4"/>
          <p:cNvPicPr>
            <a:picLocks noChangeAspect="1"/>
          </p:cNvPicPr>
          <p:nvPr/>
        </p:nvPicPr>
        <p:blipFill>
          <a:blip r:embed="rId2"/>
          <a:stretch>
            <a:fillRect/>
          </a:stretch>
        </p:blipFill>
        <p:spPr>
          <a:xfrm>
            <a:off x="3259799" y="69406"/>
            <a:ext cx="2491415" cy="2687499"/>
          </a:xfrm>
          <a:prstGeom prst="rect">
            <a:avLst/>
          </a:prstGeom>
        </p:spPr>
      </p:pic>
    </p:spTree>
    <p:extLst>
      <p:ext uri="{BB962C8B-B14F-4D97-AF65-F5344CB8AC3E}">
        <p14:creationId xmlns:p14="http://schemas.microsoft.com/office/powerpoint/2010/main" val="1649397232"/>
      </p:ext>
    </p:extLst>
  </p:cSld>
  <p:clrMapOvr>
    <a:masterClrMapping/>
  </p:clrMapOvr>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60996"/>
            <a:ext cx="8229600" cy="1143000"/>
          </a:xfrm>
        </p:spPr>
        <p:txBody>
          <a:bodyPr>
            <a:normAutofit/>
          </a:bodyPr>
          <a:lstStyle/>
          <a:p>
            <a:r>
              <a:rPr lang="en-US" dirty="0" smtClean="0"/>
              <a:t>More Results</a:t>
            </a:r>
            <a:endParaRPr lang="en-US" dirty="0"/>
          </a:p>
        </p:txBody>
      </p:sp>
      <p:sp>
        <p:nvSpPr>
          <p:cNvPr id="3" name="Slide Number Placeholder 2"/>
          <p:cNvSpPr>
            <a:spLocks noGrp="1"/>
          </p:cNvSpPr>
          <p:nvPr>
            <p:ph type="sldNum" sz="quarter" idx="12"/>
          </p:nvPr>
        </p:nvSpPr>
        <p:spPr/>
        <p:txBody>
          <a:bodyPr/>
          <a:lstStyle/>
          <a:p>
            <a:fld id="{1CFFB0B3-8B62-A94B-98D5-40C4635AC225}" type="slidenum">
              <a:rPr lang="en-US" smtClean="0"/>
              <a:t>72</a:t>
            </a:fld>
            <a:endParaRPr lang="en-US"/>
          </a:p>
        </p:txBody>
      </p:sp>
    </p:spTree>
    <p:extLst>
      <p:ext uri="{BB962C8B-B14F-4D97-AF65-F5344CB8AC3E}">
        <p14:creationId xmlns:p14="http://schemas.microsoft.com/office/powerpoint/2010/main" val="39601415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xmlns:p14="http://schemas.microsoft.com/office/powerpoint/2010/main" spd="slow">
        <p:circle/>
      </p:transition>
    </mc:Fallback>
  </mc:AlternateContent>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500" dirty="0" smtClean="0"/>
              <a:t>QCD effects to be measured</a:t>
            </a:r>
            <a:endParaRPr lang="en-US" sz="4500" dirty="0"/>
          </a:p>
        </p:txBody>
      </p:sp>
      <p:sp>
        <p:nvSpPr>
          <p:cNvPr id="3" name="Content Placeholder 2"/>
          <p:cNvSpPr>
            <a:spLocks noGrp="1"/>
          </p:cNvSpPr>
          <p:nvPr>
            <p:ph idx="1"/>
          </p:nvPr>
        </p:nvSpPr>
        <p:spPr>
          <a:xfrm>
            <a:off x="147578" y="1272480"/>
            <a:ext cx="8996421" cy="5071320"/>
          </a:xfrm>
        </p:spPr>
        <p:txBody>
          <a:bodyPr>
            <a:noAutofit/>
          </a:bodyPr>
          <a:lstStyle/>
          <a:p>
            <a:pPr>
              <a:spcBef>
                <a:spcPts val="0"/>
              </a:spcBef>
              <a:buSzPct val="110000"/>
              <a:buFont typeface="Wingdings" charset="2"/>
              <a:buChar char="§"/>
            </a:pPr>
            <a:r>
              <a:rPr lang="en-US" sz="2400" dirty="0" smtClean="0"/>
              <a:t>Different LHC measurements to address specific aspects of QCD:</a:t>
            </a:r>
          </a:p>
          <a:p>
            <a:pPr lvl="1">
              <a:lnSpc>
                <a:spcPct val="100000"/>
              </a:lnSpc>
              <a:spcBef>
                <a:spcPts val="600"/>
              </a:spcBef>
              <a:buSzPct val="75000"/>
              <a:buFont typeface="Courier New"/>
              <a:buChar char="o"/>
            </a:pPr>
            <a:r>
              <a:rPr lang="en-US" sz="2100" dirty="0" smtClean="0">
                <a:solidFill>
                  <a:schemeClr val="accent1">
                    <a:lumMod val="20000"/>
                    <a:lumOff val="80000"/>
                  </a:schemeClr>
                </a:solidFill>
              </a:rPr>
              <a:t>PDF and softs QCD studies:</a:t>
            </a:r>
          </a:p>
          <a:p>
            <a:pPr lvl="2">
              <a:lnSpc>
                <a:spcPct val="100000"/>
              </a:lnSpc>
              <a:spcBef>
                <a:spcPts val="300"/>
              </a:spcBef>
              <a:buSzPct val="75000"/>
              <a:buFont typeface="Arial"/>
              <a:buChar char="•"/>
            </a:pPr>
            <a:r>
              <a:rPr lang="en-US" sz="2100" dirty="0" smtClean="0">
                <a:solidFill>
                  <a:srgbClr val="CCFFCC"/>
                </a:solidFill>
              </a:rPr>
              <a:t>Not covered in this talk</a:t>
            </a:r>
          </a:p>
          <a:p>
            <a:pPr lvl="1">
              <a:lnSpc>
                <a:spcPct val="100000"/>
              </a:lnSpc>
              <a:spcBef>
                <a:spcPts val="1500"/>
              </a:spcBef>
              <a:buSzPct val="75000"/>
              <a:buFont typeface="Courier New"/>
              <a:buChar char="o"/>
            </a:pPr>
            <a:r>
              <a:rPr lang="en-US" sz="2100" dirty="0" smtClean="0">
                <a:solidFill>
                  <a:srgbClr val="FAF2DB"/>
                </a:solidFill>
                <a:latin typeface="Symbol" charset="2"/>
                <a:cs typeface="Symbol" charset="2"/>
              </a:rPr>
              <a:t>a</a:t>
            </a:r>
            <a:r>
              <a:rPr lang="en-US" sz="2100" baseline="-25000" dirty="0" smtClean="0">
                <a:solidFill>
                  <a:srgbClr val="FAF2DB"/>
                </a:solidFill>
              </a:rPr>
              <a:t>s</a:t>
            </a:r>
            <a:r>
              <a:rPr lang="en-US" sz="2100" dirty="0" smtClean="0">
                <a:solidFill>
                  <a:srgbClr val="FAF2DB"/>
                </a:solidFill>
              </a:rPr>
              <a:t> measurements:</a:t>
            </a:r>
          </a:p>
          <a:p>
            <a:pPr lvl="2">
              <a:lnSpc>
                <a:spcPct val="100000"/>
              </a:lnSpc>
              <a:spcBef>
                <a:spcPts val="1500"/>
              </a:spcBef>
              <a:buSzPct val="75000"/>
              <a:buFont typeface="Arial"/>
              <a:buChar char="•"/>
            </a:pPr>
            <a:r>
              <a:rPr lang="en-US" sz="2100" dirty="0" smtClean="0">
                <a:solidFill>
                  <a:srgbClr val="CCFFCC"/>
                </a:solidFill>
              </a:rPr>
              <a:t>Energy correlation (TEEC/ATEEC), Azimuthal </a:t>
            </a:r>
            <a:r>
              <a:rPr lang="en-US" sz="2100" dirty="0" err="1" smtClean="0">
                <a:solidFill>
                  <a:srgbClr val="CCFFCC"/>
                </a:solidFill>
              </a:rPr>
              <a:t>decorrelation</a:t>
            </a:r>
            <a:endParaRPr lang="en-US" sz="2100" dirty="0" smtClean="0">
              <a:solidFill>
                <a:srgbClr val="CCFFCC"/>
              </a:solidFill>
            </a:endParaRPr>
          </a:p>
          <a:p>
            <a:pPr lvl="1">
              <a:lnSpc>
                <a:spcPct val="100000"/>
              </a:lnSpc>
              <a:spcBef>
                <a:spcPts val="1500"/>
              </a:spcBef>
              <a:buSzPct val="75000"/>
              <a:buFont typeface="Courier New"/>
              <a:buChar char="o"/>
            </a:pPr>
            <a:r>
              <a:rPr lang="en-US" sz="2100" dirty="0" err="1" smtClean="0">
                <a:solidFill>
                  <a:srgbClr val="FAF2DB"/>
                </a:solidFill>
              </a:rPr>
              <a:t>Resummation</a:t>
            </a:r>
            <a:r>
              <a:rPr lang="en-US" sz="2100" dirty="0" smtClean="0">
                <a:solidFill>
                  <a:srgbClr val="FAF2DB"/>
                </a:solidFill>
              </a:rPr>
              <a:t> in soft regime:</a:t>
            </a:r>
          </a:p>
          <a:p>
            <a:pPr lvl="2">
              <a:lnSpc>
                <a:spcPct val="100000"/>
              </a:lnSpc>
              <a:spcBef>
                <a:spcPts val="300"/>
              </a:spcBef>
              <a:buSzPct val="75000"/>
              <a:buFont typeface="Arial"/>
              <a:buChar char="•"/>
            </a:pPr>
            <a:r>
              <a:rPr lang="en-US" sz="2100" dirty="0" smtClean="0">
                <a:solidFill>
                  <a:srgbClr val="CCFFCC"/>
                </a:solidFill>
              </a:rPr>
              <a:t>Z P</a:t>
            </a:r>
            <a:r>
              <a:rPr lang="en-US" sz="2100" baseline="-25000" dirty="0" smtClean="0">
                <a:solidFill>
                  <a:srgbClr val="CCFFCC"/>
                </a:solidFill>
              </a:rPr>
              <a:t>T</a:t>
            </a:r>
            <a:r>
              <a:rPr lang="en-US" sz="2100" dirty="0" smtClean="0">
                <a:solidFill>
                  <a:srgbClr val="CCFFCC"/>
                </a:solidFill>
              </a:rPr>
              <a:t>, </a:t>
            </a:r>
            <a:r>
              <a:rPr lang="en-US" sz="2100" dirty="0" smtClean="0">
                <a:solidFill>
                  <a:srgbClr val="CCFFCC"/>
                </a:solidFill>
                <a:latin typeface="Symbol" charset="2"/>
                <a:cs typeface="Symbol" charset="2"/>
              </a:rPr>
              <a:t>f</a:t>
            </a:r>
            <a:r>
              <a:rPr lang="en-US" sz="2100" dirty="0" smtClean="0">
                <a:solidFill>
                  <a:srgbClr val="CCFFCC"/>
                </a:solidFill>
              </a:rPr>
              <a:t>* </a:t>
            </a:r>
          </a:p>
          <a:p>
            <a:pPr lvl="1">
              <a:lnSpc>
                <a:spcPct val="100000"/>
              </a:lnSpc>
              <a:spcBef>
                <a:spcPts val="1500"/>
              </a:spcBef>
              <a:buSzPct val="75000"/>
              <a:buFont typeface="Courier New"/>
              <a:buChar char="o"/>
            </a:pPr>
            <a:r>
              <a:rPr lang="en-US" sz="2100" dirty="0" err="1" smtClean="0">
                <a:solidFill>
                  <a:srgbClr val="FAF2DB"/>
                </a:solidFill>
              </a:rPr>
              <a:t>Resummation</a:t>
            </a:r>
            <a:r>
              <a:rPr lang="en-US" sz="2100" dirty="0" smtClean="0">
                <a:solidFill>
                  <a:srgbClr val="FAF2DB"/>
                </a:solidFill>
              </a:rPr>
              <a:t> at high P</a:t>
            </a:r>
            <a:r>
              <a:rPr lang="en-US" sz="2100" baseline="-25000" dirty="0" smtClean="0">
                <a:solidFill>
                  <a:srgbClr val="FAF2DB"/>
                </a:solidFill>
              </a:rPr>
              <a:t>T</a:t>
            </a:r>
            <a:r>
              <a:rPr lang="en-US" sz="2100" dirty="0" smtClean="0">
                <a:solidFill>
                  <a:srgbClr val="FAF2DB"/>
                </a:solidFill>
              </a:rPr>
              <a:t> </a:t>
            </a:r>
          </a:p>
          <a:p>
            <a:pPr lvl="2">
              <a:lnSpc>
                <a:spcPct val="100000"/>
              </a:lnSpc>
              <a:spcBef>
                <a:spcPts val="300"/>
              </a:spcBef>
              <a:buSzPct val="75000"/>
              <a:buFont typeface="Arial"/>
              <a:buChar char="•"/>
            </a:pPr>
            <a:r>
              <a:rPr lang="en-US" sz="2100" dirty="0" err="1" smtClean="0">
                <a:solidFill>
                  <a:srgbClr val="CCFFCC"/>
                </a:solidFill>
              </a:rPr>
              <a:t>W+jets</a:t>
            </a:r>
            <a:r>
              <a:rPr lang="en-US" sz="2100" dirty="0" smtClean="0">
                <a:solidFill>
                  <a:srgbClr val="CCFFCC"/>
                </a:solidFill>
              </a:rPr>
              <a:t>, rapidity gap and angular </a:t>
            </a:r>
            <a:r>
              <a:rPr lang="en-US" sz="2100" dirty="0" err="1" smtClean="0">
                <a:solidFill>
                  <a:srgbClr val="CCFFCC"/>
                </a:solidFill>
              </a:rPr>
              <a:t>decorrelation</a:t>
            </a:r>
            <a:r>
              <a:rPr lang="en-US" sz="2100" dirty="0" smtClean="0">
                <a:solidFill>
                  <a:srgbClr val="CCFFCC"/>
                </a:solidFill>
              </a:rPr>
              <a:t> in </a:t>
            </a:r>
            <a:r>
              <a:rPr lang="en-US" sz="2100" dirty="0" err="1" smtClean="0">
                <a:solidFill>
                  <a:srgbClr val="CCFFCC"/>
                </a:solidFill>
              </a:rPr>
              <a:t>dijet</a:t>
            </a:r>
            <a:r>
              <a:rPr lang="en-US" sz="2100" dirty="0" smtClean="0">
                <a:solidFill>
                  <a:srgbClr val="CCFFCC"/>
                </a:solidFill>
              </a:rPr>
              <a:t> events, </a:t>
            </a:r>
            <a:r>
              <a:rPr lang="en-US" sz="2100" dirty="0" err="1" smtClean="0">
                <a:solidFill>
                  <a:srgbClr val="CCFFCC"/>
                </a:solidFill>
              </a:rPr>
              <a:t>kT</a:t>
            </a:r>
            <a:r>
              <a:rPr lang="en-US" sz="2100" dirty="0" smtClean="0">
                <a:solidFill>
                  <a:srgbClr val="CCFFCC"/>
                </a:solidFill>
              </a:rPr>
              <a:t>-splitting scales, soft drop mass</a:t>
            </a:r>
          </a:p>
          <a:p>
            <a:pPr lvl="1">
              <a:lnSpc>
                <a:spcPct val="100000"/>
              </a:lnSpc>
              <a:spcBef>
                <a:spcPts val="1500"/>
              </a:spcBef>
              <a:buSzPct val="75000"/>
              <a:buFont typeface="Courier New"/>
              <a:buChar char="o"/>
            </a:pPr>
            <a:r>
              <a:rPr lang="en-US" sz="2100" dirty="0" smtClean="0">
                <a:solidFill>
                  <a:srgbClr val="FAF2DB"/>
                </a:solidFill>
              </a:rPr>
              <a:t>Hard QCD radiation and matching to ME</a:t>
            </a:r>
          </a:p>
          <a:p>
            <a:pPr lvl="2">
              <a:lnSpc>
                <a:spcPct val="100000"/>
              </a:lnSpc>
              <a:spcBef>
                <a:spcPts val="300"/>
              </a:spcBef>
              <a:buSzPct val="75000"/>
              <a:buFont typeface="Arial"/>
              <a:buChar char="•"/>
            </a:pPr>
            <a:r>
              <a:rPr lang="en-US" sz="2100" dirty="0" err="1" smtClean="0">
                <a:solidFill>
                  <a:srgbClr val="CCFFCC"/>
                </a:solidFill>
              </a:rPr>
              <a:t>V+jets</a:t>
            </a:r>
            <a:r>
              <a:rPr lang="en-US" sz="2100" dirty="0" smtClean="0">
                <a:solidFill>
                  <a:srgbClr val="CCFFCC"/>
                </a:solidFill>
              </a:rPr>
              <a:t>, </a:t>
            </a:r>
            <a:r>
              <a:rPr lang="en-US" sz="2100" dirty="0" err="1" smtClean="0">
                <a:solidFill>
                  <a:srgbClr val="CCFFCC"/>
                </a:solidFill>
                <a:latin typeface="Symbol" charset="2"/>
                <a:cs typeface="Symbol" charset="2"/>
              </a:rPr>
              <a:t>g</a:t>
            </a:r>
            <a:r>
              <a:rPr lang="en-US" sz="2100" dirty="0" err="1" smtClean="0">
                <a:solidFill>
                  <a:srgbClr val="CCFFCC"/>
                </a:solidFill>
              </a:rPr>
              <a:t>+jets</a:t>
            </a:r>
            <a:endParaRPr lang="en-US" sz="2100" dirty="0" smtClean="0">
              <a:solidFill>
                <a:srgbClr val="CCFFCC"/>
              </a:solidFill>
            </a:endParaRPr>
          </a:p>
          <a:p>
            <a:pPr lvl="1">
              <a:lnSpc>
                <a:spcPct val="100000"/>
              </a:lnSpc>
              <a:spcBef>
                <a:spcPts val="1500"/>
              </a:spcBef>
              <a:buSzPct val="75000"/>
              <a:buFont typeface="Courier New"/>
              <a:buChar char="o"/>
            </a:pPr>
            <a:r>
              <a:rPr lang="en-US" sz="2100" dirty="0" smtClean="0">
                <a:solidFill>
                  <a:srgbClr val="FAF2DB"/>
                </a:solidFill>
              </a:rPr>
              <a:t>Heavy flavor jets</a:t>
            </a:r>
          </a:p>
          <a:p>
            <a:pPr lvl="2">
              <a:lnSpc>
                <a:spcPct val="100000"/>
              </a:lnSpc>
              <a:spcBef>
                <a:spcPts val="300"/>
              </a:spcBef>
              <a:buSzPct val="75000"/>
              <a:buFont typeface="Arial"/>
              <a:buChar char="•"/>
            </a:pPr>
            <a:r>
              <a:rPr lang="en-US" sz="2100" dirty="0" err="1" smtClean="0">
                <a:solidFill>
                  <a:srgbClr val="CCFFCC"/>
                </a:solidFill>
              </a:rPr>
              <a:t>W+b</a:t>
            </a:r>
            <a:r>
              <a:rPr lang="en-US" sz="2100" dirty="0" smtClean="0">
                <a:solidFill>
                  <a:srgbClr val="CCFFCC"/>
                </a:solidFill>
              </a:rPr>
              <a:t>, </a:t>
            </a:r>
            <a:r>
              <a:rPr lang="en-US" sz="2100" dirty="0" err="1" smtClean="0">
                <a:solidFill>
                  <a:srgbClr val="CCFFCC"/>
                </a:solidFill>
              </a:rPr>
              <a:t>Z+b</a:t>
            </a:r>
            <a:r>
              <a:rPr lang="en-US" sz="2100" dirty="0" smtClean="0">
                <a:solidFill>
                  <a:srgbClr val="CCFFCC"/>
                </a:solidFill>
              </a:rPr>
              <a:t>, </a:t>
            </a:r>
            <a:r>
              <a:rPr lang="en-US" sz="2100" dirty="0" err="1" smtClean="0">
                <a:solidFill>
                  <a:srgbClr val="CCFFCC"/>
                </a:solidFill>
              </a:rPr>
              <a:t>Z+bb</a:t>
            </a:r>
            <a:r>
              <a:rPr lang="en-US" sz="2100" dirty="0" smtClean="0">
                <a:solidFill>
                  <a:srgbClr val="CCFFCC"/>
                </a:solidFill>
              </a:rPr>
              <a:t>, </a:t>
            </a:r>
            <a:r>
              <a:rPr lang="en-US" sz="2100" dirty="0" err="1" smtClean="0">
                <a:solidFill>
                  <a:srgbClr val="CCFFCC"/>
                </a:solidFill>
                <a:latin typeface="Symbol" charset="2"/>
                <a:cs typeface="Symbol" charset="2"/>
              </a:rPr>
              <a:t>g</a:t>
            </a:r>
            <a:r>
              <a:rPr lang="en-US" sz="2100" dirty="0" err="1" smtClean="0">
                <a:solidFill>
                  <a:srgbClr val="CCFFCC"/>
                </a:solidFill>
              </a:rPr>
              <a:t>+b</a:t>
            </a:r>
            <a:r>
              <a:rPr lang="en-US" sz="2100" dirty="0" smtClean="0">
                <a:solidFill>
                  <a:srgbClr val="CCFFCC"/>
                </a:solidFill>
              </a:rPr>
              <a:t>, </a:t>
            </a:r>
            <a:r>
              <a:rPr lang="en-US" sz="2100" dirty="0" err="1" smtClean="0">
                <a:solidFill>
                  <a:srgbClr val="CCFFCC"/>
                </a:solidFill>
                <a:latin typeface="Symbol" charset="2"/>
                <a:cs typeface="Symbol" charset="2"/>
              </a:rPr>
              <a:t>g</a:t>
            </a:r>
            <a:r>
              <a:rPr lang="en-US" sz="2100" dirty="0" err="1" smtClean="0">
                <a:solidFill>
                  <a:srgbClr val="CCFFCC"/>
                </a:solidFill>
              </a:rPr>
              <a:t>+c</a:t>
            </a:r>
            <a:endParaRPr lang="en-US" sz="2100" dirty="0" smtClean="0">
              <a:solidFill>
                <a:srgbClr val="CCFFCC"/>
              </a:solidFill>
            </a:endParaRPr>
          </a:p>
        </p:txBody>
      </p:sp>
      <p:sp>
        <p:nvSpPr>
          <p:cNvPr id="4" name="Slide Number Placeholder 3"/>
          <p:cNvSpPr>
            <a:spLocks noGrp="1"/>
          </p:cNvSpPr>
          <p:nvPr>
            <p:ph type="sldNum" sz="quarter" idx="12"/>
          </p:nvPr>
        </p:nvSpPr>
        <p:spPr/>
        <p:txBody>
          <a:bodyPr/>
          <a:lstStyle/>
          <a:p>
            <a:fld id="{19371D3E-5A18-49EB-AD2A-429AF165759F}" type="slidenum">
              <a:rPr lang="en-US" smtClean="0"/>
              <a:pPr/>
              <a:t>73</a:t>
            </a:fld>
            <a:endParaRPr lang="en-US" dirty="0"/>
          </a:p>
        </p:txBody>
      </p:sp>
    </p:spTree>
    <p:extLst>
      <p:ext uri="{BB962C8B-B14F-4D97-AF65-F5344CB8AC3E}">
        <p14:creationId xmlns:p14="http://schemas.microsoft.com/office/powerpoint/2010/main" val="3278564233"/>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684"/>
            <a:ext cx="8229600" cy="991215"/>
          </a:xfrm>
        </p:spPr>
        <p:txBody>
          <a:bodyPr>
            <a:normAutofit fontScale="90000"/>
          </a:bodyPr>
          <a:lstStyle/>
          <a:p>
            <a:r>
              <a:rPr lang="en-US" dirty="0" smtClean="0">
                <a:latin typeface="+mn-lt"/>
                <a:cs typeface="Symbol" charset="2"/>
              </a:rPr>
              <a:t>Dijet Azimuthal </a:t>
            </a:r>
            <a:r>
              <a:rPr lang="en-US" dirty="0" err="1" smtClean="0">
                <a:latin typeface="+mn-lt"/>
                <a:cs typeface="Symbol" charset="2"/>
              </a:rPr>
              <a:t>Decorrelations</a:t>
            </a:r>
            <a:r>
              <a:rPr lang="en-US" dirty="0" smtClean="0"/>
              <a:t>:</a:t>
            </a:r>
            <a:endParaRPr lang="en-US" dirty="0"/>
          </a:p>
        </p:txBody>
      </p:sp>
      <p:sp>
        <p:nvSpPr>
          <p:cNvPr id="3" name="Content Placeholder 2"/>
          <p:cNvSpPr>
            <a:spLocks noGrp="1"/>
          </p:cNvSpPr>
          <p:nvPr>
            <p:ph idx="1"/>
          </p:nvPr>
        </p:nvSpPr>
        <p:spPr>
          <a:xfrm>
            <a:off x="197275" y="1120695"/>
            <a:ext cx="8778733" cy="4525963"/>
          </a:xfrm>
        </p:spPr>
        <p:txBody>
          <a:bodyPr/>
          <a:lstStyle/>
          <a:p>
            <a:pPr>
              <a:spcBef>
                <a:spcPts val="0"/>
              </a:spcBef>
            </a:pPr>
            <a:r>
              <a:rPr lang="en-US" sz="2600" dirty="0" smtClean="0"/>
              <a:t>Difference in the azimuthal angle between the two leading jets in </a:t>
            </a:r>
            <a:r>
              <a:rPr lang="en-US" sz="2600" dirty="0" err="1" smtClean="0"/>
              <a:t>multijet</a:t>
            </a:r>
            <a:r>
              <a:rPr lang="en-US" sz="2600" dirty="0" smtClean="0"/>
              <a:t> events is sensitive to higher order corrections</a:t>
            </a:r>
          </a:p>
          <a:p>
            <a:pPr lvl="1">
              <a:lnSpc>
                <a:spcPct val="100000"/>
              </a:lnSpc>
              <a:spcBef>
                <a:spcPts val="1200"/>
              </a:spcBef>
              <a:spcAft>
                <a:spcPts val="1200"/>
              </a:spcAft>
            </a:pPr>
            <a:r>
              <a:rPr lang="en-US" sz="2300" dirty="0" smtClean="0">
                <a:solidFill>
                  <a:schemeClr val="accent3">
                    <a:lumMod val="20000"/>
                    <a:lumOff val="80000"/>
                  </a:schemeClr>
                </a:solidFill>
              </a:rPr>
              <a:t>If </a:t>
            </a:r>
            <a:r>
              <a:rPr lang="en-US" sz="2300" dirty="0" err="1" smtClean="0">
                <a:solidFill>
                  <a:schemeClr val="accent3">
                    <a:lumMod val="20000"/>
                    <a:lumOff val="80000"/>
                  </a:schemeClr>
                </a:solidFill>
              </a:rPr>
              <a:t>N</a:t>
            </a:r>
            <a:r>
              <a:rPr lang="en-US" sz="2300" baseline="-25000" dirty="0" err="1" smtClean="0">
                <a:solidFill>
                  <a:schemeClr val="accent3">
                    <a:lumMod val="20000"/>
                    <a:lumOff val="80000"/>
                  </a:schemeClr>
                </a:solidFill>
              </a:rPr>
              <a:t>jets</a:t>
            </a:r>
            <a:r>
              <a:rPr lang="en-US" sz="2300" dirty="0" smtClean="0">
                <a:solidFill>
                  <a:schemeClr val="accent3">
                    <a:lumMod val="20000"/>
                    <a:lumOff val="80000"/>
                  </a:schemeClr>
                </a:solidFill>
              </a:rPr>
              <a:t> = 2: </a:t>
            </a:r>
            <a:r>
              <a:rPr lang="en-US" sz="2300" dirty="0" err="1" smtClean="0">
                <a:solidFill>
                  <a:schemeClr val="accent3">
                    <a:lumMod val="20000"/>
                    <a:lumOff val="80000"/>
                  </a:schemeClr>
                </a:solidFill>
                <a:latin typeface="Symbol" charset="2"/>
                <a:cs typeface="Symbol" charset="2"/>
              </a:rPr>
              <a:t>Df</a:t>
            </a:r>
            <a:r>
              <a:rPr lang="en-US" sz="2300" baseline="-25000" dirty="0" err="1" smtClean="0">
                <a:solidFill>
                  <a:schemeClr val="accent3">
                    <a:lumMod val="20000"/>
                    <a:lumOff val="80000"/>
                  </a:schemeClr>
                </a:solidFill>
              </a:rPr>
              <a:t>dijet</a:t>
            </a:r>
            <a:r>
              <a:rPr lang="en-US" sz="2300" dirty="0" smtClean="0">
                <a:solidFill>
                  <a:schemeClr val="accent3">
                    <a:lumMod val="20000"/>
                    <a:lumOff val="80000"/>
                  </a:schemeClr>
                </a:solidFill>
              </a:rPr>
              <a:t> = |</a:t>
            </a:r>
            <a:r>
              <a:rPr lang="en-US" sz="2300" dirty="0" smtClean="0">
                <a:solidFill>
                  <a:schemeClr val="accent3">
                    <a:lumMod val="20000"/>
                    <a:lumOff val="80000"/>
                  </a:schemeClr>
                </a:solidFill>
                <a:latin typeface="Symbol" charset="2"/>
                <a:cs typeface="Symbol" charset="2"/>
              </a:rPr>
              <a:t>f</a:t>
            </a:r>
            <a:r>
              <a:rPr lang="en-US" sz="2300" baseline="-25000" dirty="0" smtClean="0">
                <a:solidFill>
                  <a:schemeClr val="accent3">
                    <a:lumMod val="20000"/>
                    <a:lumOff val="80000"/>
                  </a:schemeClr>
                </a:solidFill>
              </a:rPr>
              <a:t>j1</a:t>
            </a:r>
            <a:r>
              <a:rPr lang="en-US" sz="2300" dirty="0" smtClean="0">
                <a:solidFill>
                  <a:schemeClr val="accent3">
                    <a:lumMod val="20000"/>
                    <a:lumOff val="80000"/>
                  </a:schemeClr>
                </a:solidFill>
              </a:rPr>
              <a:t>-</a:t>
            </a:r>
            <a:r>
              <a:rPr lang="en-US" sz="2300" dirty="0" smtClean="0">
                <a:solidFill>
                  <a:schemeClr val="accent3">
                    <a:lumMod val="20000"/>
                    <a:lumOff val="80000"/>
                  </a:schemeClr>
                </a:solidFill>
                <a:latin typeface="Symbol" charset="2"/>
                <a:cs typeface="Symbol" charset="2"/>
              </a:rPr>
              <a:t>f</a:t>
            </a:r>
            <a:r>
              <a:rPr lang="en-US" sz="2300" baseline="-25000" dirty="0" smtClean="0">
                <a:solidFill>
                  <a:schemeClr val="accent3">
                    <a:lumMod val="20000"/>
                    <a:lumOff val="80000"/>
                  </a:schemeClr>
                </a:solidFill>
              </a:rPr>
              <a:t>j2</a:t>
            </a:r>
            <a:r>
              <a:rPr lang="en-US" sz="2300" dirty="0" smtClean="0">
                <a:solidFill>
                  <a:schemeClr val="accent3">
                    <a:lumMod val="20000"/>
                    <a:lumOff val="80000"/>
                  </a:schemeClr>
                </a:solidFill>
              </a:rPr>
              <a:t>| = </a:t>
            </a:r>
            <a:r>
              <a:rPr lang="en-US" sz="2300" dirty="0" smtClean="0">
                <a:solidFill>
                  <a:schemeClr val="accent3">
                    <a:lumMod val="20000"/>
                    <a:lumOff val="80000"/>
                  </a:schemeClr>
                </a:solidFill>
                <a:latin typeface="Symbol" charset="2"/>
                <a:cs typeface="Symbol" charset="2"/>
              </a:rPr>
              <a:t>p</a:t>
            </a:r>
            <a:r>
              <a:rPr lang="en-US" sz="2300" dirty="0" smtClean="0">
                <a:solidFill>
                  <a:schemeClr val="accent3">
                    <a:lumMod val="20000"/>
                    <a:lumOff val="80000"/>
                  </a:schemeClr>
                </a:solidFill>
              </a:rPr>
              <a:t> – </a:t>
            </a:r>
            <a:r>
              <a:rPr lang="en-US" sz="2300" dirty="0" smtClean="0">
                <a:solidFill>
                  <a:schemeClr val="accent3">
                    <a:lumMod val="20000"/>
                    <a:lumOff val="80000"/>
                  </a:schemeClr>
                </a:solidFill>
                <a:latin typeface="Symbol" charset="2"/>
                <a:cs typeface="Symbol" charset="2"/>
              </a:rPr>
              <a:t>e</a:t>
            </a:r>
            <a:r>
              <a:rPr lang="en-US" sz="2300" dirty="0" smtClean="0">
                <a:solidFill>
                  <a:schemeClr val="accent3">
                    <a:lumMod val="20000"/>
                    <a:lumOff val="80000"/>
                  </a:schemeClr>
                </a:solidFill>
              </a:rPr>
              <a:t>        (LO predictions)</a:t>
            </a:r>
          </a:p>
          <a:p>
            <a:pPr lvl="1">
              <a:lnSpc>
                <a:spcPct val="100000"/>
              </a:lnSpc>
              <a:spcBef>
                <a:spcPts val="0"/>
              </a:spcBef>
            </a:pPr>
            <a:r>
              <a:rPr lang="en-US" sz="2300" dirty="0" smtClean="0">
                <a:solidFill>
                  <a:schemeClr val="accent3">
                    <a:lumMod val="20000"/>
                    <a:lumOff val="80000"/>
                  </a:schemeClr>
                </a:solidFill>
              </a:rPr>
              <a:t>If </a:t>
            </a:r>
            <a:r>
              <a:rPr lang="en-US" sz="2300" dirty="0" err="1" smtClean="0">
                <a:solidFill>
                  <a:schemeClr val="accent3">
                    <a:lumMod val="20000"/>
                    <a:lumOff val="80000"/>
                  </a:schemeClr>
                </a:solidFill>
              </a:rPr>
              <a:t>N</a:t>
            </a:r>
            <a:r>
              <a:rPr lang="en-US" sz="2300" baseline="-25000" dirty="0" err="1" smtClean="0">
                <a:solidFill>
                  <a:schemeClr val="accent3">
                    <a:lumMod val="20000"/>
                    <a:lumOff val="80000"/>
                  </a:schemeClr>
                </a:solidFill>
              </a:rPr>
              <a:t>jets</a:t>
            </a:r>
            <a:r>
              <a:rPr lang="en-US" sz="2300" dirty="0" smtClean="0">
                <a:solidFill>
                  <a:schemeClr val="accent3">
                    <a:lumMod val="20000"/>
                    <a:lumOff val="80000"/>
                  </a:schemeClr>
                </a:solidFill>
              </a:rPr>
              <a:t> = 3: </a:t>
            </a:r>
            <a:r>
              <a:rPr lang="en-US" sz="2300" dirty="0" smtClean="0">
                <a:solidFill>
                  <a:schemeClr val="accent3">
                    <a:lumMod val="20000"/>
                    <a:lumOff val="80000"/>
                  </a:schemeClr>
                </a:solidFill>
                <a:latin typeface="Symbol" charset="2"/>
                <a:cs typeface="Symbol" charset="2"/>
              </a:rPr>
              <a:t>p</a:t>
            </a:r>
            <a:r>
              <a:rPr lang="en-US" sz="2300" dirty="0" smtClean="0">
                <a:solidFill>
                  <a:schemeClr val="accent3">
                    <a:lumMod val="20000"/>
                    <a:lumOff val="80000"/>
                  </a:schemeClr>
                </a:solidFill>
              </a:rPr>
              <a:t> &gt; </a:t>
            </a:r>
            <a:r>
              <a:rPr lang="en-US" sz="2300" dirty="0" err="1">
                <a:solidFill>
                  <a:schemeClr val="accent3">
                    <a:lumMod val="20000"/>
                    <a:lumOff val="80000"/>
                  </a:schemeClr>
                </a:solidFill>
                <a:latin typeface="Symbol" charset="2"/>
                <a:cs typeface="Symbol" charset="2"/>
              </a:rPr>
              <a:t>Df</a:t>
            </a:r>
            <a:r>
              <a:rPr lang="en-US" sz="2300" baseline="-25000" dirty="0" err="1">
                <a:solidFill>
                  <a:schemeClr val="accent3">
                    <a:lumMod val="20000"/>
                    <a:lumOff val="80000"/>
                  </a:schemeClr>
                </a:solidFill>
              </a:rPr>
              <a:t>dijet</a:t>
            </a:r>
            <a:r>
              <a:rPr lang="en-US" sz="2300" dirty="0" smtClean="0">
                <a:solidFill>
                  <a:schemeClr val="accent3">
                    <a:lumMod val="20000"/>
                    <a:lumOff val="80000"/>
                  </a:schemeClr>
                </a:solidFill>
              </a:rPr>
              <a:t>&gt; 2</a:t>
            </a:r>
            <a:r>
              <a:rPr lang="en-US" sz="2300" dirty="0" smtClean="0">
                <a:solidFill>
                  <a:schemeClr val="accent3">
                    <a:lumMod val="20000"/>
                    <a:lumOff val="80000"/>
                  </a:schemeClr>
                </a:solidFill>
                <a:latin typeface="Symbol" charset="2"/>
                <a:cs typeface="Symbol" charset="2"/>
              </a:rPr>
              <a:t>p</a:t>
            </a:r>
            <a:r>
              <a:rPr lang="en-US" sz="2300" dirty="0" smtClean="0">
                <a:solidFill>
                  <a:schemeClr val="accent3">
                    <a:lumMod val="20000"/>
                    <a:lumOff val="80000"/>
                  </a:schemeClr>
                </a:solidFill>
              </a:rPr>
              <a:t>/3                   (1</a:t>
            </a:r>
            <a:r>
              <a:rPr lang="en-US" sz="2300" baseline="30000" dirty="0" smtClean="0">
                <a:solidFill>
                  <a:schemeClr val="accent3">
                    <a:lumMod val="20000"/>
                    <a:lumOff val="80000"/>
                  </a:schemeClr>
                </a:solidFill>
              </a:rPr>
              <a:t>st</a:t>
            </a:r>
            <a:r>
              <a:rPr lang="en-US" sz="2300" dirty="0" smtClean="0">
                <a:solidFill>
                  <a:schemeClr val="accent3">
                    <a:lumMod val="20000"/>
                    <a:lumOff val="80000"/>
                  </a:schemeClr>
                </a:solidFill>
              </a:rPr>
              <a:t> radiation corr.)</a:t>
            </a:r>
          </a:p>
          <a:p>
            <a:pPr lvl="1">
              <a:lnSpc>
                <a:spcPct val="100000"/>
              </a:lnSpc>
              <a:spcBef>
                <a:spcPts val="1200"/>
              </a:spcBef>
            </a:pPr>
            <a:r>
              <a:rPr lang="en-US" sz="2300" dirty="0" smtClean="0">
                <a:solidFill>
                  <a:schemeClr val="accent3">
                    <a:lumMod val="20000"/>
                    <a:lumOff val="80000"/>
                  </a:schemeClr>
                </a:solidFill>
              </a:rPr>
              <a:t>For </a:t>
            </a:r>
            <a:r>
              <a:rPr lang="en-US" sz="2300" dirty="0" err="1">
                <a:solidFill>
                  <a:schemeClr val="accent3">
                    <a:lumMod val="20000"/>
                    <a:lumOff val="80000"/>
                  </a:schemeClr>
                </a:solidFill>
                <a:latin typeface="Symbol" charset="2"/>
                <a:cs typeface="Symbol" charset="2"/>
              </a:rPr>
              <a:t>Df</a:t>
            </a:r>
            <a:r>
              <a:rPr lang="en-US" sz="2300" baseline="-25000" dirty="0" err="1">
                <a:solidFill>
                  <a:schemeClr val="accent3">
                    <a:lumMod val="20000"/>
                    <a:lumOff val="80000"/>
                  </a:schemeClr>
                </a:solidFill>
              </a:rPr>
              <a:t>dijet</a:t>
            </a:r>
            <a:r>
              <a:rPr lang="en-US" sz="2300" dirty="0" smtClean="0">
                <a:solidFill>
                  <a:schemeClr val="accent3">
                    <a:lumMod val="20000"/>
                    <a:lumOff val="80000"/>
                  </a:schemeClr>
                </a:solidFill>
              </a:rPr>
              <a:t>&lt; 2</a:t>
            </a:r>
            <a:r>
              <a:rPr lang="en-US" sz="2300" dirty="0" smtClean="0">
                <a:solidFill>
                  <a:schemeClr val="accent3">
                    <a:lumMod val="20000"/>
                    <a:lumOff val="80000"/>
                  </a:schemeClr>
                </a:solidFill>
                <a:latin typeface="Symbol" charset="2"/>
                <a:cs typeface="Symbol" charset="2"/>
              </a:rPr>
              <a:t>p</a:t>
            </a:r>
            <a:r>
              <a:rPr lang="en-US" sz="2300" dirty="0" smtClean="0">
                <a:solidFill>
                  <a:schemeClr val="accent3">
                    <a:lumMod val="20000"/>
                    <a:lumOff val="80000"/>
                  </a:schemeClr>
                </a:solidFill>
              </a:rPr>
              <a:t>/3, </a:t>
            </a:r>
            <a:r>
              <a:rPr lang="en-US" sz="2300" dirty="0" err="1" smtClean="0">
                <a:solidFill>
                  <a:schemeClr val="accent3">
                    <a:lumMod val="20000"/>
                    <a:lumOff val="80000"/>
                  </a:schemeClr>
                </a:solidFill>
              </a:rPr>
              <a:t>N</a:t>
            </a:r>
            <a:r>
              <a:rPr lang="en-US" sz="2300" baseline="-25000" dirty="0" err="1" smtClean="0">
                <a:solidFill>
                  <a:schemeClr val="accent3">
                    <a:lumMod val="20000"/>
                    <a:lumOff val="80000"/>
                  </a:schemeClr>
                </a:solidFill>
              </a:rPr>
              <a:t>jets</a:t>
            </a:r>
            <a:r>
              <a:rPr lang="en-US" sz="2300" dirty="0" smtClean="0">
                <a:solidFill>
                  <a:schemeClr val="accent3">
                    <a:lumMod val="20000"/>
                    <a:lumOff val="80000"/>
                  </a:schemeClr>
                </a:solidFill>
              </a:rPr>
              <a:t> ≥ 4               (higher order corr. </a:t>
            </a:r>
            <a:r>
              <a:rPr lang="en-US" sz="2300" dirty="0">
                <a:solidFill>
                  <a:schemeClr val="accent3">
                    <a:lumMod val="20000"/>
                    <a:lumOff val="80000"/>
                  </a:schemeClr>
                </a:solidFill>
              </a:rPr>
              <a:t>a</a:t>
            </a:r>
            <a:r>
              <a:rPr lang="en-US" sz="2300" dirty="0" smtClean="0">
                <a:solidFill>
                  <a:schemeClr val="accent3">
                    <a:lumMod val="20000"/>
                    <a:lumOff val="80000"/>
                  </a:schemeClr>
                </a:solidFill>
              </a:rPr>
              <a:t>nd PS)</a:t>
            </a:r>
          </a:p>
          <a:p>
            <a:pPr marL="457200" lvl="1" indent="0">
              <a:lnSpc>
                <a:spcPct val="100000"/>
              </a:lnSpc>
              <a:spcBef>
                <a:spcPts val="0"/>
              </a:spcBef>
              <a:buNone/>
            </a:pPr>
            <a:endParaRPr lang="en-US" sz="2300" dirty="0" smtClean="0"/>
          </a:p>
          <a:p>
            <a:pPr>
              <a:spcBef>
                <a:spcPts val="1200"/>
              </a:spcBef>
            </a:pPr>
            <a:r>
              <a:rPr lang="en-US" sz="2600" dirty="0" smtClean="0"/>
              <a:t>The ratio of 2 of the above measurements can be used as a precise alternative to extract </a:t>
            </a:r>
            <a:r>
              <a:rPr lang="en-US" sz="2600" dirty="0" smtClean="0">
                <a:latin typeface="Symbol" charset="2"/>
                <a:cs typeface="Symbol" charset="2"/>
              </a:rPr>
              <a:t>a</a:t>
            </a:r>
            <a:r>
              <a:rPr lang="en-US" sz="2600" baseline="-25000" dirty="0" smtClean="0"/>
              <a:t>s</a:t>
            </a:r>
            <a:endParaRPr lang="en-US" sz="2600" dirty="0" smtClean="0"/>
          </a:p>
          <a:p>
            <a:pPr lvl="1">
              <a:lnSpc>
                <a:spcPct val="100000"/>
              </a:lnSpc>
              <a:spcBef>
                <a:spcPts val="1200"/>
              </a:spcBef>
            </a:pPr>
            <a:r>
              <a:rPr lang="en-US" sz="2300" dirty="0" smtClean="0">
                <a:solidFill>
                  <a:srgbClr val="FAE8D7"/>
                </a:solidFill>
              </a:rPr>
              <a:t>Can be measured as a function of Q = H</a:t>
            </a:r>
            <a:r>
              <a:rPr lang="en-US" sz="2300" baseline="-25000" dirty="0" smtClean="0">
                <a:solidFill>
                  <a:srgbClr val="FAE8D7"/>
                </a:solidFill>
              </a:rPr>
              <a:t>T</a:t>
            </a:r>
            <a:r>
              <a:rPr lang="en-US" sz="2300" dirty="0" smtClean="0">
                <a:solidFill>
                  <a:srgbClr val="FAE8D7"/>
                </a:solidFill>
              </a:rPr>
              <a:t>; y*, to test the rapidity dependence of </a:t>
            </a:r>
            <a:r>
              <a:rPr lang="en-US" sz="2300" dirty="0" err="1" smtClean="0">
                <a:solidFill>
                  <a:srgbClr val="FAE8D7"/>
                </a:solidFill>
              </a:rPr>
              <a:t>pQCD</a:t>
            </a:r>
            <a:r>
              <a:rPr lang="en-US" sz="2300" dirty="0" smtClean="0">
                <a:solidFill>
                  <a:srgbClr val="FAE8D7"/>
                </a:solidFill>
              </a:rPr>
              <a:t>; and </a:t>
            </a:r>
            <a:r>
              <a:rPr lang="en-US" sz="2300" dirty="0" err="1">
                <a:solidFill>
                  <a:srgbClr val="FAE8D7"/>
                </a:solidFill>
                <a:latin typeface="Symbol" charset="2"/>
                <a:cs typeface="Symbol" charset="2"/>
              </a:rPr>
              <a:t>D</a:t>
            </a:r>
            <a:r>
              <a:rPr lang="en-US" sz="2300" dirty="0" err="1" smtClean="0">
                <a:solidFill>
                  <a:srgbClr val="FAE8D7"/>
                </a:solidFill>
                <a:latin typeface="Symbol" charset="2"/>
                <a:cs typeface="Symbol" charset="2"/>
              </a:rPr>
              <a:t>f</a:t>
            </a:r>
            <a:r>
              <a:rPr lang="en-US" sz="2300" baseline="-25000" dirty="0" err="1" smtClean="0">
                <a:solidFill>
                  <a:srgbClr val="FAE8D7"/>
                </a:solidFill>
              </a:rPr>
              <a:t>max</a:t>
            </a:r>
            <a:r>
              <a:rPr lang="en-US" sz="2300" dirty="0" smtClean="0">
                <a:solidFill>
                  <a:srgbClr val="FAE8D7"/>
                </a:solidFill>
              </a:rPr>
              <a:t> to test hardness of radiation</a:t>
            </a:r>
            <a:endParaRPr lang="en-US" sz="2300" dirty="0">
              <a:solidFill>
                <a:srgbClr val="FAE8D7"/>
              </a:solidFill>
            </a:endParaRPr>
          </a:p>
        </p:txBody>
      </p:sp>
      <p:sp>
        <p:nvSpPr>
          <p:cNvPr id="4" name="Slide Number Placeholder 3"/>
          <p:cNvSpPr>
            <a:spLocks noGrp="1"/>
          </p:cNvSpPr>
          <p:nvPr>
            <p:ph type="sldNum" sz="quarter" idx="12"/>
          </p:nvPr>
        </p:nvSpPr>
        <p:spPr/>
        <p:txBody>
          <a:bodyPr/>
          <a:lstStyle/>
          <a:p>
            <a:fld id="{1CFFB0B3-8B62-A94B-98D5-40C4635AC225}" type="slidenum">
              <a:rPr lang="en-US" smtClean="0"/>
              <a:t>74</a:t>
            </a:fld>
            <a:endParaRPr lang="en-US" dirty="0"/>
          </a:p>
        </p:txBody>
      </p:sp>
      <p:graphicFrame>
        <p:nvGraphicFramePr>
          <p:cNvPr id="5" name="Object 4"/>
          <p:cNvGraphicFramePr>
            <a:graphicFrameLocks noChangeAspect="1"/>
          </p:cNvGraphicFramePr>
          <p:nvPr>
            <p:extLst>
              <p:ext uri="{D42A27DB-BD31-4B8C-83A1-F6EECF244321}">
                <p14:modId xmlns:p14="http://schemas.microsoft.com/office/powerpoint/2010/main" val="902847797"/>
              </p:ext>
            </p:extLst>
          </p:nvPr>
        </p:nvGraphicFramePr>
        <p:xfrm>
          <a:off x="2681071" y="5757638"/>
          <a:ext cx="3256219" cy="988495"/>
        </p:xfrm>
        <a:graphic>
          <a:graphicData uri="http://schemas.openxmlformats.org/presentationml/2006/ole">
            <mc:AlternateContent xmlns:mc="http://schemas.openxmlformats.org/markup-compatibility/2006">
              <mc:Choice xmlns:v="urn:schemas-microsoft-com:vml" Requires="v">
                <p:oleObj spid="_x0000_s96299" name="Equation" r:id="rId3" imgW="2844800" imgH="863600" progId="Equation.3">
                  <p:embed/>
                </p:oleObj>
              </mc:Choice>
              <mc:Fallback>
                <p:oleObj name="Equation" r:id="rId3" imgW="2844800" imgH="863600" progId="Equation.3">
                  <p:embed/>
                  <p:pic>
                    <p:nvPicPr>
                      <p:cNvPr id="0" name=""/>
                      <p:cNvPicPr/>
                      <p:nvPr/>
                    </p:nvPicPr>
                    <p:blipFill>
                      <a:blip r:embed="rId4"/>
                      <a:stretch>
                        <a:fillRect/>
                      </a:stretch>
                    </p:blipFill>
                    <p:spPr>
                      <a:xfrm>
                        <a:off x="2681071" y="5757638"/>
                        <a:ext cx="3256219" cy="988495"/>
                      </a:xfrm>
                      <a:prstGeom prst="rect">
                        <a:avLst/>
                      </a:prstGeom>
                      <a:solidFill>
                        <a:schemeClr val="tx1"/>
                      </a:solidFill>
                    </p:spPr>
                  </p:pic>
                </p:oleObj>
              </mc:Fallback>
            </mc:AlternateContent>
          </a:graphicData>
        </a:graphic>
      </p:graphicFrame>
      <p:sp>
        <p:nvSpPr>
          <p:cNvPr id="6" name="TextBox 5"/>
          <p:cNvSpPr txBox="1"/>
          <p:nvPr/>
        </p:nvSpPr>
        <p:spPr>
          <a:xfrm>
            <a:off x="6611746" y="780432"/>
            <a:ext cx="2478425" cy="307777"/>
          </a:xfrm>
          <a:prstGeom prst="rect">
            <a:avLst/>
          </a:prstGeom>
          <a:solidFill>
            <a:srgbClr val="CCFFCC"/>
          </a:solidFill>
          <a:ln>
            <a:solidFill>
              <a:srgbClr val="008000"/>
            </a:solidFill>
          </a:ln>
        </p:spPr>
        <p:txBody>
          <a:bodyPr wrap="none" rtlCol="0">
            <a:spAutoFit/>
          </a:bodyPr>
          <a:lstStyle/>
          <a:p>
            <a:r>
              <a:rPr lang="en-US" sz="1400" b="1" i="1" dirty="0">
                <a:solidFill>
                  <a:srgbClr val="008000"/>
                </a:solidFill>
                <a:hlinkClick r:id="rId5"/>
              </a:rPr>
              <a:t>Phys. Rev. D 98 (2018) 092004</a:t>
            </a:r>
            <a:endParaRPr lang="en-US" sz="1400" b="1" dirty="0">
              <a:solidFill>
                <a:srgbClr val="008000"/>
              </a:solidFill>
            </a:endParaRPr>
          </a:p>
        </p:txBody>
      </p:sp>
    </p:spTree>
    <p:extLst>
      <p:ext uri="{BB962C8B-B14F-4D97-AF65-F5344CB8AC3E}">
        <p14:creationId xmlns:p14="http://schemas.microsoft.com/office/powerpoint/2010/main" val="2651664212"/>
      </p:ext>
    </p:extLst>
  </p:cSld>
  <p:clrMapOvr>
    <a:masterClrMapping/>
  </p:clrMapOvr>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000" y="-1242"/>
            <a:ext cx="9062000" cy="3002730"/>
          </a:xfrm>
        </p:spPr>
        <p:txBody>
          <a:bodyPr>
            <a:normAutofit/>
          </a:bodyPr>
          <a:lstStyle/>
          <a:p>
            <a:pPr>
              <a:spcBef>
                <a:spcPts val="0"/>
              </a:spcBef>
            </a:pPr>
            <a:r>
              <a:rPr lang="en-US" sz="2400" dirty="0" smtClean="0"/>
              <a:t>NLO predictions describe very well the data for all H</a:t>
            </a:r>
            <a:r>
              <a:rPr lang="en-US" sz="2400" baseline="-25000" dirty="0" smtClean="0"/>
              <a:t>T</a:t>
            </a:r>
            <a:r>
              <a:rPr lang="en-US" sz="2400" dirty="0" smtClean="0"/>
              <a:t> and y</a:t>
            </a:r>
            <a:r>
              <a:rPr lang="en-US" sz="2400" baseline="30000" dirty="0" smtClean="0"/>
              <a:t>*</a:t>
            </a:r>
            <a:r>
              <a:rPr lang="en-US" sz="2400" dirty="0" smtClean="0"/>
              <a:t> when the event topology is dominated by 3-jets events</a:t>
            </a:r>
          </a:p>
          <a:p>
            <a:pPr lvl="1">
              <a:lnSpc>
                <a:spcPct val="100000"/>
              </a:lnSpc>
              <a:spcBef>
                <a:spcPts val="600"/>
              </a:spcBef>
              <a:spcAft>
                <a:spcPts val="1200"/>
              </a:spcAft>
            </a:pPr>
            <a:r>
              <a:rPr lang="en-US" sz="2100" dirty="0" smtClean="0">
                <a:solidFill>
                  <a:srgbClr val="FAE8D7"/>
                </a:solidFill>
              </a:rPr>
              <a:t>Very good precision </a:t>
            </a:r>
            <a:r>
              <a:rPr lang="en-US" sz="2100" dirty="0" err="1" smtClean="0">
                <a:solidFill>
                  <a:srgbClr val="FAE8D7"/>
                </a:solidFill>
                <a:latin typeface="Symbol" charset="2"/>
                <a:cs typeface="Symbol" charset="2"/>
              </a:rPr>
              <a:t>D</a:t>
            </a:r>
            <a:r>
              <a:rPr lang="en-US" sz="2100" baseline="30000" dirty="0" err="1" smtClean="0">
                <a:solidFill>
                  <a:srgbClr val="FAE8D7"/>
                </a:solidFill>
              </a:rPr>
              <a:t>meas</a:t>
            </a:r>
            <a:r>
              <a:rPr lang="en-US" sz="2100" dirty="0" smtClean="0">
                <a:solidFill>
                  <a:srgbClr val="FAE8D7"/>
                </a:solidFill>
              </a:rPr>
              <a:t> and </a:t>
            </a:r>
            <a:r>
              <a:rPr lang="en-US" sz="2100" dirty="0" err="1" smtClean="0">
                <a:solidFill>
                  <a:srgbClr val="FAE8D7"/>
                </a:solidFill>
                <a:latin typeface="Symbol" charset="2"/>
                <a:cs typeface="Symbol" charset="2"/>
              </a:rPr>
              <a:t>D</a:t>
            </a:r>
            <a:r>
              <a:rPr lang="en-US" sz="2100" baseline="30000" dirty="0" err="1" smtClean="0">
                <a:solidFill>
                  <a:srgbClr val="FAE8D7"/>
                </a:solidFill>
              </a:rPr>
              <a:t>theo</a:t>
            </a:r>
            <a:r>
              <a:rPr lang="en-US" sz="2100" baseline="30000" dirty="0" smtClean="0">
                <a:solidFill>
                  <a:srgbClr val="FAE8D7"/>
                </a:solidFill>
              </a:rPr>
              <a:t> </a:t>
            </a:r>
            <a:r>
              <a:rPr lang="en-US" sz="2100" dirty="0" smtClean="0">
                <a:solidFill>
                  <a:srgbClr val="FAE8D7"/>
                </a:solidFill>
              </a:rPr>
              <a:t>&lt; 5%: stringent </a:t>
            </a:r>
            <a:r>
              <a:rPr lang="en-US" sz="2100" dirty="0" err="1" smtClean="0">
                <a:solidFill>
                  <a:srgbClr val="FAE8D7"/>
                </a:solidFill>
              </a:rPr>
              <a:t>pQCD</a:t>
            </a:r>
            <a:r>
              <a:rPr lang="en-US" sz="2100" dirty="0" smtClean="0">
                <a:solidFill>
                  <a:srgbClr val="FAE8D7"/>
                </a:solidFill>
              </a:rPr>
              <a:t> test</a:t>
            </a:r>
          </a:p>
          <a:p>
            <a:pPr lvl="1">
              <a:lnSpc>
                <a:spcPct val="100000"/>
              </a:lnSpc>
              <a:spcBef>
                <a:spcPts val="0"/>
              </a:spcBef>
            </a:pPr>
            <a:r>
              <a:rPr lang="en-US" sz="2100" dirty="0" smtClean="0">
                <a:solidFill>
                  <a:srgbClr val="FAE8D7"/>
                </a:solidFill>
              </a:rPr>
              <a:t>Many theory effects cancel in the ratio</a:t>
            </a:r>
          </a:p>
          <a:p>
            <a:pPr>
              <a:spcBef>
                <a:spcPts val="2400"/>
              </a:spcBef>
            </a:pPr>
            <a:r>
              <a:rPr lang="en-US" sz="2400" dirty="0" smtClean="0"/>
              <a:t>The 4-jets dominated region (</a:t>
            </a:r>
            <a:r>
              <a:rPr lang="en-US" sz="2400" dirty="0" err="1" smtClean="0">
                <a:latin typeface="Symbol" charset="2"/>
                <a:cs typeface="Symbol" charset="2"/>
              </a:rPr>
              <a:t>Df</a:t>
            </a:r>
            <a:r>
              <a:rPr lang="en-US" sz="2400" baseline="-25000" dirty="0" err="1" smtClean="0"/>
              <a:t>max</a:t>
            </a:r>
            <a:r>
              <a:rPr lang="en-US" sz="2400" dirty="0" smtClean="0"/>
              <a:t>&lt; 2</a:t>
            </a:r>
            <a:r>
              <a:rPr lang="en-US" sz="2400" dirty="0" smtClean="0">
                <a:latin typeface="Symbol" charset="2"/>
                <a:cs typeface="Symbol" charset="2"/>
              </a:rPr>
              <a:t>p</a:t>
            </a:r>
            <a:r>
              <a:rPr lang="en-US" sz="2400" dirty="0" smtClean="0"/>
              <a:t>/3) can only be obtained at LO, but </a:t>
            </a:r>
            <a:r>
              <a:rPr lang="en-US" sz="2400" dirty="0" err="1" smtClean="0"/>
              <a:t>R</a:t>
            </a:r>
            <a:r>
              <a:rPr lang="en-US" sz="2400" baseline="-25000" dirty="0" err="1" smtClean="0">
                <a:latin typeface="Symbol" charset="2"/>
                <a:cs typeface="Symbol" charset="2"/>
              </a:rPr>
              <a:t>Df</a:t>
            </a:r>
            <a:r>
              <a:rPr lang="en-US" sz="2400" baseline="-25000" dirty="0" smtClean="0">
                <a:latin typeface="Symbol" charset="2"/>
                <a:cs typeface="Symbol" charset="2"/>
              </a:rPr>
              <a:t> </a:t>
            </a:r>
            <a:r>
              <a:rPr lang="en-US" sz="2400" dirty="0" smtClean="0"/>
              <a:t>is well-describes</a:t>
            </a:r>
          </a:p>
        </p:txBody>
      </p:sp>
      <p:sp>
        <p:nvSpPr>
          <p:cNvPr id="4" name="Slide Number Placeholder 3"/>
          <p:cNvSpPr>
            <a:spLocks noGrp="1"/>
          </p:cNvSpPr>
          <p:nvPr>
            <p:ph type="sldNum" sz="quarter" idx="12"/>
          </p:nvPr>
        </p:nvSpPr>
        <p:spPr/>
        <p:txBody>
          <a:bodyPr/>
          <a:lstStyle/>
          <a:p>
            <a:fld id="{1CFFB0B3-8B62-A94B-98D5-40C4635AC225}" type="slidenum">
              <a:rPr lang="en-US" smtClean="0"/>
              <a:t>75</a:t>
            </a:fld>
            <a:endParaRPr lang="en-US"/>
          </a:p>
        </p:txBody>
      </p:sp>
      <p:pic>
        <p:nvPicPr>
          <p:cNvPr id="5" name="Picture 4" descr="Rdphi_NLOandL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300" y="3038475"/>
            <a:ext cx="6096000" cy="3683000"/>
          </a:xfrm>
          <a:prstGeom prst="rect">
            <a:avLst/>
          </a:prstGeom>
        </p:spPr>
      </p:pic>
      <p:sp>
        <p:nvSpPr>
          <p:cNvPr id="6" name="Content Placeholder 2"/>
          <p:cNvSpPr txBox="1">
            <a:spLocks/>
          </p:cNvSpPr>
          <p:nvPr/>
        </p:nvSpPr>
        <p:spPr>
          <a:xfrm>
            <a:off x="6398273" y="3291840"/>
            <a:ext cx="2651715" cy="2342508"/>
          </a:xfrm>
          <a:prstGeom prst="rect">
            <a:avLst/>
          </a:prstGeom>
        </p:spPr>
        <p:txBody>
          <a:bodyPr vert="horz" lIns="91440" tIns="45720" rIns="91440" bIns="45720" rtlCol="0" anchor="ctr">
            <a:normAutofit fontScale="92500" lnSpcReduction="20000"/>
          </a:bodyPr>
          <a:lstStyle>
            <a:lvl1pPr marL="342900" indent="-342900" algn="l" defTabSz="914400" rtl="0" eaLnBrk="1" latinLnBrk="0" hangingPunct="1">
              <a:lnSpc>
                <a:spcPct val="10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57150" indent="0">
              <a:spcBef>
                <a:spcPts val="0"/>
              </a:spcBef>
              <a:buNone/>
            </a:pPr>
            <a:r>
              <a:rPr lang="en-US" sz="2500" dirty="0" smtClean="0">
                <a:solidFill>
                  <a:srgbClr val="FAE8D7"/>
                </a:solidFill>
              </a:rPr>
              <a:t>Small tension with at larger y</a:t>
            </a:r>
            <a:r>
              <a:rPr lang="en-US" sz="2500" baseline="30000" dirty="0" smtClean="0">
                <a:solidFill>
                  <a:srgbClr val="FAE8D7"/>
                </a:solidFill>
              </a:rPr>
              <a:t>*</a:t>
            </a:r>
          </a:p>
          <a:p>
            <a:pPr lvl="1">
              <a:lnSpc>
                <a:spcPct val="100000"/>
              </a:lnSpc>
              <a:spcBef>
                <a:spcPts val="1200"/>
              </a:spcBef>
              <a:buFont typeface="Arial"/>
              <a:buChar char="•"/>
            </a:pPr>
            <a:r>
              <a:rPr lang="en-US" sz="2200" dirty="0" smtClean="0">
                <a:solidFill>
                  <a:srgbClr val="CCFFCC"/>
                </a:solidFill>
              </a:rPr>
              <a:t>Large scale uncertainties</a:t>
            </a:r>
          </a:p>
          <a:p>
            <a:pPr marL="457200" lvl="1" indent="0">
              <a:lnSpc>
                <a:spcPct val="100000"/>
              </a:lnSpc>
              <a:spcBef>
                <a:spcPts val="0"/>
              </a:spcBef>
              <a:buNone/>
            </a:pPr>
            <a:endParaRPr lang="en-US" sz="2200" dirty="0" smtClean="0">
              <a:solidFill>
                <a:srgbClr val="CCFFCC"/>
              </a:solidFill>
            </a:endParaRPr>
          </a:p>
          <a:p>
            <a:pPr lvl="1">
              <a:lnSpc>
                <a:spcPct val="100000"/>
              </a:lnSpc>
              <a:spcBef>
                <a:spcPts val="0"/>
              </a:spcBef>
              <a:buFont typeface="Arial"/>
              <a:buChar char="•"/>
            </a:pPr>
            <a:r>
              <a:rPr lang="en-US" sz="2200" dirty="0" smtClean="0">
                <a:solidFill>
                  <a:srgbClr val="CCFFCC"/>
                </a:solidFill>
              </a:rPr>
              <a:t>Impact of  non-</a:t>
            </a:r>
            <a:r>
              <a:rPr lang="en-US" sz="2200" dirty="0" err="1" smtClean="0">
                <a:solidFill>
                  <a:srgbClr val="CCFFCC"/>
                </a:solidFill>
              </a:rPr>
              <a:t>resummed</a:t>
            </a:r>
            <a:r>
              <a:rPr lang="en-US" sz="2200" dirty="0" smtClean="0">
                <a:solidFill>
                  <a:srgbClr val="CCFFCC"/>
                </a:solidFill>
              </a:rPr>
              <a:t> large logs?</a:t>
            </a:r>
          </a:p>
        </p:txBody>
      </p:sp>
    </p:spTree>
    <p:extLst>
      <p:ext uri="{BB962C8B-B14F-4D97-AF65-F5344CB8AC3E}">
        <p14:creationId xmlns:p14="http://schemas.microsoft.com/office/powerpoint/2010/main" val="4280757038"/>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1968" y="97389"/>
            <a:ext cx="9032032" cy="2305704"/>
          </a:xfrm>
        </p:spPr>
        <p:txBody>
          <a:bodyPr>
            <a:normAutofit/>
          </a:bodyPr>
          <a:lstStyle/>
          <a:p>
            <a:pPr>
              <a:spcBef>
                <a:spcPts val="0"/>
              </a:spcBef>
            </a:pPr>
            <a:r>
              <a:rPr lang="en-US" sz="2400" dirty="0" smtClean="0"/>
              <a:t>Strategy to extract </a:t>
            </a:r>
            <a:r>
              <a:rPr lang="en-US" sz="2400" dirty="0" smtClean="0">
                <a:latin typeface="Symbol" charset="2"/>
                <a:cs typeface="Symbol" charset="2"/>
              </a:rPr>
              <a:t>a</a:t>
            </a:r>
            <a:r>
              <a:rPr lang="en-US" sz="2400" baseline="-25000" dirty="0" smtClean="0"/>
              <a:t>s</a:t>
            </a:r>
            <a:r>
              <a:rPr lang="en-US" sz="2400" dirty="0" smtClean="0"/>
              <a:t>(Q) similar to what was used in (A)TEEC.</a:t>
            </a:r>
          </a:p>
          <a:p>
            <a:pPr lvl="1">
              <a:lnSpc>
                <a:spcPct val="100000"/>
              </a:lnSpc>
              <a:spcBef>
                <a:spcPts val="1200"/>
              </a:spcBef>
            </a:pPr>
            <a:r>
              <a:rPr lang="en-US" sz="2100" dirty="0" smtClean="0">
                <a:solidFill>
                  <a:schemeClr val="accent3">
                    <a:lumMod val="20000"/>
                    <a:lumOff val="80000"/>
                  </a:schemeClr>
                </a:solidFill>
              </a:rPr>
              <a:t>Kinematic regions probed not all independent and optimal: choose (</a:t>
            </a:r>
            <a:r>
              <a:rPr lang="en-US" sz="2100" dirty="0" err="1">
                <a:solidFill>
                  <a:schemeClr val="accent3">
                    <a:lumMod val="20000"/>
                    <a:lumOff val="80000"/>
                  </a:schemeClr>
                </a:solidFill>
                <a:latin typeface="Symbol" charset="2"/>
                <a:cs typeface="Symbol" charset="2"/>
              </a:rPr>
              <a:t>D</a:t>
            </a:r>
            <a:r>
              <a:rPr lang="en-US" sz="2100" dirty="0" err="1" smtClean="0">
                <a:solidFill>
                  <a:schemeClr val="accent3">
                    <a:lumMod val="20000"/>
                    <a:lumOff val="80000"/>
                  </a:schemeClr>
                </a:solidFill>
                <a:latin typeface="Symbol" charset="2"/>
                <a:cs typeface="Symbol" charset="2"/>
              </a:rPr>
              <a:t>f</a:t>
            </a:r>
            <a:r>
              <a:rPr lang="en-US" sz="2100" baseline="-25000" dirty="0" err="1" smtClean="0">
                <a:solidFill>
                  <a:schemeClr val="accent3">
                    <a:lumMod val="20000"/>
                    <a:lumOff val="80000"/>
                  </a:schemeClr>
                </a:solidFill>
              </a:rPr>
              <a:t>max</a:t>
            </a:r>
            <a:r>
              <a:rPr lang="en-US" sz="2100" dirty="0" smtClean="0">
                <a:solidFill>
                  <a:schemeClr val="accent3">
                    <a:lumMod val="20000"/>
                    <a:lumOff val="80000"/>
                  </a:schemeClr>
                </a:solidFill>
              </a:rPr>
              <a:t> = 7</a:t>
            </a:r>
            <a:r>
              <a:rPr lang="en-US" sz="2100" dirty="0" smtClean="0">
                <a:solidFill>
                  <a:schemeClr val="accent3">
                    <a:lumMod val="20000"/>
                    <a:lumOff val="80000"/>
                  </a:schemeClr>
                </a:solidFill>
                <a:latin typeface="Symbol" charset="2"/>
                <a:cs typeface="Symbol" charset="2"/>
              </a:rPr>
              <a:t>p</a:t>
            </a:r>
            <a:r>
              <a:rPr lang="en-US" sz="2100" dirty="0" smtClean="0">
                <a:solidFill>
                  <a:schemeClr val="accent3">
                    <a:lumMod val="20000"/>
                    <a:lumOff val="80000"/>
                  </a:schemeClr>
                </a:solidFill>
              </a:rPr>
              <a:t>/8, 0 &lt; y</a:t>
            </a:r>
            <a:r>
              <a:rPr lang="en-US" sz="2100" baseline="30000" dirty="0" smtClean="0">
                <a:solidFill>
                  <a:schemeClr val="accent3">
                    <a:lumMod val="20000"/>
                    <a:lumOff val="80000"/>
                  </a:schemeClr>
                </a:solidFill>
              </a:rPr>
              <a:t>*</a:t>
            </a:r>
            <a:r>
              <a:rPr lang="en-US" sz="2100" dirty="0" smtClean="0">
                <a:solidFill>
                  <a:schemeClr val="accent3">
                    <a:lumMod val="20000"/>
                    <a:lumOff val="80000"/>
                  </a:schemeClr>
                </a:solidFill>
              </a:rPr>
              <a:t>&lt; 0.5) and (</a:t>
            </a:r>
            <a:r>
              <a:rPr lang="en-US" sz="2100" dirty="0" err="1">
                <a:solidFill>
                  <a:schemeClr val="accent3">
                    <a:lumMod val="20000"/>
                    <a:lumOff val="80000"/>
                  </a:schemeClr>
                </a:solidFill>
                <a:latin typeface="Symbol" charset="2"/>
                <a:cs typeface="Symbol" charset="2"/>
              </a:rPr>
              <a:t>Df</a:t>
            </a:r>
            <a:r>
              <a:rPr lang="en-US" sz="2100" baseline="-25000" dirty="0" err="1">
                <a:solidFill>
                  <a:schemeClr val="accent3">
                    <a:lumMod val="20000"/>
                    <a:lumOff val="80000"/>
                  </a:schemeClr>
                </a:solidFill>
              </a:rPr>
              <a:t>max</a:t>
            </a:r>
            <a:r>
              <a:rPr lang="en-US" sz="2100" dirty="0">
                <a:solidFill>
                  <a:schemeClr val="accent3">
                    <a:lumMod val="20000"/>
                    <a:lumOff val="80000"/>
                  </a:schemeClr>
                </a:solidFill>
              </a:rPr>
              <a:t> = 7</a:t>
            </a:r>
            <a:r>
              <a:rPr lang="en-US" sz="2100" dirty="0">
                <a:solidFill>
                  <a:schemeClr val="accent3">
                    <a:lumMod val="20000"/>
                    <a:lumOff val="80000"/>
                  </a:schemeClr>
                </a:solidFill>
                <a:latin typeface="Symbol" charset="2"/>
                <a:cs typeface="Symbol" charset="2"/>
              </a:rPr>
              <a:t>p</a:t>
            </a:r>
            <a:r>
              <a:rPr lang="en-US" sz="2100" dirty="0">
                <a:solidFill>
                  <a:schemeClr val="accent3">
                    <a:lumMod val="20000"/>
                    <a:lumOff val="80000"/>
                  </a:schemeClr>
                </a:solidFill>
              </a:rPr>
              <a:t>/8, </a:t>
            </a:r>
            <a:r>
              <a:rPr lang="en-US" sz="2100" dirty="0" smtClean="0">
                <a:solidFill>
                  <a:schemeClr val="accent3">
                    <a:lumMod val="20000"/>
                    <a:lumOff val="80000"/>
                  </a:schemeClr>
                </a:solidFill>
              </a:rPr>
              <a:t>0.5 &lt;</a:t>
            </a:r>
            <a:r>
              <a:rPr lang="en-US" sz="2100" dirty="0">
                <a:solidFill>
                  <a:schemeClr val="accent3">
                    <a:lumMod val="20000"/>
                    <a:lumOff val="80000"/>
                  </a:schemeClr>
                </a:solidFill>
              </a:rPr>
              <a:t>y</a:t>
            </a:r>
            <a:r>
              <a:rPr lang="en-US" sz="2100" baseline="30000" dirty="0">
                <a:solidFill>
                  <a:schemeClr val="accent3">
                    <a:lumMod val="20000"/>
                    <a:lumOff val="80000"/>
                  </a:schemeClr>
                </a:solidFill>
              </a:rPr>
              <a:t>*</a:t>
            </a:r>
            <a:r>
              <a:rPr lang="en-US" sz="2100" dirty="0" smtClean="0">
                <a:solidFill>
                  <a:schemeClr val="accent3">
                    <a:lumMod val="20000"/>
                    <a:lumOff val="80000"/>
                  </a:schemeClr>
                </a:solidFill>
              </a:rPr>
              <a:t>&lt; 1.0) for all H</a:t>
            </a:r>
            <a:r>
              <a:rPr lang="en-US" sz="2100" baseline="-25000" dirty="0" smtClean="0">
                <a:solidFill>
                  <a:schemeClr val="accent3">
                    <a:lumMod val="20000"/>
                    <a:lumOff val="80000"/>
                  </a:schemeClr>
                </a:solidFill>
              </a:rPr>
              <a:t>T</a:t>
            </a:r>
            <a:r>
              <a:rPr lang="en-US" sz="2100" dirty="0" smtClean="0">
                <a:solidFill>
                  <a:schemeClr val="accent3">
                    <a:lumMod val="20000"/>
                    <a:lumOff val="80000"/>
                  </a:schemeClr>
                </a:solidFill>
              </a:rPr>
              <a:t> </a:t>
            </a:r>
          </a:p>
          <a:p>
            <a:pPr lvl="2">
              <a:lnSpc>
                <a:spcPct val="100000"/>
              </a:lnSpc>
              <a:spcBef>
                <a:spcPts val="600"/>
              </a:spcBef>
            </a:pPr>
            <a:r>
              <a:rPr lang="en-US" sz="1800" dirty="0" smtClean="0">
                <a:solidFill>
                  <a:srgbClr val="CCFFCC"/>
                </a:solidFill>
              </a:rPr>
              <a:t>Best PDF cancellation,  smaller scale uncertainty</a:t>
            </a:r>
          </a:p>
          <a:p>
            <a:pPr lvl="1">
              <a:lnSpc>
                <a:spcPct val="100000"/>
              </a:lnSpc>
              <a:spcBef>
                <a:spcPts val="1200"/>
              </a:spcBef>
            </a:pPr>
            <a:r>
              <a:rPr lang="en-US" sz="2100" dirty="0" smtClean="0">
                <a:solidFill>
                  <a:schemeClr val="accent3">
                    <a:lumMod val="20000"/>
                    <a:lumOff val="80000"/>
                  </a:schemeClr>
                </a:solidFill>
              </a:rPr>
              <a:t>Running estimated from Q=H</a:t>
            </a:r>
            <a:r>
              <a:rPr lang="en-US" sz="2100" baseline="-25000" dirty="0" smtClean="0">
                <a:solidFill>
                  <a:schemeClr val="accent3">
                    <a:lumMod val="20000"/>
                    <a:lumOff val="80000"/>
                  </a:schemeClr>
                </a:solidFill>
              </a:rPr>
              <a:t>T</a:t>
            </a:r>
            <a:r>
              <a:rPr lang="en-US" sz="2100" dirty="0" smtClean="0">
                <a:solidFill>
                  <a:schemeClr val="accent3">
                    <a:lumMod val="20000"/>
                    <a:lumOff val="80000"/>
                  </a:schemeClr>
                </a:solidFill>
              </a:rPr>
              <a:t>/2 at the arithmetic center of the bin</a:t>
            </a:r>
            <a:endParaRPr lang="en-US" sz="2100" dirty="0">
              <a:solidFill>
                <a:schemeClr val="accent3">
                  <a:lumMod val="20000"/>
                  <a:lumOff val="80000"/>
                </a:schemeClr>
              </a:solidFill>
            </a:endParaRPr>
          </a:p>
        </p:txBody>
      </p:sp>
      <p:sp>
        <p:nvSpPr>
          <p:cNvPr id="4" name="Slide Number Placeholder 3"/>
          <p:cNvSpPr>
            <a:spLocks noGrp="1"/>
          </p:cNvSpPr>
          <p:nvPr>
            <p:ph type="sldNum" sz="quarter" idx="12"/>
          </p:nvPr>
        </p:nvSpPr>
        <p:spPr>
          <a:xfrm>
            <a:off x="7010400" y="6494145"/>
            <a:ext cx="2133600" cy="365125"/>
          </a:xfrm>
        </p:spPr>
        <p:txBody>
          <a:bodyPr/>
          <a:lstStyle/>
          <a:p>
            <a:fld id="{1CFFB0B3-8B62-A94B-98D5-40C4635AC225}" type="slidenum">
              <a:rPr lang="en-US" smtClean="0"/>
              <a:t>76</a:t>
            </a:fld>
            <a:endParaRPr lang="en-US" dirty="0"/>
          </a:p>
        </p:txBody>
      </p:sp>
      <p:pic>
        <p:nvPicPr>
          <p:cNvPr id="5" name="Picture 4" descr="alphaS_Rdphi.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2092" y="2954218"/>
            <a:ext cx="4670076" cy="3852813"/>
          </a:xfrm>
          <a:prstGeom prst="rect">
            <a:avLst/>
          </a:prstGeom>
        </p:spPr>
      </p:pic>
      <p:sp>
        <p:nvSpPr>
          <p:cNvPr id="6" name="Content Placeholder 2"/>
          <p:cNvSpPr txBox="1">
            <a:spLocks/>
          </p:cNvSpPr>
          <p:nvPr/>
        </p:nvSpPr>
        <p:spPr>
          <a:xfrm>
            <a:off x="111968" y="3452117"/>
            <a:ext cx="3636256" cy="3391901"/>
          </a:xfrm>
          <a:prstGeom prst="rect">
            <a:avLst/>
          </a:prstGeom>
        </p:spPr>
        <p:txBody>
          <a:bodyPr vert="horz" lIns="91440" tIns="45720" rIns="91440" bIns="45720" rtlCol="0" anchor="ctr">
            <a:normAutofit fontScale="92500" lnSpcReduction="10000"/>
          </a:bodyPr>
          <a:lstStyle>
            <a:lvl1pPr marL="342900" indent="-342900" algn="l" defTabSz="914400" rtl="0" eaLnBrk="1" latinLnBrk="0" hangingPunct="1">
              <a:lnSpc>
                <a:spcPct val="100000"/>
              </a:lnSpc>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lnSpc>
                <a:spcPct val="150000"/>
              </a:lnSpc>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50000"/>
              </a:lnSpc>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50000"/>
              </a:lnSpc>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0"/>
              </a:spcBef>
            </a:pPr>
            <a:r>
              <a:rPr lang="en-US" sz="2600" dirty="0" smtClean="0"/>
              <a:t>Results:</a:t>
            </a:r>
          </a:p>
          <a:p>
            <a:pPr lvl="1">
              <a:lnSpc>
                <a:spcPct val="100000"/>
              </a:lnSpc>
              <a:spcBef>
                <a:spcPts val="1200"/>
              </a:spcBef>
            </a:pPr>
            <a:r>
              <a:rPr lang="en-US" sz="2300" dirty="0" smtClean="0">
                <a:solidFill>
                  <a:schemeClr val="accent3">
                    <a:lumMod val="20000"/>
                    <a:lumOff val="80000"/>
                  </a:schemeClr>
                </a:solidFill>
              </a:rPr>
              <a:t>Extend </a:t>
            </a:r>
            <a:r>
              <a:rPr lang="en-US" sz="2300" dirty="0">
                <a:solidFill>
                  <a:schemeClr val="accent3">
                    <a:lumMod val="20000"/>
                    <a:lumOff val="80000"/>
                  </a:schemeClr>
                </a:solidFill>
              </a:rPr>
              <a:t>test </a:t>
            </a:r>
            <a:r>
              <a:rPr lang="en-US" sz="2300" dirty="0" smtClean="0">
                <a:solidFill>
                  <a:schemeClr val="accent3">
                    <a:lumMod val="20000"/>
                    <a:lumOff val="80000"/>
                  </a:schemeClr>
                </a:solidFill>
              </a:rPr>
              <a:t>of RGE up to Q = 1.6 </a:t>
            </a:r>
            <a:r>
              <a:rPr lang="en-US" sz="2300" dirty="0" err="1">
                <a:solidFill>
                  <a:schemeClr val="accent3">
                    <a:lumMod val="20000"/>
                    <a:lumOff val="80000"/>
                  </a:schemeClr>
                </a:solidFill>
              </a:rPr>
              <a:t>T</a:t>
            </a:r>
            <a:r>
              <a:rPr lang="en-US" sz="2300" dirty="0" err="1" smtClean="0">
                <a:solidFill>
                  <a:schemeClr val="accent3">
                    <a:lumMod val="20000"/>
                    <a:lumOff val="80000"/>
                  </a:schemeClr>
                </a:solidFill>
              </a:rPr>
              <a:t>eV</a:t>
            </a:r>
            <a:endParaRPr lang="en-US" sz="2300" dirty="0" smtClean="0">
              <a:solidFill>
                <a:schemeClr val="accent3">
                  <a:lumMod val="20000"/>
                  <a:lumOff val="80000"/>
                </a:schemeClr>
              </a:solidFill>
            </a:endParaRPr>
          </a:p>
          <a:p>
            <a:pPr lvl="1">
              <a:lnSpc>
                <a:spcPct val="100000"/>
              </a:lnSpc>
              <a:spcBef>
                <a:spcPts val="1200"/>
              </a:spcBef>
            </a:pPr>
            <a:r>
              <a:rPr lang="en-US" sz="2300" dirty="0" smtClean="0">
                <a:solidFill>
                  <a:schemeClr val="accent3">
                    <a:lumMod val="20000"/>
                    <a:lumOff val="80000"/>
                  </a:schemeClr>
                </a:solidFill>
              </a:rPr>
              <a:t>Consistent with world average at Q=M</a:t>
            </a:r>
            <a:r>
              <a:rPr lang="en-US" sz="2300" baseline="-25000" dirty="0" smtClean="0">
                <a:solidFill>
                  <a:schemeClr val="accent3">
                    <a:lumMod val="20000"/>
                    <a:lumOff val="80000"/>
                  </a:schemeClr>
                </a:solidFill>
              </a:rPr>
              <a:t>Z</a:t>
            </a:r>
            <a:r>
              <a:rPr lang="en-US" sz="2300" dirty="0" smtClean="0">
                <a:solidFill>
                  <a:schemeClr val="accent3">
                    <a:lumMod val="20000"/>
                    <a:lumOff val="80000"/>
                  </a:schemeClr>
                </a:solidFill>
              </a:rPr>
              <a:t> </a:t>
            </a:r>
          </a:p>
          <a:p>
            <a:pPr lvl="1">
              <a:lnSpc>
                <a:spcPct val="100000"/>
              </a:lnSpc>
              <a:spcBef>
                <a:spcPts val="1200"/>
              </a:spcBef>
            </a:pPr>
            <a:r>
              <a:rPr lang="en-US" sz="2300" dirty="0" smtClean="0">
                <a:solidFill>
                  <a:schemeClr val="accent3">
                    <a:lumMod val="20000"/>
                    <a:lumOff val="80000"/>
                  </a:schemeClr>
                </a:solidFill>
              </a:rPr>
              <a:t>Small tension in the running (shape)</a:t>
            </a:r>
          </a:p>
          <a:p>
            <a:pPr lvl="2">
              <a:lnSpc>
                <a:spcPct val="100000"/>
              </a:lnSpc>
              <a:spcBef>
                <a:spcPts val="1200"/>
              </a:spcBef>
            </a:pPr>
            <a:r>
              <a:rPr lang="en-US" sz="1900" dirty="0" smtClean="0">
                <a:solidFill>
                  <a:srgbClr val="CCFFCC"/>
                </a:solidFill>
              </a:rPr>
              <a:t>Disappear if Q=262.5 </a:t>
            </a:r>
            <a:r>
              <a:rPr lang="en-US" sz="1900" dirty="0" err="1" smtClean="0">
                <a:solidFill>
                  <a:srgbClr val="CCFFCC"/>
                </a:solidFill>
              </a:rPr>
              <a:t>GeV</a:t>
            </a:r>
            <a:r>
              <a:rPr lang="en-US" sz="1900" dirty="0" smtClean="0">
                <a:solidFill>
                  <a:srgbClr val="CCFFCC"/>
                </a:solidFill>
              </a:rPr>
              <a:t> is ignored</a:t>
            </a:r>
          </a:p>
        </p:txBody>
      </p:sp>
      <p:graphicFrame>
        <p:nvGraphicFramePr>
          <p:cNvPr id="7" name="Object 6"/>
          <p:cNvGraphicFramePr>
            <a:graphicFrameLocks noChangeAspect="1"/>
          </p:cNvGraphicFramePr>
          <p:nvPr>
            <p:extLst>
              <p:ext uri="{D42A27DB-BD31-4B8C-83A1-F6EECF244321}">
                <p14:modId xmlns:p14="http://schemas.microsoft.com/office/powerpoint/2010/main" val="1931767213"/>
              </p:ext>
            </p:extLst>
          </p:nvPr>
        </p:nvGraphicFramePr>
        <p:xfrm>
          <a:off x="111967" y="2500099"/>
          <a:ext cx="5029510" cy="372556"/>
        </p:xfrm>
        <a:graphic>
          <a:graphicData uri="http://schemas.openxmlformats.org/presentationml/2006/ole">
            <mc:AlternateContent xmlns:mc="http://schemas.openxmlformats.org/markup-compatibility/2006">
              <mc:Choice xmlns:v="urn:schemas-microsoft-com:vml" Requires="v">
                <p:oleObj spid="_x0000_s97363" name="Equation" r:id="rId5" imgW="3429000" imgH="254000" progId="Equation.3">
                  <p:embed/>
                </p:oleObj>
              </mc:Choice>
              <mc:Fallback>
                <p:oleObj name="Equation" r:id="rId5" imgW="3429000" imgH="254000" progId="Equation.3">
                  <p:embed/>
                  <p:pic>
                    <p:nvPicPr>
                      <p:cNvPr id="0" name=""/>
                      <p:cNvPicPr/>
                      <p:nvPr/>
                    </p:nvPicPr>
                    <p:blipFill>
                      <a:blip r:embed="rId6"/>
                      <a:stretch>
                        <a:fillRect/>
                      </a:stretch>
                    </p:blipFill>
                    <p:spPr>
                      <a:xfrm>
                        <a:off x="111967" y="2500099"/>
                        <a:ext cx="5029510" cy="372556"/>
                      </a:xfrm>
                      <a:prstGeom prst="rect">
                        <a:avLst/>
                      </a:prstGeom>
                      <a:solidFill>
                        <a:schemeClr val="tx1"/>
                      </a:solidFill>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315733054"/>
              </p:ext>
            </p:extLst>
          </p:nvPr>
        </p:nvGraphicFramePr>
        <p:xfrm>
          <a:off x="111968" y="3035300"/>
          <a:ext cx="2235200" cy="352425"/>
        </p:xfrm>
        <a:graphic>
          <a:graphicData uri="http://schemas.openxmlformats.org/presentationml/2006/ole">
            <mc:AlternateContent xmlns:mc="http://schemas.openxmlformats.org/markup-compatibility/2006">
              <mc:Choice xmlns:v="urn:schemas-microsoft-com:vml" Requires="v">
                <p:oleObj spid="_x0000_s97364" name="Equation" r:id="rId7" imgW="1524000" imgH="241300" progId="Equation.3">
                  <p:embed/>
                </p:oleObj>
              </mc:Choice>
              <mc:Fallback>
                <p:oleObj name="Equation" r:id="rId7" imgW="1524000" imgH="241300" progId="Equation.3">
                  <p:embed/>
                  <p:pic>
                    <p:nvPicPr>
                      <p:cNvPr id="0" name=""/>
                      <p:cNvPicPr/>
                      <p:nvPr/>
                    </p:nvPicPr>
                    <p:blipFill>
                      <a:blip r:embed="rId8"/>
                      <a:stretch>
                        <a:fillRect/>
                      </a:stretch>
                    </p:blipFill>
                    <p:spPr>
                      <a:xfrm>
                        <a:off x="111968" y="3035300"/>
                        <a:ext cx="2235200" cy="352425"/>
                      </a:xfrm>
                      <a:prstGeom prst="rect">
                        <a:avLst/>
                      </a:prstGeom>
                      <a:solidFill>
                        <a:schemeClr val="tx1"/>
                      </a:solidFill>
                    </p:spPr>
                  </p:pic>
                </p:oleObj>
              </mc:Fallback>
            </mc:AlternateContent>
          </a:graphicData>
        </a:graphic>
      </p:graphicFrame>
    </p:spTree>
    <p:extLst>
      <p:ext uri="{BB962C8B-B14F-4D97-AF65-F5344CB8AC3E}">
        <p14:creationId xmlns:p14="http://schemas.microsoft.com/office/powerpoint/2010/main" val="618296586"/>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8637" y="245338"/>
            <a:ext cx="9045363" cy="2084841"/>
          </a:xfrm>
        </p:spPr>
        <p:txBody>
          <a:bodyPr/>
          <a:lstStyle/>
          <a:p>
            <a:pPr marL="0" indent="0">
              <a:spcBef>
                <a:spcPts val="0"/>
              </a:spcBef>
              <a:buNone/>
            </a:pPr>
            <a:r>
              <a:rPr lang="en-US" sz="2600" dirty="0" smtClean="0"/>
              <a:t>Comparing TEEC measurement results to tree-level predictions</a:t>
            </a:r>
          </a:p>
          <a:p>
            <a:pPr lvl="1">
              <a:lnSpc>
                <a:spcPct val="100000"/>
              </a:lnSpc>
              <a:spcBef>
                <a:spcPts val="600"/>
              </a:spcBef>
              <a:spcAft>
                <a:spcPts val="600"/>
              </a:spcAft>
            </a:pPr>
            <a:r>
              <a:rPr lang="en-US" sz="2300" dirty="0" smtClean="0">
                <a:solidFill>
                  <a:schemeClr val="accent3">
                    <a:lumMod val="20000"/>
                    <a:lumOff val="80000"/>
                  </a:schemeClr>
                </a:solidFill>
              </a:rPr>
              <a:t>LO 2-&gt;2 ME are sufficient to provide a good description of the data</a:t>
            </a:r>
          </a:p>
          <a:p>
            <a:pPr lvl="2">
              <a:lnSpc>
                <a:spcPct val="100000"/>
              </a:lnSpc>
              <a:spcBef>
                <a:spcPts val="0"/>
              </a:spcBef>
            </a:pPr>
            <a:r>
              <a:rPr lang="en-US" sz="2000" dirty="0" err="1">
                <a:solidFill>
                  <a:srgbClr val="CCFFCC"/>
                </a:solidFill>
              </a:rPr>
              <a:t>Pythia</a:t>
            </a:r>
            <a:r>
              <a:rPr lang="en-US" sz="2000" dirty="0">
                <a:solidFill>
                  <a:srgbClr val="CCFFCC"/>
                </a:solidFill>
              </a:rPr>
              <a:t> </a:t>
            </a:r>
            <a:r>
              <a:rPr lang="en-US" sz="2000" dirty="0" smtClean="0">
                <a:solidFill>
                  <a:srgbClr val="CCFFCC"/>
                </a:solidFill>
              </a:rPr>
              <a:t>describe the data as well if not better  than Sherpa 1.4</a:t>
            </a:r>
          </a:p>
          <a:p>
            <a:pPr lvl="1">
              <a:lnSpc>
                <a:spcPct val="100000"/>
              </a:lnSpc>
              <a:spcBef>
                <a:spcPts val="1800"/>
              </a:spcBef>
            </a:pPr>
            <a:r>
              <a:rPr lang="en-US" sz="2300" dirty="0" smtClean="0">
                <a:solidFill>
                  <a:srgbClr val="FAE8D7"/>
                </a:solidFill>
              </a:rPr>
              <a:t>Dipole showers provide a much better model of TEEC than the angular-ordered </a:t>
            </a:r>
            <a:r>
              <a:rPr lang="en-US" sz="2300" dirty="0" err="1" smtClean="0">
                <a:solidFill>
                  <a:srgbClr val="FAE8D7"/>
                </a:solidFill>
              </a:rPr>
              <a:t>Herwig</a:t>
            </a:r>
            <a:r>
              <a:rPr lang="en-US" sz="2300" dirty="0" smtClean="0">
                <a:solidFill>
                  <a:srgbClr val="FAE8D7"/>
                </a:solidFill>
              </a:rPr>
              <a:t>++ shower</a:t>
            </a:r>
            <a:endParaRPr lang="en-US" sz="2300" dirty="0">
              <a:solidFill>
                <a:srgbClr val="FAE8D7"/>
              </a:solidFill>
            </a:endParaRPr>
          </a:p>
        </p:txBody>
      </p:sp>
      <p:sp>
        <p:nvSpPr>
          <p:cNvPr id="4" name="Slide Number Placeholder 3"/>
          <p:cNvSpPr>
            <a:spLocks noGrp="1"/>
          </p:cNvSpPr>
          <p:nvPr>
            <p:ph type="sldNum" sz="quarter" idx="12"/>
          </p:nvPr>
        </p:nvSpPr>
        <p:spPr/>
        <p:txBody>
          <a:bodyPr/>
          <a:lstStyle/>
          <a:p>
            <a:fld id="{1CFFB0B3-8B62-A94B-98D5-40C4635AC225}" type="slidenum">
              <a:rPr lang="en-US" smtClean="0"/>
              <a:t>77</a:t>
            </a:fld>
            <a:endParaRPr lang="en-US"/>
          </a:p>
        </p:txBody>
      </p:sp>
      <p:pic>
        <p:nvPicPr>
          <p:cNvPr id="5" name="Picture 4" descr="TEEC_PStest_highQ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2540243"/>
            <a:ext cx="3746318" cy="4317757"/>
          </a:xfrm>
          <a:prstGeom prst="rect">
            <a:avLst/>
          </a:prstGeom>
        </p:spPr>
      </p:pic>
      <p:pic>
        <p:nvPicPr>
          <p:cNvPr id="6" name="Picture 5" descr="TEEC_PStest_lowQ2.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7596" y="2566662"/>
            <a:ext cx="3723394" cy="4291337"/>
          </a:xfrm>
          <a:prstGeom prst="rect">
            <a:avLst/>
          </a:prstGeom>
        </p:spPr>
      </p:pic>
    </p:spTree>
    <p:extLst>
      <p:ext uri="{BB962C8B-B14F-4D97-AF65-F5344CB8AC3E}">
        <p14:creationId xmlns:p14="http://schemas.microsoft.com/office/powerpoint/2010/main" val="1642130868"/>
      </p:ext>
    </p:extLst>
  </p:cSld>
  <p:clrMapOvr>
    <a:masterClrMapping/>
  </p:clrMapOvr>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009" y="19481"/>
            <a:ext cx="8686236" cy="756451"/>
          </a:xfrm>
        </p:spPr>
        <p:txBody>
          <a:bodyPr>
            <a:noAutofit/>
          </a:bodyPr>
          <a:lstStyle/>
          <a:p>
            <a:r>
              <a:rPr lang="en-US" sz="4500" dirty="0" smtClean="0"/>
              <a:t>Jet veto in </a:t>
            </a:r>
            <a:r>
              <a:rPr lang="en-US" sz="4500" dirty="0" err="1" smtClean="0"/>
              <a:t>dijet</a:t>
            </a:r>
            <a:r>
              <a:rPr lang="en-US" sz="4500" dirty="0" smtClean="0"/>
              <a:t> events</a:t>
            </a:r>
            <a:endParaRPr lang="en-US" sz="4500" dirty="0"/>
          </a:p>
        </p:txBody>
      </p:sp>
      <p:sp>
        <p:nvSpPr>
          <p:cNvPr id="3" name="Content Placeholder 2"/>
          <p:cNvSpPr>
            <a:spLocks noGrp="1"/>
          </p:cNvSpPr>
          <p:nvPr>
            <p:ph idx="1"/>
          </p:nvPr>
        </p:nvSpPr>
        <p:spPr>
          <a:xfrm>
            <a:off x="126799" y="1450324"/>
            <a:ext cx="5024423" cy="4699143"/>
          </a:xfrm>
        </p:spPr>
        <p:txBody>
          <a:bodyPr>
            <a:normAutofit lnSpcReduction="10000"/>
          </a:bodyPr>
          <a:lstStyle/>
          <a:p>
            <a:pPr>
              <a:buSzPct val="110000"/>
              <a:buFont typeface="Wingdings" charset="2"/>
              <a:buChar char="§"/>
            </a:pPr>
            <a:r>
              <a:rPr lang="en-US" sz="2400" dirty="0" smtClean="0"/>
              <a:t>Events with large rapidity gap are in phase space region where DGLAP reaches its limit of validity</a:t>
            </a:r>
          </a:p>
          <a:p>
            <a:pPr>
              <a:lnSpc>
                <a:spcPct val="110000"/>
              </a:lnSpc>
              <a:spcBef>
                <a:spcPts val="2400"/>
              </a:spcBef>
              <a:buSzPct val="110000"/>
              <a:buFont typeface="Wingdings" charset="2"/>
              <a:buChar char="§"/>
            </a:pPr>
            <a:r>
              <a:rPr lang="en-US" sz="2400" dirty="0" smtClean="0"/>
              <a:t>BFKL </a:t>
            </a:r>
            <a:r>
              <a:rPr lang="en-US" sz="2400" dirty="0" err="1" smtClean="0"/>
              <a:t>resummation</a:t>
            </a:r>
            <a:r>
              <a:rPr lang="en-US" sz="2400" dirty="0" smtClean="0"/>
              <a:t> in terms of</a:t>
            </a:r>
          </a:p>
          <a:p>
            <a:pPr marL="0" indent="0">
              <a:spcBef>
                <a:spcPts val="0"/>
              </a:spcBef>
              <a:buSzPct val="110000"/>
              <a:buNone/>
            </a:pPr>
            <a:r>
              <a:rPr lang="en-US" sz="2400" dirty="0"/>
              <a:t> </a:t>
            </a:r>
            <a:r>
              <a:rPr lang="en-US" sz="2400" dirty="0" smtClean="0"/>
              <a:t>     </a:t>
            </a:r>
            <a:r>
              <a:rPr lang="en-US" sz="2400" dirty="0" err="1" smtClean="0"/>
              <a:t>ln</a:t>
            </a:r>
            <a:r>
              <a:rPr lang="en-US" sz="2400" dirty="0" smtClean="0"/>
              <a:t>(1/x) is an alternative</a:t>
            </a:r>
          </a:p>
          <a:p>
            <a:pPr lvl="1">
              <a:lnSpc>
                <a:spcPct val="110000"/>
              </a:lnSpc>
              <a:spcBef>
                <a:spcPts val="600"/>
              </a:spcBef>
              <a:buSzPct val="75000"/>
              <a:buFont typeface="Courier New"/>
              <a:buChar char="o"/>
            </a:pPr>
            <a:r>
              <a:rPr lang="en-US" sz="2100" dirty="0" smtClean="0">
                <a:solidFill>
                  <a:schemeClr val="accent1">
                    <a:lumMod val="20000"/>
                    <a:lumOff val="80000"/>
                  </a:schemeClr>
                </a:solidFill>
              </a:rPr>
              <a:t>Implemented in HEJ</a:t>
            </a:r>
          </a:p>
          <a:p>
            <a:pPr>
              <a:lnSpc>
                <a:spcPct val="110000"/>
              </a:lnSpc>
              <a:spcBef>
                <a:spcPts val="2400"/>
              </a:spcBef>
              <a:buSzPct val="110000"/>
              <a:buFont typeface="Wingdings" charset="2"/>
              <a:buChar char="§"/>
            </a:pPr>
            <a:r>
              <a:rPr lang="en-US" sz="2400" dirty="0" smtClean="0"/>
              <a:t>Expect and observe an exponential suppression in function of </a:t>
            </a:r>
            <a:r>
              <a:rPr lang="en-US" sz="2400" dirty="0" err="1" smtClean="0"/>
              <a:t>ln</a:t>
            </a:r>
            <a:r>
              <a:rPr lang="en-US" sz="2400" dirty="0" smtClean="0"/>
              <a:t>(P</a:t>
            </a:r>
            <a:r>
              <a:rPr lang="en-US" sz="2400" baseline="-25000" dirty="0" smtClean="0"/>
              <a:t>T</a:t>
            </a:r>
            <a:r>
              <a:rPr lang="en-US" sz="2400" dirty="0" smtClean="0"/>
              <a:t>/Q</a:t>
            </a:r>
            <a:r>
              <a:rPr lang="en-US" sz="2400" baseline="-25000" dirty="0" smtClean="0"/>
              <a:t>0</a:t>
            </a:r>
            <a:r>
              <a:rPr lang="en-US" sz="2400" dirty="0" smtClean="0"/>
              <a:t>)</a:t>
            </a:r>
          </a:p>
          <a:p>
            <a:pPr>
              <a:lnSpc>
                <a:spcPct val="110000"/>
              </a:lnSpc>
              <a:spcBef>
                <a:spcPts val="2400"/>
              </a:spcBef>
              <a:buSzPct val="110000"/>
              <a:buFont typeface="Wingdings" charset="2"/>
              <a:buChar char="§"/>
            </a:pPr>
            <a:r>
              <a:rPr lang="en-US" sz="2400" dirty="0" smtClean="0"/>
              <a:t>Good agreement with </a:t>
            </a:r>
            <a:r>
              <a:rPr lang="en-US" sz="2400" dirty="0" err="1" smtClean="0"/>
              <a:t>Powheg+Pythia</a:t>
            </a:r>
            <a:r>
              <a:rPr lang="en-US" sz="2400" dirty="0" smtClean="0"/>
              <a:t> and </a:t>
            </a:r>
            <a:r>
              <a:rPr lang="en-US" sz="2400" dirty="0" err="1" smtClean="0"/>
              <a:t>HEJ+Ariadne</a:t>
            </a:r>
            <a:endParaRPr lang="en-US" sz="2400" dirty="0" smtClean="0"/>
          </a:p>
          <a:p>
            <a:pPr lvl="1">
              <a:lnSpc>
                <a:spcPct val="110000"/>
              </a:lnSpc>
              <a:spcBef>
                <a:spcPts val="600"/>
              </a:spcBef>
              <a:spcAft>
                <a:spcPts val="300"/>
              </a:spcAft>
              <a:buSzPct val="75000"/>
              <a:buFont typeface="Courier New"/>
              <a:buChar char="o"/>
            </a:pPr>
            <a:r>
              <a:rPr lang="en-US" sz="2100" dirty="0" smtClean="0">
                <a:solidFill>
                  <a:srgbClr val="FAF2DB"/>
                </a:solidFill>
              </a:rPr>
              <a:t>PS has the bigger effect</a:t>
            </a:r>
          </a:p>
          <a:p>
            <a:pPr lvl="1">
              <a:lnSpc>
                <a:spcPct val="110000"/>
              </a:lnSpc>
              <a:spcBef>
                <a:spcPts val="0"/>
              </a:spcBef>
              <a:buSzPct val="75000"/>
              <a:buFont typeface="Courier New"/>
              <a:buChar char="o"/>
            </a:pPr>
            <a:r>
              <a:rPr lang="en-US" sz="2100" dirty="0" smtClean="0">
                <a:solidFill>
                  <a:srgbClr val="FAF2DB"/>
                </a:solidFill>
              </a:rPr>
              <a:t>Probe BFKL </a:t>
            </a:r>
            <a:r>
              <a:rPr lang="en-US" sz="2100" dirty="0" err="1" smtClean="0">
                <a:solidFill>
                  <a:srgbClr val="FAF2DB"/>
                </a:solidFill>
              </a:rPr>
              <a:t>vs</a:t>
            </a:r>
            <a:r>
              <a:rPr lang="en-US" sz="2100" dirty="0" smtClean="0">
                <a:solidFill>
                  <a:srgbClr val="FAF2DB"/>
                </a:solidFill>
              </a:rPr>
              <a:t> DGLAP???</a:t>
            </a:r>
            <a:endParaRPr lang="en-US" sz="2100" dirty="0">
              <a:solidFill>
                <a:srgbClr val="FAF2DB"/>
              </a:solidFill>
            </a:endParaRPr>
          </a:p>
        </p:txBody>
      </p:sp>
      <p:sp>
        <p:nvSpPr>
          <p:cNvPr id="4" name="Slide Number Placeholder 3"/>
          <p:cNvSpPr>
            <a:spLocks noGrp="1"/>
          </p:cNvSpPr>
          <p:nvPr>
            <p:ph type="sldNum" sz="quarter" idx="12"/>
          </p:nvPr>
        </p:nvSpPr>
        <p:spPr/>
        <p:txBody>
          <a:bodyPr/>
          <a:lstStyle/>
          <a:p>
            <a:fld id="{19371D3E-5A18-49EB-AD2A-429AF165759F}" type="slidenum">
              <a:rPr lang="en-US" smtClean="0"/>
              <a:pPr/>
              <a:t>78</a:t>
            </a:fld>
            <a:endParaRPr lang="en-US" dirty="0"/>
          </a:p>
        </p:txBody>
      </p:sp>
      <p:pic>
        <p:nvPicPr>
          <p:cNvPr id="5" name="Picture 4" descr="GapFrac_Pt.pdf"/>
          <p:cNvPicPr>
            <a:picLocks noChangeAspect="1"/>
          </p:cNvPicPr>
          <p:nvPr/>
        </p:nvPicPr>
        <p:blipFill rotWithShape="1">
          <a:blip r:embed="rId2">
            <a:extLst>
              <a:ext uri="{28A0092B-C50C-407E-A947-70E740481C1C}">
                <a14:useLocalDpi xmlns:a14="http://schemas.microsoft.com/office/drawing/2010/main" val="0"/>
              </a:ext>
            </a:extLst>
          </a:blip>
          <a:srcRect t="3748" r="3853"/>
          <a:stretch/>
        </p:blipFill>
        <p:spPr>
          <a:xfrm>
            <a:off x="5164051" y="3279794"/>
            <a:ext cx="3408145" cy="3411854"/>
          </a:xfrm>
          <a:prstGeom prst="rect">
            <a:avLst/>
          </a:prstGeom>
        </p:spPr>
      </p:pic>
      <p:pic>
        <p:nvPicPr>
          <p:cNvPr id="6" name="Picture 5"/>
          <p:cNvPicPr>
            <a:picLocks noChangeAspect="1"/>
          </p:cNvPicPr>
          <p:nvPr/>
        </p:nvPicPr>
        <p:blipFill>
          <a:blip r:embed="rId3"/>
          <a:stretch>
            <a:fillRect/>
          </a:stretch>
        </p:blipFill>
        <p:spPr>
          <a:xfrm>
            <a:off x="5532507" y="1313229"/>
            <a:ext cx="2041386" cy="1502687"/>
          </a:xfrm>
          <a:prstGeom prst="rect">
            <a:avLst/>
          </a:prstGeom>
        </p:spPr>
      </p:pic>
      <p:pic>
        <p:nvPicPr>
          <p:cNvPr id="7" name="Picture 6"/>
          <p:cNvPicPr>
            <a:picLocks noChangeAspect="1"/>
          </p:cNvPicPr>
          <p:nvPr/>
        </p:nvPicPr>
        <p:blipFill>
          <a:blip r:embed="rId4"/>
          <a:stretch>
            <a:fillRect/>
          </a:stretch>
        </p:blipFill>
        <p:spPr>
          <a:xfrm>
            <a:off x="5199848" y="2921296"/>
            <a:ext cx="3378236" cy="307987"/>
          </a:xfrm>
          <a:prstGeom prst="rect">
            <a:avLst/>
          </a:prstGeom>
        </p:spPr>
      </p:pic>
      <p:sp>
        <p:nvSpPr>
          <p:cNvPr id="9" name="TextBox 8"/>
          <p:cNvSpPr txBox="1"/>
          <p:nvPr/>
        </p:nvSpPr>
        <p:spPr>
          <a:xfrm>
            <a:off x="7325152" y="737448"/>
            <a:ext cx="1698295" cy="307777"/>
          </a:xfrm>
          <a:prstGeom prst="rect">
            <a:avLst/>
          </a:prstGeom>
          <a:solidFill>
            <a:srgbClr val="CCFFCC"/>
          </a:solidFill>
          <a:ln>
            <a:solidFill>
              <a:srgbClr val="008000"/>
            </a:solidFill>
          </a:ln>
        </p:spPr>
        <p:txBody>
          <a:bodyPr wrap="none" rtlCol="0">
            <a:spAutoFit/>
          </a:bodyPr>
          <a:lstStyle/>
          <a:p>
            <a:r>
              <a:rPr lang="en-US" sz="1400" b="1" i="1" dirty="0">
                <a:solidFill>
                  <a:srgbClr val="008000"/>
                </a:solidFill>
              </a:rPr>
              <a:t>EPJ </a:t>
            </a:r>
            <a:r>
              <a:rPr lang="en-US" sz="1400" b="1" i="1" dirty="0" smtClean="0">
                <a:solidFill>
                  <a:srgbClr val="008000"/>
                </a:solidFill>
              </a:rPr>
              <a:t>C74 (2014)</a:t>
            </a:r>
            <a:r>
              <a:rPr lang="en-US" sz="1400" b="1" i="1" dirty="0">
                <a:solidFill>
                  <a:srgbClr val="008000"/>
                </a:solidFill>
              </a:rPr>
              <a:t> 3117 </a:t>
            </a:r>
          </a:p>
        </p:txBody>
      </p:sp>
    </p:spTree>
    <p:extLst>
      <p:ext uri="{BB962C8B-B14F-4D97-AF65-F5344CB8AC3E}">
        <p14:creationId xmlns:p14="http://schemas.microsoft.com/office/powerpoint/2010/main" val="1996696983"/>
      </p:ext>
    </p:extLst>
  </p:cSld>
  <p:clrMapOvr>
    <a:masterClrMapping/>
  </p:clrMapOvr>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524" y="199073"/>
            <a:ext cx="8224761" cy="756451"/>
          </a:xfrm>
        </p:spPr>
        <p:txBody>
          <a:bodyPr>
            <a:noAutofit/>
          </a:bodyPr>
          <a:lstStyle/>
          <a:p>
            <a:r>
              <a:rPr lang="en-US" sz="3800" dirty="0" smtClean="0"/>
              <a:t>Azimuthal </a:t>
            </a:r>
            <a:r>
              <a:rPr lang="en-US" sz="3800" dirty="0" err="1" smtClean="0"/>
              <a:t>decorrelations</a:t>
            </a:r>
            <a:r>
              <a:rPr lang="en-US" sz="3800" dirty="0" smtClean="0"/>
              <a:t> in </a:t>
            </a:r>
            <a:r>
              <a:rPr lang="en-US" sz="3800" dirty="0" err="1" smtClean="0"/>
              <a:t>dijet</a:t>
            </a:r>
            <a:r>
              <a:rPr lang="en-US" sz="3800" dirty="0" smtClean="0"/>
              <a:t> events</a:t>
            </a:r>
            <a:endParaRPr lang="en-US" sz="3800" dirty="0"/>
          </a:p>
        </p:txBody>
      </p:sp>
      <p:sp>
        <p:nvSpPr>
          <p:cNvPr id="3" name="Content Placeholder 2"/>
          <p:cNvSpPr>
            <a:spLocks noGrp="1"/>
          </p:cNvSpPr>
          <p:nvPr>
            <p:ph idx="1"/>
          </p:nvPr>
        </p:nvSpPr>
        <p:spPr>
          <a:xfrm>
            <a:off x="38489" y="858849"/>
            <a:ext cx="5073349" cy="2372330"/>
          </a:xfrm>
        </p:spPr>
        <p:txBody>
          <a:bodyPr/>
          <a:lstStyle/>
          <a:p>
            <a:pPr>
              <a:buSzPct val="110000"/>
              <a:buFont typeface="Wingdings" charset="2"/>
              <a:buChar char="§"/>
            </a:pPr>
            <a:r>
              <a:rPr lang="en-US" sz="2400" dirty="0" smtClean="0"/>
              <a:t>Better agreement for </a:t>
            </a:r>
            <a:r>
              <a:rPr lang="en-US" sz="2400" dirty="0" err="1" smtClean="0"/>
              <a:t>HEJ+Ariadne</a:t>
            </a:r>
            <a:endParaRPr lang="en-US" sz="2400" dirty="0" smtClean="0"/>
          </a:p>
          <a:p>
            <a:pPr>
              <a:spcBef>
                <a:spcPts val="1200"/>
              </a:spcBef>
              <a:buSzPct val="110000"/>
              <a:buFont typeface="Wingdings" charset="2"/>
              <a:buChar char="§"/>
            </a:pPr>
            <a:r>
              <a:rPr lang="en-US" sz="2400" dirty="0" smtClean="0"/>
              <a:t>But:</a:t>
            </a:r>
          </a:p>
          <a:p>
            <a:pPr lvl="1">
              <a:lnSpc>
                <a:spcPct val="100000"/>
              </a:lnSpc>
              <a:spcBef>
                <a:spcPts val="0"/>
              </a:spcBef>
              <a:buSzPct val="75000"/>
              <a:buFont typeface="Courier New"/>
              <a:buChar char="o"/>
            </a:pPr>
            <a:r>
              <a:rPr lang="en-US" sz="2100" dirty="0" smtClean="0">
                <a:solidFill>
                  <a:srgbClr val="FAF2DB"/>
                </a:solidFill>
              </a:rPr>
              <a:t>PS has a bigger effect than BFKL</a:t>
            </a:r>
          </a:p>
          <a:p>
            <a:pPr lvl="1">
              <a:lnSpc>
                <a:spcPct val="100000"/>
              </a:lnSpc>
              <a:spcBef>
                <a:spcPts val="0"/>
              </a:spcBef>
              <a:buSzPct val="75000"/>
              <a:buFont typeface="Courier New"/>
              <a:buChar char="o"/>
            </a:pPr>
            <a:r>
              <a:rPr lang="en-US" sz="2100" dirty="0" err="1" smtClean="0">
                <a:solidFill>
                  <a:srgbClr val="FAF2DB"/>
                </a:solidFill>
              </a:rPr>
              <a:t>Powheg</a:t>
            </a:r>
            <a:r>
              <a:rPr lang="en-US" sz="2100" dirty="0" smtClean="0">
                <a:solidFill>
                  <a:srgbClr val="FAF2DB"/>
                </a:solidFill>
              </a:rPr>
              <a:t> = Ariadne for rapidity</a:t>
            </a:r>
          </a:p>
          <a:p>
            <a:pPr lvl="1">
              <a:lnSpc>
                <a:spcPct val="100000"/>
              </a:lnSpc>
              <a:spcBef>
                <a:spcPts val="0"/>
              </a:spcBef>
              <a:buSzPct val="75000"/>
              <a:buFont typeface="Courier New"/>
              <a:buChar char="o"/>
            </a:pPr>
            <a:r>
              <a:rPr lang="en-US" sz="2100" dirty="0" smtClean="0">
                <a:solidFill>
                  <a:srgbClr val="FAF2DB"/>
                </a:solidFill>
              </a:rPr>
              <a:t>None reproduces all data</a:t>
            </a:r>
            <a:endParaRPr lang="en-US" sz="2100" dirty="0">
              <a:solidFill>
                <a:srgbClr val="FAF2DB"/>
              </a:solidFill>
            </a:endParaRPr>
          </a:p>
        </p:txBody>
      </p:sp>
      <p:sp>
        <p:nvSpPr>
          <p:cNvPr id="4" name="Slide Number Placeholder 3"/>
          <p:cNvSpPr>
            <a:spLocks noGrp="1"/>
          </p:cNvSpPr>
          <p:nvPr>
            <p:ph type="sldNum" sz="quarter" idx="12"/>
          </p:nvPr>
        </p:nvSpPr>
        <p:spPr>
          <a:xfrm>
            <a:off x="6870305" y="6439036"/>
            <a:ext cx="2133600" cy="365125"/>
          </a:xfrm>
        </p:spPr>
        <p:txBody>
          <a:bodyPr/>
          <a:lstStyle/>
          <a:p>
            <a:fld id="{19371D3E-5A18-49EB-AD2A-429AF165759F}" type="slidenum">
              <a:rPr lang="en-US" smtClean="0"/>
              <a:pPr/>
              <a:t>79</a:t>
            </a:fld>
            <a:endParaRPr lang="en-US" dirty="0"/>
          </a:p>
        </p:txBody>
      </p:sp>
      <p:pic>
        <p:nvPicPr>
          <p:cNvPr id="5" name="Picture 4" descr="azimdecorr_P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42668" y="3261923"/>
            <a:ext cx="3513612" cy="3513612"/>
          </a:xfrm>
          <a:prstGeom prst="rect">
            <a:avLst/>
          </a:prstGeom>
        </p:spPr>
      </p:pic>
      <p:pic>
        <p:nvPicPr>
          <p:cNvPr id="6" name="Picture 5"/>
          <p:cNvPicPr>
            <a:picLocks noChangeAspect="1"/>
          </p:cNvPicPr>
          <p:nvPr/>
        </p:nvPicPr>
        <p:blipFill rotWithShape="1">
          <a:blip r:embed="rId3"/>
          <a:srcRect t="16182"/>
          <a:stretch/>
        </p:blipFill>
        <p:spPr>
          <a:xfrm>
            <a:off x="5852753" y="2009328"/>
            <a:ext cx="2189296" cy="1205092"/>
          </a:xfrm>
          <a:prstGeom prst="rect">
            <a:avLst/>
          </a:prstGeom>
        </p:spPr>
      </p:pic>
      <p:pic>
        <p:nvPicPr>
          <p:cNvPr id="7" name="Picture 6"/>
          <p:cNvPicPr>
            <a:picLocks noChangeAspect="1"/>
          </p:cNvPicPr>
          <p:nvPr/>
        </p:nvPicPr>
        <p:blipFill rotWithShape="1">
          <a:blip r:embed="rId4"/>
          <a:srcRect l="4838" t="64361"/>
          <a:stretch/>
        </p:blipFill>
        <p:spPr>
          <a:xfrm>
            <a:off x="4111909" y="1635778"/>
            <a:ext cx="4882582" cy="294205"/>
          </a:xfrm>
          <a:prstGeom prst="rect">
            <a:avLst/>
          </a:prstGeom>
        </p:spPr>
      </p:pic>
      <p:pic>
        <p:nvPicPr>
          <p:cNvPr id="8" name="Picture 7"/>
          <p:cNvPicPr>
            <a:picLocks noChangeAspect="1"/>
          </p:cNvPicPr>
          <p:nvPr/>
        </p:nvPicPr>
        <p:blipFill rotWithShape="1">
          <a:blip r:embed="rId4"/>
          <a:srcRect r="25201" b="45503"/>
          <a:stretch/>
        </p:blipFill>
        <p:spPr>
          <a:xfrm>
            <a:off x="5482436" y="1159998"/>
            <a:ext cx="3189849" cy="373922"/>
          </a:xfrm>
          <a:prstGeom prst="rect">
            <a:avLst/>
          </a:prstGeom>
          <a:ln>
            <a:solidFill>
              <a:schemeClr val="tx1"/>
            </a:solidFill>
          </a:ln>
        </p:spPr>
      </p:pic>
      <p:pic>
        <p:nvPicPr>
          <p:cNvPr id="9" name="Picture 8" descr="azimdecorr_y.pdf"/>
          <p:cNvPicPr>
            <a:picLocks noChangeAspect="1"/>
          </p:cNvPicPr>
          <p:nvPr/>
        </p:nvPicPr>
        <p:blipFill rotWithShape="1">
          <a:blip r:embed="rId5">
            <a:extLst>
              <a:ext uri="{28A0092B-C50C-407E-A947-70E740481C1C}">
                <a14:useLocalDpi xmlns:a14="http://schemas.microsoft.com/office/drawing/2010/main" val="0"/>
              </a:ext>
            </a:extLst>
          </a:blip>
          <a:srcRect t="3088" r="3189" b="1966"/>
          <a:stretch/>
        </p:blipFill>
        <p:spPr>
          <a:xfrm>
            <a:off x="641459" y="3282491"/>
            <a:ext cx="3570127" cy="3501328"/>
          </a:xfrm>
          <a:prstGeom prst="rect">
            <a:avLst/>
          </a:prstGeom>
        </p:spPr>
      </p:pic>
      <p:sp>
        <p:nvSpPr>
          <p:cNvPr id="10" name="TextBox 9"/>
          <p:cNvSpPr txBox="1"/>
          <p:nvPr/>
        </p:nvSpPr>
        <p:spPr>
          <a:xfrm>
            <a:off x="2317186" y="3770438"/>
            <a:ext cx="5040563" cy="830997"/>
          </a:xfrm>
          <a:prstGeom prst="rect">
            <a:avLst/>
          </a:prstGeom>
          <a:solidFill>
            <a:srgbClr val="FFFFFF"/>
          </a:solidFill>
          <a:ln>
            <a:solidFill>
              <a:srgbClr val="FF0000"/>
            </a:solidFill>
          </a:ln>
        </p:spPr>
        <p:txBody>
          <a:bodyPr wrap="none" rtlCol="0">
            <a:spAutoFit/>
          </a:bodyPr>
          <a:lstStyle/>
          <a:p>
            <a:pPr algn="ctr"/>
            <a:r>
              <a:rPr lang="en-US" sz="2400" dirty="0" smtClean="0">
                <a:solidFill>
                  <a:srgbClr val="FF0000"/>
                </a:solidFill>
              </a:rPr>
              <a:t>This kind of observables are important </a:t>
            </a:r>
          </a:p>
          <a:p>
            <a:pPr algn="ctr"/>
            <a:r>
              <a:rPr lang="en-US" sz="2400" dirty="0" smtClean="0">
                <a:solidFill>
                  <a:srgbClr val="FF0000"/>
                </a:solidFill>
              </a:rPr>
              <a:t>for VBF and Higgs studies…</a:t>
            </a:r>
            <a:endParaRPr lang="en-US" sz="2400" dirty="0">
              <a:solidFill>
                <a:srgbClr val="FF0000"/>
              </a:solidFill>
            </a:endParaRPr>
          </a:p>
        </p:txBody>
      </p:sp>
    </p:spTree>
    <p:extLst>
      <p:ext uri="{BB962C8B-B14F-4D97-AF65-F5344CB8AC3E}">
        <p14:creationId xmlns:p14="http://schemas.microsoft.com/office/powerpoint/2010/main" val="27262113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7524" y="505079"/>
            <a:ext cx="8429776" cy="809854"/>
          </a:xfrm>
        </p:spPr>
        <p:txBody>
          <a:bodyPr>
            <a:normAutofit fontScale="77500" lnSpcReduction="20000"/>
          </a:bodyPr>
          <a:lstStyle/>
          <a:p>
            <a:pPr marL="0" indent="0">
              <a:buSzPct val="110000"/>
              <a:buNone/>
            </a:pPr>
            <a:r>
              <a:rPr lang="en-US" dirty="0" smtClean="0">
                <a:solidFill>
                  <a:srgbClr val="FFFFFF"/>
                </a:solidFill>
              </a:rPr>
              <a:t>In quantum field theory, transition probabilities between initial and final states of interest are only calculated </a:t>
            </a:r>
            <a:r>
              <a:rPr lang="en-US" dirty="0" err="1" smtClean="0">
                <a:solidFill>
                  <a:srgbClr val="FFFFFF"/>
                </a:solidFill>
              </a:rPr>
              <a:t>perturbatively</a:t>
            </a:r>
            <a:r>
              <a:rPr lang="en-US" dirty="0" smtClean="0">
                <a:solidFill>
                  <a:srgbClr val="FFFFFF"/>
                </a:solidFill>
              </a:rPr>
              <a:t>.</a:t>
            </a:r>
          </a:p>
        </p:txBody>
      </p:sp>
      <p:sp>
        <p:nvSpPr>
          <p:cNvPr id="4" name="Slide Number Placeholder 3"/>
          <p:cNvSpPr>
            <a:spLocks noGrp="1"/>
          </p:cNvSpPr>
          <p:nvPr>
            <p:ph type="sldNum" sz="quarter" idx="12"/>
          </p:nvPr>
        </p:nvSpPr>
        <p:spPr>
          <a:xfrm>
            <a:off x="7010400" y="6423917"/>
            <a:ext cx="2133600" cy="365125"/>
          </a:xfrm>
        </p:spPr>
        <p:txBody>
          <a:bodyPr/>
          <a:lstStyle/>
          <a:p>
            <a:fld id="{19371D3E-5A18-49EB-AD2A-429AF165759F}" type="slidenum">
              <a:rPr lang="en-US" smtClean="0"/>
              <a:pPr/>
              <a:t>8</a:t>
            </a:fld>
            <a:endParaRPr lang="en-US" dirty="0"/>
          </a:p>
        </p:txBody>
      </p:sp>
      <p:pic>
        <p:nvPicPr>
          <p:cNvPr id="5" name="Picture 4" descr="index.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85565" y="1759535"/>
            <a:ext cx="1582978" cy="1793041"/>
          </a:xfrm>
          <a:prstGeom prst="rect">
            <a:avLst/>
          </a:prstGeom>
        </p:spPr>
      </p:pic>
      <p:pic>
        <p:nvPicPr>
          <p:cNvPr id="7" name="Picture 6"/>
          <p:cNvPicPr>
            <a:picLocks noChangeAspect="1"/>
          </p:cNvPicPr>
          <p:nvPr/>
        </p:nvPicPr>
        <p:blipFill>
          <a:blip r:embed="rId4"/>
          <a:stretch>
            <a:fillRect/>
          </a:stretch>
        </p:blipFill>
        <p:spPr>
          <a:xfrm>
            <a:off x="6406946" y="3852715"/>
            <a:ext cx="2369686" cy="2708770"/>
          </a:xfrm>
          <a:prstGeom prst="rect">
            <a:avLst/>
          </a:prstGeom>
        </p:spPr>
      </p:pic>
      <p:sp>
        <p:nvSpPr>
          <p:cNvPr id="8" name="TextBox 7"/>
          <p:cNvSpPr txBox="1"/>
          <p:nvPr/>
        </p:nvSpPr>
        <p:spPr>
          <a:xfrm>
            <a:off x="596900" y="5837039"/>
            <a:ext cx="5263014" cy="769441"/>
          </a:xfrm>
          <a:prstGeom prst="rect">
            <a:avLst/>
          </a:prstGeom>
          <a:noFill/>
        </p:spPr>
        <p:txBody>
          <a:bodyPr wrap="square" rtlCol="0">
            <a:spAutoFit/>
          </a:bodyPr>
          <a:lstStyle/>
          <a:p>
            <a:pPr algn="ctr"/>
            <a:r>
              <a:rPr lang="en-US" sz="2200" b="1" dirty="0" smtClean="0">
                <a:solidFill>
                  <a:srgbClr val="FFFF00"/>
                </a:solidFill>
              </a:rPr>
              <a:t>QCD predictions at very high energy are theoreticall</a:t>
            </a:r>
            <a:r>
              <a:rPr lang="en-US" sz="2200" b="1" dirty="0">
                <a:solidFill>
                  <a:srgbClr val="FFFF00"/>
                </a:solidFill>
              </a:rPr>
              <a:t>y</a:t>
            </a:r>
            <a:r>
              <a:rPr lang="en-US" sz="2200" b="1" dirty="0" smtClean="0">
                <a:solidFill>
                  <a:srgbClr val="FFFF00"/>
                </a:solidFill>
              </a:rPr>
              <a:t> under control at the LHC</a:t>
            </a:r>
            <a:endParaRPr lang="en-US" sz="2200" b="1" dirty="0">
              <a:solidFill>
                <a:srgbClr val="FFFF00"/>
              </a:solidFill>
            </a:endParaRPr>
          </a:p>
        </p:txBody>
      </p:sp>
      <p:sp>
        <p:nvSpPr>
          <p:cNvPr id="10" name="Content Placeholder 2"/>
          <p:cNvSpPr txBox="1">
            <a:spLocks/>
          </p:cNvSpPr>
          <p:nvPr/>
        </p:nvSpPr>
        <p:spPr>
          <a:xfrm>
            <a:off x="447524" y="1671747"/>
            <a:ext cx="8224761" cy="929441"/>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buFont typeface="Wingdings 2" pitchFamily="18" charset="2"/>
              <a:buNone/>
            </a:pPr>
            <a:r>
              <a:rPr lang="en-US" dirty="0" smtClean="0">
                <a:solidFill>
                  <a:srgbClr val="FFFFFF"/>
                </a:solidFill>
              </a:rPr>
              <a:t>Q:  Is this a problem for the strong interaction given that </a:t>
            </a:r>
          </a:p>
          <a:p>
            <a:pPr marL="0" indent="0">
              <a:spcBef>
                <a:spcPts val="0"/>
              </a:spcBef>
              <a:buFont typeface="Wingdings 2" pitchFamily="18" charset="2"/>
              <a:buNone/>
            </a:pPr>
            <a:r>
              <a:rPr lang="en-US" dirty="0" smtClean="0">
                <a:solidFill>
                  <a:srgbClr val="FFFFFF"/>
                </a:solidFill>
              </a:rPr>
              <a:t>       hadrons / nucleons are strongly-coupled bound states ?</a:t>
            </a:r>
          </a:p>
        </p:txBody>
      </p:sp>
      <p:sp>
        <p:nvSpPr>
          <p:cNvPr id="11" name="Content Placeholder 2"/>
          <p:cNvSpPr txBox="1">
            <a:spLocks/>
          </p:cNvSpPr>
          <p:nvPr/>
        </p:nvSpPr>
        <p:spPr>
          <a:xfrm>
            <a:off x="447524" y="2497733"/>
            <a:ext cx="8224761" cy="179070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lvl="1">
              <a:buClrTx/>
              <a:buSzPct val="75000"/>
              <a:buFont typeface="Courier New"/>
              <a:buChar char="o"/>
            </a:pPr>
            <a:r>
              <a:rPr lang="en-US" dirty="0" smtClean="0">
                <a:solidFill>
                  <a:srgbClr val="CCFFCC"/>
                </a:solidFill>
              </a:rPr>
              <a:t>Renormalization group equations tells how physics</a:t>
            </a:r>
          </a:p>
          <a:p>
            <a:pPr marL="0" indent="0">
              <a:spcBef>
                <a:spcPts val="0"/>
              </a:spcBef>
              <a:buClrTx/>
              <a:buNone/>
            </a:pPr>
            <a:r>
              <a:rPr lang="en-US" sz="2000" dirty="0">
                <a:solidFill>
                  <a:srgbClr val="CCFFCC"/>
                </a:solidFill>
              </a:rPr>
              <a:t> </a:t>
            </a:r>
            <a:r>
              <a:rPr lang="en-US" sz="2000" dirty="0" smtClean="0">
                <a:solidFill>
                  <a:srgbClr val="CCFFCC"/>
                </a:solidFill>
              </a:rPr>
              <a:t>            systems change when viewed at different sca</a:t>
            </a:r>
            <a:r>
              <a:rPr lang="en-US" dirty="0" smtClean="0">
                <a:solidFill>
                  <a:srgbClr val="CCFFCC"/>
                </a:solidFill>
              </a:rPr>
              <a:t>les</a:t>
            </a:r>
          </a:p>
          <a:p>
            <a:pPr lvl="1">
              <a:spcBef>
                <a:spcPts val="1400"/>
              </a:spcBef>
              <a:buClrTx/>
              <a:buSzPct val="75000"/>
              <a:buFont typeface="Courier New"/>
              <a:buChar char="o"/>
            </a:pPr>
            <a:r>
              <a:rPr lang="en-US" dirty="0" smtClean="0">
                <a:solidFill>
                  <a:srgbClr val="CCFFCC"/>
                </a:solidFill>
              </a:rPr>
              <a:t>For QCD, </a:t>
            </a:r>
            <a:r>
              <a:rPr lang="en-US" dirty="0" smtClean="0">
                <a:solidFill>
                  <a:srgbClr val="CCFFCC"/>
                </a:solidFill>
                <a:latin typeface="Symbol" charset="2"/>
                <a:cs typeface="Symbol" charset="2"/>
              </a:rPr>
              <a:t>a</a:t>
            </a:r>
            <a:r>
              <a:rPr lang="en-US" baseline="-25000" dirty="0" smtClean="0">
                <a:solidFill>
                  <a:srgbClr val="CCFFCC"/>
                </a:solidFill>
              </a:rPr>
              <a:t>s</a:t>
            </a:r>
            <a:r>
              <a:rPr lang="en-US" dirty="0" smtClean="0">
                <a:solidFill>
                  <a:srgbClr val="CCFFCC"/>
                </a:solidFill>
              </a:rPr>
              <a:t> evolves from being strong at </a:t>
            </a:r>
          </a:p>
          <a:p>
            <a:pPr marL="0" indent="0">
              <a:spcBef>
                <a:spcPts val="0"/>
              </a:spcBef>
              <a:buFont typeface="Wingdings 2" pitchFamily="18" charset="2"/>
              <a:buNone/>
            </a:pPr>
            <a:r>
              <a:rPr lang="en-US" dirty="0" smtClean="0">
                <a:solidFill>
                  <a:srgbClr val="CCFFCC"/>
                </a:solidFill>
              </a:rPr>
              <a:t>            </a:t>
            </a:r>
            <a:r>
              <a:rPr lang="en-US" sz="2000" dirty="0" smtClean="0">
                <a:solidFill>
                  <a:srgbClr val="CCFFCC"/>
                </a:solidFill>
              </a:rPr>
              <a:t>low energy to be not so strong at high energy</a:t>
            </a:r>
          </a:p>
          <a:p>
            <a:pPr marL="0" indent="0">
              <a:spcBef>
                <a:spcPts val="0"/>
              </a:spcBef>
              <a:buFont typeface="Wingdings 2" pitchFamily="18" charset="2"/>
              <a:buNone/>
            </a:pPr>
            <a:endParaRPr lang="en-US" dirty="0" smtClean="0">
              <a:solidFill>
                <a:srgbClr val="FFFF00"/>
              </a:solidFill>
            </a:endParaRPr>
          </a:p>
        </p:txBody>
      </p:sp>
      <p:sp>
        <p:nvSpPr>
          <p:cNvPr id="12" name="Content Placeholder 2"/>
          <p:cNvSpPr txBox="1">
            <a:spLocks/>
          </p:cNvSpPr>
          <p:nvPr/>
        </p:nvSpPr>
        <p:spPr>
          <a:xfrm>
            <a:off x="447524" y="3989284"/>
            <a:ext cx="8224761" cy="1841500"/>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spcBef>
                <a:spcPts val="0"/>
              </a:spcBef>
              <a:buFont typeface="Wingdings 2" pitchFamily="18" charset="2"/>
              <a:buNone/>
            </a:pPr>
            <a:endParaRPr lang="en-US" dirty="0" smtClean="0"/>
          </a:p>
          <a:p>
            <a:pPr marL="0" indent="0">
              <a:spcBef>
                <a:spcPts val="0"/>
              </a:spcBef>
              <a:buFont typeface="Wingdings 2" pitchFamily="18" charset="2"/>
              <a:buNone/>
            </a:pPr>
            <a:r>
              <a:rPr lang="en-US" dirty="0" smtClean="0">
                <a:solidFill>
                  <a:schemeClr val="tx1"/>
                </a:solidFill>
              </a:rPr>
              <a:t>A:  For distance scales probed at the LHC, quarks</a:t>
            </a:r>
          </a:p>
          <a:p>
            <a:pPr marL="0" indent="0">
              <a:spcBef>
                <a:spcPts val="0"/>
              </a:spcBef>
              <a:buFont typeface="Wingdings 2" pitchFamily="18" charset="2"/>
              <a:buNone/>
            </a:pPr>
            <a:r>
              <a:rPr lang="en-US" dirty="0" smtClean="0">
                <a:solidFill>
                  <a:schemeClr val="tx1"/>
                </a:solidFill>
              </a:rPr>
              <a:t>      and gluons can be considered as free particles</a:t>
            </a:r>
          </a:p>
          <a:p>
            <a:pPr marL="0" indent="0">
              <a:spcBef>
                <a:spcPts val="0"/>
              </a:spcBef>
              <a:buFont typeface="Wingdings 2" pitchFamily="18" charset="2"/>
              <a:buNone/>
            </a:pPr>
            <a:r>
              <a:rPr lang="en-US" dirty="0" smtClean="0">
                <a:solidFill>
                  <a:schemeClr val="tx1"/>
                </a:solidFill>
              </a:rPr>
              <a:t>      and physics processes involving them can be </a:t>
            </a:r>
          </a:p>
          <a:p>
            <a:pPr marL="0" indent="0">
              <a:spcBef>
                <a:spcPts val="0"/>
              </a:spcBef>
              <a:buFont typeface="Wingdings 2" pitchFamily="18" charset="2"/>
              <a:buNone/>
            </a:pPr>
            <a:r>
              <a:rPr lang="en-US" dirty="0" smtClean="0">
                <a:solidFill>
                  <a:schemeClr val="tx1"/>
                </a:solidFill>
              </a:rPr>
              <a:t>      calculated using perturbation theory.</a:t>
            </a:r>
            <a:endParaRPr lang="en-US" dirty="0">
              <a:solidFill>
                <a:schemeClr val="tx1"/>
              </a:solidFill>
            </a:endParaRPr>
          </a:p>
        </p:txBody>
      </p:sp>
    </p:spTree>
    <p:extLst>
      <p:ext uri="{BB962C8B-B14F-4D97-AF65-F5344CB8AC3E}">
        <p14:creationId xmlns:p14="http://schemas.microsoft.com/office/powerpoint/2010/main" val="17752309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524" y="6653"/>
            <a:ext cx="7583488" cy="756451"/>
          </a:xfrm>
        </p:spPr>
        <p:txBody>
          <a:bodyPr>
            <a:noAutofit/>
          </a:bodyPr>
          <a:lstStyle/>
          <a:p>
            <a:r>
              <a:rPr lang="en-US" sz="4500" dirty="0" smtClean="0">
                <a:solidFill>
                  <a:schemeClr val="tx1"/>
                </a:solidFill>
              </a:rPr>
              <a:t>Hard radiation: </a:t>
            </a:r>
            <a:r>
              <a:rPr lang="en-US" sz="4500" dirty="0" err="1" smtClean="0">
                <a:solidFill>
                  <a:schemeClr val="tx1"/>
                </a:solidFill>
              </a:rPr>
              <a:t>Z+jets</a:t>
            </a:r>
            <a:r>
              <a:rPr lang="en-US" sz="4500" dirty="0" smtClean="0">
                <a:solidFill>
                  <a:schemeClr val="tx1"/>
                </a:solidFill>
              </a:rPr>
              <a:t> (I)</a:t>
            </a:r>
            <a:endParaRPr lang="en-US" sz="4500" dirty="0">
              <a:solidFill>
                <a:schemeClr val="tx1"/>
              </a:solidFill>
            </a:endParaRPr>
          </a:p>
        </p:txBody>
      </p:sp>
      <p:sp>
        <p:nvSpPr>
          <p:cNvPr id="3" name="Content Placeholder 2"/>
          <p:cNvSpPr>
            <a:spLocks noGrp="1"/>
          </p:cNvSpPr>
          <p:nvPr>
            <p:ph idx="1"/>
          </p:nvPr>
        </p:nvSpPr>
        <p:spPr>
          <a:xfrm>
            <a:off x="1" y="794540"/>
            <a:ext cx="8997244" cy="2128146"/>
          </a:xfrm>
        </p:spPr>
        <p:txBody>
          <a:bodyPr/>
          <a:lstStyle/>
          <a:p>
            <a:pPr>
              <a:buSzPct val="110000"/>
              <a:buFont typeface="Wingdings" charset="2"/>
              <a:buChar char="§"/>
            </a:pPr>
            <a:r>
              <a:rPr lang="en-US" sz="2400" dirty="0" smtClean="0"/>
              <a:t>Similar conclusions as in </a:t>
            </a:r>
            <a:r>
              <a:rPr lang="en-US" sz="2400" dirty="0" err="1" smtClean="0"/>
              <a:t>W+jets</a:t>
            </a:r>
            <a:r>
              <a:rPr lang="en-US" sz="2400" dirty="0" smtClean="0"/>
              <a:t> measurements</a:t>
            </a:r>
          </a:p>
          <a:p>
            <a:pPr lvl="1">
              <a:lnSpc>
                <a:spcPct val="100000"/>
              </a:lnSpc>
              <a:spcBef>
                <a:spcPts val="600"/>
              </a:spcBef>
              <a:buSzPct val="75000"/>
              <a:buFont typeface="Courier New"/>
              <a:buChar char="o"/>
            </a:pPr>
            <a:r>
              <a:rPr lang="en-US" sz="2100" dirty="0" smtClean="0">
                <a:solidFill>
                  <a:schemeClr val="accent1">
                    <a:lumMod val="20000"/>
                    <a:lumOff val="80000"/>
                  </a:schemeClr>
                </a:solidFill>
              </a:rPr>
              <a:t>NLO and </a:t>
            </a:r>
            <a:r>
              <a:rPr lang="en-US" sz="2100" dirty="0" err="1" smtClean="0">
                <a:solidFill>
                  <a:schemeClr val="accent1">
                    <a:lumMod val="20000"/>
                    <a:lumOff val="80000"/>
                  </a:schemeClr>
                </a:solidFill>
              </a:rPr>
              <a:t>mP</a:t>
            </a:r>
            <a:r>
              <a:rPr lang="en-US" sz="2100" dirty="0">
                <a:solidFill>
                  <a:schemeClr val="accent1">
                    <a:lumMod val="20000"/>
                    <a:lumOff val="80000"/>
                  </a:schemeClr>
                </a:solidFill>
              </a:rPr>
              <a:t>-</a:t>
            </a:r>
            <a:r>
              <a:rPr lang="en-US" sz="2100" dirty="0" smtClean="0">
                <a:solidFill>
                  <a:schemeClr val="accent1">
                    <a:lumMod val="20000"/>
                    <a:lumOff val="80000"/>
                  </a:schemeClr>
                </a:solidFill>
              </a:rPr>
              <a:t>ME+PS describe data up to 4/5 jets</a:t>
            </a:r>
          </a:p>
          <a:p>
            <a:pPr lvl="1">
              <a:lnSpc>
                <a:spcPct val="100000"/>
              </a:lnSpc>
              <a:spcBef>
                <a:spcPts val="600"/>
              </a:spcBef>
              <a:spcAft>
                <a:spcPts val="300"/>
              </a:spcAft>
              <a:buSzPct val="75000"/>
              <a:buFont typeface="Courier New"/>
              <a:buChar char="o"/>
            </a:pPr>
            <a:r>
              <a:rPr lang="en-US" sz="2100" dirty="0" smtClean="0">
                <a:solidFill>
                  <a:schemeClr val="accent1">
                    <a:lumMod val="20000"/>
                    <a:lumOff val="80000"/>
                  </a:schemeClr>
                </a:solidFill>
              </a:rPr>
              <a:t>PS jets are too soft or at low angle to model hard jets (e.g. </a:t>
            </a:r>
            <a:r>
              <a:rPr lang="en-US" sz="2100" dirty="0" err="1" smtClean="0">
                <a:solidFill>
                  <a:schemeClr val="accent1">
                    <a:lumMod val="20000"/>
                    <a:lumOff val="80000"/>
                  </a:schemeClr>
                </a:solidFill>
              </a:rPr>
              <a:t>N</a:t>
            </a:r>
            <a:r>
              <a:rPr lang="en-US" sz="2100" baseline="-25000" dirty="0" err="1" smtClean="0">
                <a:solidFill>
                  <a:schemeClr val="accent1">
                    <a:lumMod val="20000"/>
                    <a:lumOff val="80000"/>
                  </a:schemeClr>
                </a:solidFill>
              </a:rPr>
              <a:t>jets</a:t>
            </a:r>
            <a:r>
              <a:rPr lang="en-US" sz="2100" dirty="0" smtClean="0">
                <a:solidFill>
                  <a:schemeClr val="accent1">
                    <a:lumMod val="20000"/>
                    <a:lumOff val="80000"/>
                  </a:schemeClr>
                </a:solidFill>
              </a:rPr>
              <a:t>)</a:t>
            </a:r>
          </a:p>
          <a:p>
            <a:pPr lvl="2">
              <a:lnSpc>
                <a:spcPct val="100000"/>
              </a:lnSpc>
              <a:spcBef>
                <a:spcPts val="0"/>
              </a:spcBef>
              <a:buSzPct val="75000"/>
              <a:buFont typeface="Arial"/>
              <a:buChar char="•"/>
            </a:pPr>
            <a:r>
              <a:rPr lang="en-US" sz="1800" dirty="0" smtClean="0">
                <a:solidFill>
                  <a:srgbClr val="CCFFCC"/>
                </a:solidFill>
              </a:rPr>
              <a:t>Not an effect of missing NLO corrections on ME</a:t>
            </a:r>
          </a:p>
          <a:p>
            <a:pPr lvl="1">
              <a:lnSpc>
                <a:spcPct val="100000"/>
              </a:lnSpc>
              <a:spcBef>
                <a:spcPts val="600"/>
              </a:spcBef>
              <a:buSzPct val="75000"/>
              <a:buFont typeface="Courier New"/>
              <a:buChar char="o"/>
            </a:pPr>
            <a:r>
              <a:rPr lang="en-US" sz="2100" dirty="0" err="1" smtClean="0">
                <a:solidFill>
                  <a:schemeClr val="accent1">
                    <a:lumMod val="20000"/>
                    <a:lumOff val="80000"/>
                  </a:schemeClr>
                </a:solidFill>
              </a:rPr>
              <a:t>LO+match</a:t>
            </a:r>
            <a:r>
              <a:rPr lang="en-US" sz="2100" dirty="0" smtClean="0">
                <a:solidFill>
                  <a:schemeClr val="accent1">
                    <a:lumMod val="20000"/>
                    <a:lumOff val="80000"/>
                  </a:schemeClr>
                </a:solidFill>
              </a:rPr>
              <a:t>: too large </a:t>
            </a:r>
            <a:r>
              <a:rPr lang="en-US" sz="2100" dirty="0" err="1" smtClean="0">
                <a:solidFill>
                  <a:schemeClr val="accent1">
                    <a:lumMod val="20000"/>
                    <a:lumOff val="80000"/>
                  </a:schemeClr>
                </a:solidFill>
              </a:rPr>
              <a:t>p</a:t>
            </a:r>
            <a:r>
              <a:rPr lang="en-US" sz="2100" baseline="-25000" dirty="0" err="1" smtClean="0">
                <a:solidFill>
                  <a:schemeClr val="accent1">
                    <a:lumMod val="20000"/>
                    <a:lumOff val="80000"/>
                  </a:schemeClr>
                </a:solidFill>
              </a:rPr>
              <a:t>T</a:t>
            </a:r>
            <a:r>
              <a:rPr lang="en-US" sz="2100" dirty="0" smtClean="0">
                <a:solidFill>
                  <a:schemeClr val="accent1">
                    <a:lumMod val="20000"/>
                    <a:lumOff val="80000"/>
                  </a:schemeClr>
                </a:solidFill>
              </a:rPr>
              <a:t> spectrum, but </a:t>
            </a:r>
            <a:r>
              <a:rPr lang="en-US" sz="2100" dirty="0" err="1" smtClean="0">
                <a:solidFill>
                  <a:schemeClr val="accent1">
                    <a:lumMod val="20000"/>
                    <a:lumOff val="80000"/>
                  </a:schemeClr>
                </a:solidFill>
              </a:rPr>
              <a:t>NLO+merge</a:t>
            </a:r>
            <a:r>
              <a:rPr lang="en-US" sz="2100" dirty="0" smtClean="0">
                <a:solidFill>
                  <a:schemeClr val="accent1">
                    <a:lumMod val="20000"/>
                    <a:lumOff val="80000"/>
                  </a:schemeClr>
                </a:solidFill>
              </a:rPr>
              <a:t> is fine =&gt;</a:t>
            </a:r>
            <a:r>
              <a:rPr lang="en-US" sz="2100" dirty="0" smtClean="0">
                <a:solidFill>
                  <a:srgbClr val="0000FF"/>
                </a:solidFill>
              </a:rPr>
              <a:t> </a:t>
            </a:r>
            <a:r>
              <a:rPr lang="en-US" sz="2100" dirty="0" smtClean="0">
                <a:solidFill>
                  <a:srgbClr val="FFFF00"/>
                </a:solidFill>
              </a:rPr>
              <a:t>scale</a:t>
            </a:r>
            <a:r>
              <a:rPr lang="en-US" sz="2100" dirty="0" smtClean="0">
                <a:solidFill>
                  <a:srgbClr val="FF0000"/>
                </a:solidFill>
              </a:rPr>
              <a:t> </a:t>
            </a:r>
            <a:r>
              <a:rPr lang="en-US" sz="2100" dirty="0" smtClean="0">
                <a:solidFill>
                  <a:srgbClr val="FFFF00"/>
                </a:solidFill>
              </a:rPr>
              <a:t>effects</a:t>
            </a:r>
            <a:endParaRPr lang="en-US" sz="2100" dirty="0">
              <a:solidFill>
                <a:srgbClr val="FFFF00"/>
              </a:solidFill>
            </a:endParaRPr>
          </a:p>
        </p:txBody>
      </p:sp>
      <p:sp>
        <p:nvSpPr>
          <p:cNvPr id="4" name="TextBox 3"/>
          <p:cNvSpPr txBox="1"/>
          <p:nvPr/>
        </p:nvSpPr>
        <p:spPr>
          <a:xfrm>
            <a:off x="6709098" y="810000"/>
            <a:ext cx="2411976" cy="307777"/>
          </a:xfrm>
          <a:prstGeom prst="rect">
            <a:avLst/>
          </a:prstGeom>
          <a:solidFill>
            <a:srgbClr val="CCFFCC"/>
          </a:solidFill>
          <a:ln>
            <a:solidFill>
              <a:srgbClr val="008000"/>
            </a:solidFill>
          </a:ln>
        </p:spPr>
        <p:txBody>
          <a:bodyPr wrap="none" rtlCol="0">
            <a:spAutoFit/>
          </a:bodyPr>
          <a:lstStyle/>
          <a:p>
            <a:r>
              <a:rPr lang="en-US" sz="1400" b="1" i="1" dirty="0">
                <a:solidFill>
                  <a:srgbClr val="008000"/>
                </a:solidFill>
              </a:rPr>
              <a:t>Phys. Rev. D85 (2012) 032009</a:t>
            </a:r>
            <a:endParaRPr lang="en-US" sz="1400" b="1" dirty="0">
              <a:solidFill>
                <a:srgbClr val="008000"/>
              </a:solidFill>
            </a:endParaRPr>
          </a:p>
        </p:txBody>
      </p:sp>
      <p:pic>
        <p:nvPicPr>
          <p:cNvPr id="5" name="Picture 4"/>
          <p:cNvPicPr>
            <a:picLocks noChangeAspect="1"/>
          </p:cNvPicPr>
          <p:nvPr/>
        </p:nvPicPr>
        <p:blipFill>
          <a:blip r:embed="rId3"/>
          <a:stretch>
            <a:fillRect/>
          </a:stretch>
        </p:blipFill>
        <p:spPr>
          <a:xfrm>
            <a:off x="798045" y="3041348"/>
            <a:ext cx="3275348" cy="3816652"/>
          </a:xfrm>
          <a:prstGeom prst="rect">
            <a:avLst/>
          </a:prstGeom>
        </p:spPr>
      </p:pic>
      <p:sp>
        <p:nvSpPr>
          <p:cNvPr id="13" name="TextBox 12"/>
          <p:cNvSpPr txBox="1"/>
          <p:nvPr/>
        </p:nvSpPr>
        <p:spPr>
          <a:xfrm>
            <a:off x="7481213" y="476567"/>
            <a:ext cx="1627550" cy="307777"/>
          </a:xfrm>
          <a:prstGeom prst="rect">
            <a:avLst/>
          </a:prstGeom>
          <a:solidFill>
            <a:srgbClr val="CCFFCC"/>
          </a:solidFill>
          <a:ln>
            <a:solidFill>
              <a:srgbClr val="008000"/>
            </a:solidFill>
          </a:ln>
        </p:spPr>
        <p:txBody>
          <a:bodyPr wrap="none" rtlCol="0">
            <a:spAutoFit/>
          </a:bodyPr>
          <a:lstStyle/>
          <a:p>
            <a:r>
              <a:rPr lang="en-US" sz="1400" b="1" i="1" dirty="0" smtClean="0">
                <a:solidFill>
                  <a:srgbClr val="008000"/>
                </a:solidFill>
              </a:rPr>
              <a:t>JHEP 07 (</a:t>
            </a:r>
            <a:r>
              <a:rPr lang="en-US" sz="1400" b="1" i="1" dirty="0">
                <a:solidFill>
                  <a:srgbClr val="008000"/>
                </a:solidFill>
              </a:rPr>
              <a:t>2013</a:t>
            </a:r>
            <a:r>
              <a:rPr lang="en-US" sz="1400" b="1" i="1" dirty="0" smtClean="0">
                <a:solidFill>
                  <a:srgbClr val="008000"/>
                </a:solidFill>
              </a:rPr>
              <a:t>) 032</a:t>
            </a:r>
            <a:endParaRPr lang="en-US" sz="1400" b="1" i="1" dirty="0">
              <a:solidFill>
                <a:srgbClr val="008000"/>
              </a:solidFill>
            </a:endParaRPr>
          </a:p>
        </p:txBody>
      </p:sp>
      <p:sp>
        <p:nvSpPr>
          <p:cNvPr id="14" name="Slide Number Placeholder 6"/>
          <p:cNvSpPr>
            <a:spLocks noGrp="1"/>
          </p:cNvSpPr>
          <p:nvPr>
            <p:ph type="sldNum" sz="quarter" idx="12"/>
          </p:nvPr>
        </p:nvSpPr>
        <p:spPr>
          <a:xfrm>
            <a:off x="8574845" y="6378922"/>
            <a:ext cx="533400" cy="365125"/>
          </a:xfrm>
        </p:spPr>
        <p:txBody>
          <a:bodyPr/>
          <a:lstStyle/>
          <a:p>
            <a:fld id="{19371D3E-5A18-49EB-AD2A-429AF165759F}" type="slidenum">
              <a:rPr lang="en-US" smtClean="0"/>
              <a:t>80</a:t>
            </a:fld>
            <a:endParaRPr lang="en-US" dirty="0"/>
          </a:p>
        </p:txBody>
      </p:sp>
      <p:sp>
        <p:nvSpPr>
          <p:cNvPr id="12" name="TextBox 11"/>
          <p:cNvSpPr txBox="1"/>
          <p:nvPr/>
        </p:nvSpPr>
        <p:spPr>
          <a:xfrm>
            <a:off x="6848197" y="1150736"/>
            <a:ext cx="2260048" cy="307777"/>
          </a:xfrm>
          <a:prstGeom prst="rect">
            <a:avLst/>
          </a:prstGeom>
          <a:solidFill>
            <a:srgbClr val="CCFFCC"/>
          </a:solidFill>
          <a:ln>
            <a:solidFill>
              <a:srgbClr val="008000"/>
            </a:solidFill>
          </a:ln>
        </p:spPr>
        <p:txBody>
          <a:bodyPr wrap="none" rtlCol="0">
            <a:spAutoFit/>
          </a:bodyPr>
          <a:lstStyle/>
          <a:p>
            <a:r>
              <a:rPr lang="en-US" sz="1400" b="1" i="1" dirty="0" smtClean="0">
                <a:solidFill>
                  <a:srgbClr val="008000"/>
                </a:solidFill>
              </a:rPr>
              <a:t>Eur. Phys. J. C77 (2017) 361</a:t>
            </a:r>
            <a:endParaRPr lang="en-US" sz="1400" b="1" i="1" dirty="0">
              <a:solidFill>
                <a:srgbClr val="008000"/>
              </a:solidFill>
            </a:endParaRPr>
          </a:p>
        </p:txBody>
      </p:sp>
      <p:pic>
        <p:nvPicPr>
          <p:cNvPr id="6" name="Picture 5" descr="Zjets13TeVJetP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78881" y="3041348"/>
            <a:ext cx="2976674" cy="3816652"/>
          </a:xfrm>
          <a:prstGeom prst="rect">
            <a:avLst/>
          </a:prstGeom>
        </p:spPr>
      </p:pic>
    </p:spTree>
    <p:extLst>
      <p:ext uri="{BB962C8B-B14F-4D97-AF65-F5344CB8AC3E}">
        <p14:creationId xmlns:p14="http://schemas.microsoft.com/office/powerpoint/2010/main" val="3483771152"/>
      </p:ext>
    </p:extLst>
  </p:cSld>
  <p:clrMapOvr>
    <a:masterClrMapping/>
  </p:clrMapOvr>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524" y="83621"/>
            <a:ext cx="8224761" cy="756451"/>
          </a:xfrm>
        </p:spPr>
        <p:txBody>
          <a:bodyPr>
            <a:noAutofit/>
          </a:bodyPr>
          <a:lstStyle/>
          <a:p>
            <a:r>
              <a:rPr lang="en-US" sz="4500" dirty="0"/>
              <a:t>S</a:t>
            </a:r>
            <a:r>
              <a:rPr lang="en-US" sz="4500" dirty="0" smtClean="0"/>
              <a:t>caling patterns in </a:t>
            </a:r>
            <a:r>
              <a:rPr lang="en-US" sz="4500" dirty="0" err="1" smtClean="0"/>
              <a:t>Z+jets</a:t>
            </a:r>
            <a:endParaRPr lang="en-US" sz="4500" dirty="0"/>
          </a:p>
        </p:txBody>
      </p:sp>
      <p:sp>
        <p:nvSpPr>
          <p:cNvPr id="3" name="Content Placeholder 2"/>
          <p:cNvSpPr>
            <a:spLocks noGrp="1"/>
          </p:cNvSpPr>
          <p:nvPr>
            <p:ph idx="1"/>
          </p:nvPr>
        </p:nvSpPr>
        <p:spPr>
          <a:xfrm>
            <a:off x="108009" y="550845"/>
            <a:ext cx="8797727" cy="3814763"/>
          </a:xfrm>
        </p:spPr>
        <p:txBody>
          <a:bodyPr/>
          <a:lstStyle/>
          <a:p>
            <a:pPr>
              <a:buSzPct val="110000"/>
              <a:buFont typeface="Wingdings" charset="2"/>
              <a:buChar char="§"/>
            </a:pPr>
            <a:r>
              <a:rPr lang="en-US" sz="2400" dirty="0" smtClean="0"/>
              <a:t>Study the probability that an extra hard jet get radiated from a given hard process: R</a:t>
            </a:r>
            <a:r>
              <a:rPr lang="en-US" sz="2400" baseline="-25000" dirty="0" smtClean="0"/>
              <a:t>(n+1)/n </a:t>
            </a:r>
            <a:r>
              <a:rPr lang="en-US" sz="2400" dirty="0" smtClean="0"/>
              <a:t>= P</a:t>
            </a:r>
            <a:r>
              <a:rPr lang="en-US" sz="2400" baseline="-25000" dirty="0" smtClean="0"/>
              <a:t>n+1</a:t>
            </a:r>
            <a:r>
              <a:rPr lang="en-US" sz="2400" dirty="0" smtClean="0"/>
              <a:t>/</a:t>
            </a:r>
            <a:r>
              <a:rPr lang="en-US" sz="2400" dirty="0" err="1" smtClean="0"/>
              <a:t>P</a:t>
            </a:r>
            <a:r>
              <a:rPr lang="en-US" sz="2400" baseline="-25000" dirty="0" err="1" smtClean="0"/>
              <a:t>n</a:t>
            </a:r>
            <a:endParaRPr lang="en-US" sz="2400" baseline="-25000" dirty="0" smtClean="0"/>
          </a:p>
          <a:p>
            <a:pPr>
              <a:spcBef>
                <a:spcPts val="1400"/>
              </a:spcBef>
              <a:buSzPct val="110000"/>
              <a:buFont typeface="Wingdings" charset="2"/>
              <a:buChar char="§"/>
            </a:pPr>
            <a:r>
              <a:rPr lang="en-US" sz="2400" dirty="0" smtClean="0"/>
              <a:t>Two patterns provide limiting cases for most LHC processes</a:t>
            </a:r>
          </a:p>
          <a:p>
            <a:pPr lvl="1">
              <a:lnSpc>
                <a:spcPct val="100000"/>
              </a:lnSpc>
              <a:spcBef>
                <a:spcPts val="600"/>
              </a:spcBef>
              <a:buSzPct val="75000"/>
              <a:buFont typeface="Courier New"/>
              <a:buChar char="o"/>
            </a:pPr>
            <a:r>
              <a:rPr lang="en-US" sz="2100" dirty="0" smtClean="0">
                <a:solidFill>
                  <a:schemeClr val="accent1">
                    <a:lumMod val="20000"/>
                    <a:lumOff val="80000"/>
                  </a:schemeClr>
                </a:solidFill>
              </a:rPr>
              <a:t>Staircase scaling R</a:t>
            </a:r>
            <a:r>
              <a:rPr lang="en-US" sz="2100" baseline="-25000" dirty="0" smtClean="0">
                <a:solidFill>
                  <a:schemeClr val="accent1">
                    <a:lumMod val="20000"/>
                    <a:lumOff val="80000"/>
                  </a:schemeClr>
                </a:solidFill>
              </a:rPr>
              <a:t>(n+1)/n </a:t>
            </a:r>
            <a:r>
              <a:rPr lang="en-US" sz="2100" dirty="0" smtClean="0">
                <a:solidFill>
                  <a:schemeClr val="accent1">
                    <a:lumMod val="20000"/>
                    <a:lumOff val="80000"/>
                  </a:schemeClr>
                </a:solidFill>
              </a:rPr>
              <a:t>= e</a:t>
            </a:r>
            <a:r>
              <a:rPr lang="en-US" sz="2100" baseline="30000" dirty="0" smtClean="0">
                <a:solidFill>
                  <a:schemeClr val="accent1">
                    <a:lumMod val="20000"/>
                    <a:lumOff val="80000"/>
                  </a:schemeClr>
                </a:solidFill>
              </a:rPr>
              <a:t>-b</a:t>
            </a:r>
            <a:r>
              <a:rPr lang="en-US" sz="2100" dirty="0" smtClean="0">
                <a:solidFill>
                  <a:schemeClr val="accent1">
                    <a:lumMod val="20000"/>
                    <a:lumOff val="80000"/>
                  </a:schemeClr>
                </a:solidFill>
              </a:rPr>
              <a:t>: non-</a:t>
            </a:r>
            <a:r>
              <a:rPr lang="en-US" sz="2100" dirty="0" err="1" smtClean="0">
                <a:solidFill>
                  <a:schemeClr val="accent1">
                    <a:lumMod val="20000"/>
                    <a:lumOff val="80000"/>
                  </a:schemeClr>
                </a:solidFill>
              </a:rPr>
              <a:t>abelian</a:t>
            </a:r>
            <a:r>
              <a:rPr lang="en-US" sz="2100" dirty="0" smtClean="0">
                <a:solidFill>
                  <a:schemeClr val="accent1">
                    <a:lumMod val="20000"/>
                    <a:lumOff val="80000"/>
                  </a:schemeClr>
                </a:solidFill>
              </a:rPr>
              <a:t> QCD effects</a:t>
            </a:r>
          </a:p>
          <a:p>
            <a:pPr lvl="2">
              <a:lnSpc>
                <a:spcPct val="100000"/>
              </a:lnSpc>
              <a:spcBef>
                <a:spcPts val="600"/>
              </a:spcBef>
              <a:buSzPct val="75000"/>
              <a:buFont typeface="Arial"/>
              <a:buChar char="•"/>
            </a:pPr>
            <a:r>
              <a:rPr lang="en-US" sz="1800" dirty="0" smtClean="0">
                <a:solidFill>
                  <a:srgbClr val="CCFFCC"/>
                </a:solidFill>
              </a:rPr>
              <a:t>Radiation depend on the hard process due to PDF</a:t>
            </a:r>
          </a:p>
          <a:p>
            <a:pPr lvl="1">
              <a:lnSpc>
                <a:spcPct val="100000"/>
              </a:lnSpc>
              <a:spcBef>
                <a:spcPts val="1200"/>
              </a:spcBef>
              <a:buSzPct val="75000"/>
              <a:buFont typeface="Courier New"/>
              <a:buChar char="o"/>
            </a:pPr>
            <a:r>
              <a:rPr lang="en-US" sz="2100" dirty="0" smtClean="0">
                <a:solidFill>
                  <a:srgbClr val="FAF2DB"/>
                </a:solidFill>
              </a:rPr>
              <a:t>Poisson scaling                    : gluon radiation off hard quark</a:t>
            </a:r>
          </a:p>
          <a:p>
            <a:pPr lvl="2">
              <a:lnSpc>
                <a:spcPct val="100000"/>
              </a:lnSpc>
              <a:spcBef>
                <a:spcPts val="600"/>
              </a:spcBef>
              <a:buSzPct val="75000"/>
              <a:buFont typeface="Arial"/>
              <a:buChar char="•"/>
            </a:pPr>
            <a:r>
              <a:rPr lang="en-US" sz="1800" dirty="0" smtClean="0">
                <a:solidFill>
                  <a:srgbClr val="CCFFCC"/>
                </a:solidFill>
              </a:rPr>
              <a:t>Log  enhanced radiation ME due to large hierarchy of scales</a:t>
            </a:r>
            <a:endParaRPr lang="en-US" sz="1800" dirty="0">
              <a:solidFill>
                <a:srgbClr val="CCFFCC"/>
              </a:solidFill>
            </a:endParaRPr>
          </a:p>
        </p:txBody>
      </p:sp>
      <p:sp>
        <p:nvSpPr>
          <p:cNvPr id="4" name="Slide Number Placeholder 3"/>
          <p:cNvSpPr>
            <a:spLocks noGrp="1"/>
          </p:cNvSpPr>
          <p:nvPr>
            <p:ph type="sldNum" sz="quarter" idx="12"/>
          </p:nvPr>
        </p:nvSpPr>
        <p:spPr>
          <a:xfrm>
            <a:off x="8565445" y="5575300"/>
            <a:ext cx="533400" cy="365125"/>
          </a:xfrm>
        </p:spPr>
        <p:txBody>
          <a:bodyPr/>
          <a:lstStyle/>
          <a:p>
            <a:fld id="{19371D3E-5A18-49EB-AD2A-429AF165759F}" type="slidenum">
              <a:rPr lang="en-US" smtClean="0"/>
              <a:pPr/>
              <a:t>81</a:t>
            </a:fld>
            <a:endParaRPr lang="en-US" dirty="0"/>
          </a:p>
        </p:txBody>
      </p:sp>
      <p:pic>
        <p:nvPicPr>
          <p:cNvPr id="5" name="Picture 4"/>
          <p:cNvPicPr>
            <a:picLocks noChangeAspect="1"/>
          </p:cNvPicPr>
          <p:nvPr/>
        </p:nvPicPr>
        <p:blipFill rotWithShape="1">
          <a:blip r:embed="rId4"/>
          <a:srcRect b="48716"/>
          <a:stretch/>
        </p:blipFill>
        <p:spPr>
          <a:xfrm>
            <a:off x="396723" y="4000774"/>
            <a:ext cx="3375177" cy="2335285"/>
          </a:xfrm>
          <a:prstGeom prst="rect">
            <a:avLst/>
          </a:prstGeom>
        </p:spPr>
      </p:pic>
      <p:pic>
        <p:nvPicPr>
          <p:cNvPr id="6" name="Picture 5"/>
          <p:cNvPicPr>
            <a:picLocks noChangeAspect="1"/>
          </p:cNvPicPr>
          <p:nvPr/>
        </p:nvPicPr>
        <p:blipFill rotWithShape="1">
          <a:blip r:embed="rId5"/>
          <a:srcRect b="49567"/>
          <a:stretch/>
        </p:blipFill>
        <p:spPr>
          <a:xfrm>
            <a:off x="4254499" y="3994185"/>
            <a:ext cx="3361899" cy="2303592"/>
          </a:xfrm>
          <a:prstGeom prst="rect">
            <a:avLst/>
          </a:prstGeom>
        </p:spPr>
      </p:pic>
      <p:graphicFrame>
        <p:nvGraphicFramePr>
          <p:cNvPr id="7" name="Object 6"/>
          <p:cNvGraphicFramePr>
            <a:graphicFrameLocks noChangeAspect="1"/>
          </p:cNvGraphicFramePr>
          <p:nvPr>
            <p:extLst>
              <p:ext uri="{D42A27DB-BD31-4B8C-83A1-F6EECF244321}">
                <p14:modId xmlns:p14="http://schemas.microsoft.com/office/powerpoint/2010/main" val="3339157513"/>
              </p:ext>
            </p:extLst>
          </p:nvPr>
        </p:nvGraphicFramePr>
        <p:xfrm>
          <a:off x="2630328" y="3117168"/>
          <a:ext cx="1000126" cy="571500"/>
        </p:xfrm>
        <a:graphic>
          <a:graphicData uri="http://schemas.openxmlformats.org/presentationml/2006/ole">
            <mc:AlternateContent xmlns:mc="http://schemas.openxmlformats.org/markup-compatibility/2006">
              <mc:Choice xmlns:v="urn:schemas-microsoft-com:vml" Requires="v">
                <p:oleObj spid="_x0000_s104513" name="Equation" r:id="rId6" imgW="711200" imgH="406400" progId="Equation.3">
                  <p:embed/>
                </p:oleObj>
              </mc:Choice>
              <mc:Fallback>
                <p:oleObj name="Equation" r:id="rId6" imgW="711200" imgH="406400" progId="Equation.3">
                  <p:embed/>
                  <p:pic>
                    <p:nvPicPr>
                      <p:cNvPr id="0" name=""/>
                      <p:cNvPicPr/>
                      <p:nvPr/>
                    </p:nvPicPr>
                    <p:blipFill>
                      <a:blip r:embed="rId7"/>
                      <a:stretch>
                        <a:fillRect/>
                      </a:stretch>
                    </p:blipFill>
                    <p:spPr>
                      <a:xfrm>
                        <a:off x="2630328" y="3117168"/>
                        <a:ext cx="1000126" cy="571500"/>
                      </a:xfrm>
                      <a:prstGeom prst="rect">
                        <a:avLst/>
                      </a:prstGeom>
                      <a:solidFill>
                        <a:srgbClr val="FFFFFF"/>
                      </a:solidFill>
                    </p:spPr>
                  </p:pic>
                </p:oleObj>
              </mc:Fallback>
            </mc:AlternateContent>
          </a:graphicData>
        </a:graphic>
      </p:graphicFrame>
      <p:sp>
        <p:nvSpPr>
          <p:cNvPr id="8" name="TextBox 7"/>
          <p:cNvSpPr txBox="1"/>
          <p:nvPr/>
        </p:nvSpPr>
        <p:spPr>
          <a:xfrm>
            <a:off x="7509436" y="2908300"/>
            <a:ext cx="1505540" cy="646331"/>
          </a:xfrm>
          <a:prstGeom prst="rect">
            <a:avLst/>
          </a:prstGeom>
          <a:noFill/>
        </p:spPr>
        <p:txBody>
          <a:bodyPr wrap="none" rtlCol="0">
            <a:spAutoFit/>
          </a:bodyPr>
          <a:lstStyle/>
          <a:p>
            <a:r>
              <a:rPr lang="en-US" b="1" dirty="0" smtClean="0">
                <a:solidFill>
                  <a:srgbClr val="FFFF00"/>
                </a:solidFill>
              </a:rPr>
              <a:t>Theoretically</a:t>
            </a:r>
          </a:p>
          <a:p>
            <a:r>
              <a:rPr lang="en-US" b="1" dirty="0" smtClean="0">
                <a:solidFill>
                  <a:srgbClr val="FFFF00"/>
                </a:solidFill>
              </a:rPr>
              <a:t>Understood!</a:t>
            </a:r>
            <a:endParaRPr lang="en-US" b="1" dirty="0">
              <a:solidFill>
                <a:srgbClr val="FFFF00"/>
              </a:solidFill>
            </a:endParaRPr>
          </a:p>
        </p:txBody>
      </p:sp>
      <p:sp>
        <p:nvSpPr>
          <p:cNvPr id="9" name="Right Brace 8"/>
          <p:cNvSpPr/>
          <p:nvPr/>
        </p:nvSpPr>
        <p:spPr>
          <a:xfrm>
            <a:off x="7226300" y="2717800"/>
            <a:ext cx="342900" cy="1028700"/>
          </a:xfrm>
          <a:prstGeom prst="rightBrace">
            <a:avLst/>
          </a:prstGeom>
          <a:noFill/>
          <a:ln>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TextBox 24"/>
          <p:cNvSpPr txBox="1"/>
          <p:nvPr/>
        </p:nvSpPr>
        <p:spPr>
          <a:xfrm>
            <a:off x="927100" y="4686300"/>
            <a:ext cx="1491852" cy="369332"/>
          </a:xfrm>
          <a:prstGeom prst="rect">
            <a:avLst/>
          </a:prstGeom>
          <a:noFill/>
        </p:spPr>
        <p:txBody>
          <a:bodyPr wrap="none" rtlCol="0">
            <a:spAutoFit/>
          </a:bodyPr>
          <a:lstStyle/>
          <a:p>
            <a:r>
              <a:rPr lang="en-US" b="1" dirty="0" err="1" smtClean="0">
                <a:solidFill>
                  <a:srgbClr val="FF0000"/>
                </a:solidFill>
              </a:rPr>
              <a:t>P</a:t>
            </a:r>
            <a:r>
              <a:rPr lang="en-US" b="1" baseline="-25000" dirty="0" err="1" smtClean="0">
                <a:solidFill>
                  <a:srgbClr val="FF0000"/>
                </a:solidFill>
              </a:rPr>
              <a:t>T</a:t>
            </a:r>
            <a:r>
              <a:rPr lang="en-US" b="1" baseline="30000" dirty="0" err="1" smtClean="0">
                <a:solidFill>
                  <a:srgbClr val="FF0000"/>
                </a:solidFill>
              </a:rPr>
              <a:t>jet</a:t>
            </a:r>
            <a:r>
              <a:rPr lang="en-US" b="1" baseline="30000" dirty="0" smtClean="0">
                <a:solidFill>
                  <a:srgbClr val="FF0000"/>
                </a:solidFill>
              </a:rPr>
              <a:t> </a:t>
            </a:r>
            <a:r>
              <a:rPr lang="en-US" b="1" dirty="0" smtClean="0">
                <a:solidFill>
                  <a:srgbClr val="FF0000"/>
                </a:solidFill>
              </a:rPr>
              <a:t>&gt; 30 </a:t>
            </a:r>
            <a:r>
              <a:rPr lang="en-US" b="1" dirty="0" err="1" smtClean="0">
                <a:solidFill>
                  <a:srgbClr val="FF0000"/>
                </a:solidFill>
              </a:rPr>
              <a:t>GeV</a:t>
            </a:r>
            <a:endParaRPr lang="en-US" b="1" dirty="0">
              <a:solidFill>
                <a:srgbClr val="FF0000"/>
              </a:solidFill>
            </a:endParaRPr>
          </a:p>
        </p:txBody>
      </p:sp>
      <p:sp>
        <p:nvSpPr>
          <p:cNvPr id="16" name="Rectangle 15"/>
          <p:cNvSpPr/>
          <p:nvPr/>
        </p:nvSpPr>
        <p:spPr>
          <a:xfrm>
            <a:off x="405466" y="6279585"/>
            <a:ext cx="3718077" cy="383873"/>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p:cNvSpPr txBox="1"/>
          <p:nvPr/>
        </p:nvSpPr>
        <p:spPr>
          <a:xfrm>
            <a:off x="863600" y="6238157"/>
            <a:ext cx="406719" cy="307777"/>
          </a:xfrm>
          <a:prstGeom prst="rect">
            <a:avLst/>
          </a:prstGeom>
          <a:noFill/>
        </p:spPr>
        <p:txBody>
          <a:bodyPr wrap="none" rtlCol="0">
            <a:spAutoFit/>
          </a:bodyPr>
          <a:lstStyle/>
          <a:p>
            <a:r>
              <a:rPr lang="en-US" sz="1400" dirty="0" smtClean="0">
                <a:solidFill>
                  <a:schemeClr val="bg1"/>
                </a:solidFill>
              </a:rPr>
              <a:t>1/0</a:t>
            </a:r>
            <a:endParaRPr lang="en-US" sz="1400" dirty="0">
              <a:solidFill>
                <a:schemeClr val="bg1"/>
              </a:solidFill>
            </a:endParaRPr>
          </a:p>
        </p:txBody>
      </p:sp>
      <p:sp>
        <p:nvSpPr>
          <p:cNvPr id="43" name="TextBox 42"/>
          <p:cNvSpPr txBox="1"/>
          <p:nvPr/>
        </p:nvSpPr>
        <p:spPr>
          <a:xfrm>
            <a:off x="1358900" y="6238157"/>
            <a:ext cx="406193" cy="307777"/>
          </a:xfrm>
          <a:prstGeom prst="rect">
            <a:avLst/>
          </a:prstGeom>
          <a:noFill/>
        </p:spPr>
        <p:txBody>
          <a:bodyPr wrap="none" rtlCol="0">
            <a:spAutoFit/>
          </a:bodyPr>
          <a:lstStyle/>
          <a:p>
            <a:r>
              <a:rPr lang="en-US" sz="1400" dirty="0">
                <a:solidFill>
                  <a:srgbClr val="000000"/>
                </a:solidFill>
              </a:rPr>
              <a:t>2</a:t>
            </a:r>
            <a:r>
              <a:rPr lang="en-US" sz="1400" dirty="0" smtClean="0">
                <a:solidFill>
                  <a:srgbClr val="000000"/>
                </a:solidFill>
              </a:rPr>
              <a:t>/</a:t>
            </a:r>
            <a:r>
              <a:rPr lang="en-US" sz="1400" dirty="0">
                <a:solidFill>
                  <a:srgbClr val="000000"/>
                </a:solidFill>
              </a:rPr>
              <a:t>1</a:t>
            </a:r>
          </a:p>
        </p:txBody>
      </p:sp>
      <p:sp>
        <p:nvSpPr>
          <p:cNvPr id="44" name="TextBox 43"/>
          <p:cNvSpPr txBox="1"/>
          <p:nvPr/>
        </p:nvSpPr>
        <p:spPr>
          <a:xfrm>
            <a:off x="1854200" y="6238157"/>
            <a:ext cx="407070" cy="307777"/>
          </a:xfrm>
          <a:prstGeom prst="rect">
            <a:avLst/>
          </a:prstGeom>
          <a:noFill/>
        </p:spPr>
        <p:txBody>
          <a:bodyPr wrap="none" rtlCol="0">
            <a:spAutoFit/>
          </a:bodyPr>
          <a:lstStyle/>
          <a:p>
            <a:r>
              <a:rPr lang="en-US" sz="1400" dirty="0">
                <a:solidFill>
                  <a:srgbClr val="000000"/>
                </a:solidFill>
              </a:rPr>
              <a:t>3</a:t>
            </a:r>
            <a:r>
              <a:rPr lang="en-US" sz="1400" dirty="0" smtClean="0">
                <a:solidFill>
                  <a:srgbClr val="000000"/>
                </a:solidFill>
              </a:rPr>
              <a:t>/</a:t>
            </a:r>
            <a:r>
              <a:rPr lang="en-US" sz="1400" dirty="0">
                <a:solidFill>
                  <a:srgbClr val="000000"/>
                </a:solidFill>
              </a:rPr>
              <a:t>2</a:t>
            </a:r>
          </a:p>
        </p:txBody>
      </p:sp>
      <p:sp>
        <p:nvSpPr>
          <p:cNvPr id="45" name="TextBox 44"/>
          <p:cNvSpPr txBox="1"/>
          <p:nvPr/>
        </p:nvSpPr>
        <p:spPr>
          <a:xfrm>
            <a:off x="2336800" y="6238157"/>
            <a:ext cx="408122" cy="307777"/>
          </a:xfrm>
          <a:prstGeom prst="rect">
            <a:avLst/>
          </a:prstGeom>
          <a:noFill/>
        </p:spPr>
        <p:txBody>
          <a:bodyPr wrap="none" rtlCol="0">
            <a:spAutoFit/>
          </a:bodyPr>
          <a:lstStyle/>
          <a:p>
            <a:r>
              <a:rPr lang="en-US" sz="1400" dirty="0">
                <a:solidFill>
                  <a:srgbClr val="000000"/>
                </a:solidFill>
              </a:rPr>
              <a:t>4</a:t>
            </a:r>
            <a:r>
              <a:rPr lang="en-US" sz="1400" dirty="0" smtClean="0">
                <a:solidFill>
                  <a:srgbClr val="000000"/>
                </a:solidFill>
              </a:rPr>
              <a:t>/</a:t>
            </a:r>
            <a:r>
              <a:rPr lang="en-US" sz="1400" dirty="0">
                <a:solidFill>
                  <a:srgbClr val="000000"/>
                </a:solidFill>
              </a:rPr>
              <a:t>3</a:t>
            </a:r>
          </a:p>
        </p:txBody>
      </p:sp>
      <p:sp>
        <p:nvSpPr>
          <p:cNvPr id="46" name="TextBox 45"/>
          <p:cNvSpPr txBox="1"/>
          <p:nvPr/>
        </p:nvSpPr>
        <p:spPr>
          <a:xfrm>
            <a:off x="2819400" y="6225457"/>
            <a:ext cx="415498" cy="307777"/>
          </a:xfrm>
          <a:prstGeom prst="rect">
            <a:avLst/>
          </a:prstGeom>
          <a:noFill/>
        </p:spPr>
        <p:txBody>
          <a:bodyPr wrap="none" rtlCol="0">
            <a:spAutoFit/>
          </a:bodyPr>
          <a:lstStyle/>
          <a:p>
            <a:r>
              <a:rPr lang="en-US" sz="1400" dirty="0">
                <a:solidFill>
                  <a:srgbClr val="000000"/>
                </a:solidFill>
              </a:rPr>
              <a:t>5</a:t>
            </a:r>
            <a:r>
              <a:rPr lang="en-US" sz="1400" dirty="0" smtClean="0">
                <a:solidFill>
                  <a:srgbClr val="000000"/>
                </a:solidFill>
              </a:rPr>
              <a:t>/</a:t>
            </a:r>
            <a:r>
              <a:rPr lang="en-US" sz="1400" dirty="0">
                <a:solidFill>
                  <a:srgbClr val="000000"/>
                </a:solidFill>
              </a:rPr>
              <a:t>4</a:t>
            </a:r>
          </a:p>
        </p:txBody>
      </p:sp>
      <p:sp>
        <p:nvSpPr>
          <p:cNvPr id="47" name="TextBox 46"/>
          <p:cNvSpPr txBox="1"/>
          <p:nvPr/>
        </p:nvSpPr>
        <p:spPr>
          <a:xfrm>
            <a:off x="3302000" y="6238157"/>
            <a:ext cx="415498" cy="307777"/>
          </a:xfrm>
          <a:prstGeom prst="rect">
            <a:avLst/>
          </a:prstGeom>
          <a:noFill/>
        </p:spPr>
        <p:txBody>
          <a:bodyPr wrap="none" rtlCol="0">
            <a:spAutoFit/>
          </a:bodyPr>
          <a:lstStyle/>
          <a:p>
            <a:r>
              <a:rPr lang="en-US" sz="1400" dirty="0">
                <a:solidFill>
                  <a:srgbClr val="000000"/>
                </a:solidFill>
              </a:rPr>
              <a:t>6</a:t>
            </a:r>
            <a:r>
              <a:rPr lang="en-US" sz="1400" dirty="0" smtClean="0">
                <a:solidFill>
                  <a:srgbClr val="000000"/>
                </a:solidFill>
              </a:rPr>
              <a:t>/</a:t>
            </a:r>
            <a:r>
              <a:rPr lang="en-US" sz="1400" dirty="0">
                <a:solidFill>
                  <a:srgbClr val="000000"/>
                </a:solidFill>
              </a:rPr>
              <a:t>5</a:t>
            </a:r>
          </a:p>
        </p:txBody>
      </p:sp>
      <p:graphicFrame>
        <p:nvGraphicFramePr>
          <p:cNvPr id="48" name="Object 47"/>
          <p:cNvGraphicFramePr>
            <a:graphicFrameLocks noChangeAspect="1"/>
          </p:cNvGraphicFramePr>
          <p:nvPr>
            <p:extLst>
              <p:ext uri="{D42A27DB-BD31-4B8C-83A1-F6EECF244321}">
                <p14:modId xmlns:p14="http://schemas.microsoft.com/office/powerpoint/2010/main" val="1690207838"/>
              </p:ext>
            </p:extLst>
          </p:nvPr>
        </p:nvGraphicFramePr>
        <p:xfrm>
          <a:off x="3679826" y="6293423"/>
          <a:ext cx="434974" cy="372835"/>
        </p:xfrm>
        <a:graphic>
          <a:graphicData uri="http://schemas.openxmlformats.org/presentationml/2006/ole">
            <mc:AlternateContent xmlns:mc="http://schemas.openxmlformats.org/markup-compatibility/2006">
              <mc:Choice xmlns:v="urn:schemas-microsoft-com:vml" Requires="v">
                <p:oleObj spid="_x0000_s104514" name="Equation" r:id="rId8" imgW="533400" imgH="457200" progId="Equation.3">
                  <p:embed/>
                </p:oleObj>
              </mc:Choice>
              <mc:Fallback>
                <p:oleObj name="Equation" r:id="rId8" imgW="533400" imgH="457200" progId="Equation.3">
                  <p:embed/>
                  <p:pic>
                    <p:nvPicPr>
                      <p:cNvPr id="0" name=""/>
                      <p:cNvPicPr/>
                      <p:nvPr/>
                    </p:nvPicPr>
                    <p:blipFill>
                      <a:blip r:embed="rId9"/>
                      <a:stretch>
                        <a:fillRect/>
                      </a:stretch>
                    </p:blipFill>
                    <p:spPr>
                      <a:xfrm>
                        <a:off x="3679826" y="6293423"/>
                        <a:ext cx="434974" cy="372835"/>
                      </a:xfrm>
                      <a:prstGeom prst="rect">
                        <a:avLst/>
                      </a:prstGeom>
                    </p:spPr>
                  </p:pic>
                </p:oleObj>
              </mc:Fallback>
            </mc:AlternateContent>
          </a:graphicData>
        </a:graphic>
      </p:graphicFrame>
      <p:sp>
        <p:nvSpPr>
          <p:cNvPr id="23" name="Rectangle 22"/>
          <p:cNvSpPr/>
          <p:nvPr/>
        </p:nvSpPr>
        <p:spPr>
          <a:xfrm>
            <a:off x="4267329" y="6297777"/>
            <a:ext cx="3746372" cy="365681"/>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9" name="TextBox 48"/>
          <p:cNvSpPr txBox="1"/>
          <p:nvPr/>
        </p:nvSpPr>
        <p:spPr>
          <a:xfrm>
            <a:off x="4775200" y="6222657"/>
            <a:ext cx="406193" cy="307777"/>
          </a:xfrm>
          <a:prstGeom prst="rect">
            <a:avLst/>
          </a:prstGeom>
          <a:noFill/>
        </p:spPr>
        <p:txBody>
          <a:bodyPr wrap="none" rtlCol="0">
            <a:spAutoFit/>
          </a:bodyPr>
          <a:lstStyle/>
          <a:p>
            <a:r>
              <a:rPr lang="en-US" sz="1400" dirty="0">
                <a:solidFill>
                  <a:srgbClr val="000000"/>
                </a:solidFill>
              </a:rPr>
              <a:t>2</a:t>
            </a:r>
            <a:r>
              <a:rPr lang="en-US" sz="1400" dirty="0" smtClean="0">
                <a:solidFill>
                  <a:srgbClr val="000000"/>
                </a:solidFill>
              </a:rPr>
              <a:t>/</a:t>
            </a:r>
            <a:r>
              <a:rPr lang="en-US" sz="1400" dirty="0">
                <a:solidFill>
                  <a:srgbClr val="000000"/>
                </a:solidFill>
              </a:rPr>
              <a:t>1</a:t>
            </a:r>
          </a:p>
        </p:txBody>
      </p:sp>
      <p:sp>
        <p:nvSpPr>
          <p:cNvPr id="50" name="TextBox 49"/>
          <p:cNvSpPr txBox="1"/>
          <p:nvPr/>
        </p:nvSpPr>
        <p:spPr>
          <a:xfrm>
            <a:off x="5346700" y="6222657"/>
            <a:ext cx="407070" cy="307777"/>
          </a:xfrm>
          <a:prstGeom prst="rect">
            <a:avLst/>
          </a:prstGeom>
          <a:noFill/>
        </p:spPr>
        <p:txBody>
          <a:bodyPr wrap="none" rtlCol="0">
            <a:spAutoFit/>
          </a:bodyPr>
          <a:lstStyle/>
          <a:p>
            <a:r>
              <a:rPr lang="en-US" sz="1400" dirty="0" smtClean="0">
                <a:solidFill>
                  <a:srgbClr val="000000"/>
                </a:solidFill>
              </a:rPr>
              <a:t>3/2</a:t>
            </a:r>
            <a:endParaRPr lang="en-US" sz="1400" dirty="0">
              <a:solidFill>
                <a:srgbClr val="000000"/>
              </a:solidFill>
            </a:endParaRPr>
          </a:p>
        </p:txBody>
      </p:sp>
      <p:sp>
        <p:nvSpPr>
          <p:cNvPr id="51" name="TextBox 50"/>
          <p:cNvSpPr txBox="1"/>
          <p:nvPr/>
        </p:nvSpPr>
        <p:spPr>
          <a:xfrm>
            <a:off x="5943600" y="6222657"/>
            <a:ext cx="408122" cy="307777"/>
          </a:xfrm>
          <a:prstGeom prst="rect">
            <a:avLst/>
          </a:prstGeom>
          <a:noFill/>
        </p:spPr>
        <p:txBody>
          <a:bodyPr wrap="none" rtlCol="0">
            <a:spAutoFit/>
          </a:bodyPr>
          <a:lstStyle/>
          <a:p>
            <a:r>
              <a:rPr lang="en-US" sz="1400" dirty="0" smtClean="0">
                <a:solidFill>
                  <a:srgbClr val="000000"/>
                </a:solidFill>
              </a:rPr>
              <a:t>4/3</a:t>
            </a:r>
            <a:endParaRPr lang="en-US" sz="1400" dirty="0">
              <a:solidFill>
                <a:srgbClr val="000000"/>
              </a:solidFill>
            </a:endParaRPr>
          </a:p>
        </p:txBody>
      </p:sp>
      <p:sp>
        <p:nvSpPr>
          <p:cNvPr id="52" name="TextBox 51"/>
          <p:cNvSpPr txBox="1"/>
          <p:nvPr/>
        </p:nvSpPr>
        <p:spPr>
          <a:xfrm>
            <a:off x="6502400" y="6222657"/>
            <a:ext cx="415498" cy="307777"/>
          </a:xfrm>
          <a:prstGeom prst="rect">
            <a:avLst/>
          </a:prstGeom>
          <a:noFill/>
        </p:spPr>
        <p:txBody>
          <a:bodyPr wrap="none" rtlCol="0">
            <a:spAutoFit/>
          </a:bodyPr>
          <a:lstStyle/>
          <a:p>
            <a:r>
              <a:rPr lang="en-US" sz="1400" dirty="0" smtClean="0">
                <a:solidFill>
                  <a:srgbClr val="000000"/>
                </a:solidFill>
              </a:rPr>
              <a:t>5/4</a:t>
            </a:r>
            <a:endParaRPr lang="en-US" sz="1400" dirty="0">
              <a:solidFill>
                <a:srgbClr val="000000"/>
              </a:solidFill>
            </a:endParaRPr>
          </a:p>
        </p:txBody>
      </p:sp>
      <p:sp>
        <p:nvSpPr>
          <p:cNvPr id="53" name="TextBox 52"/>
          <p:cNvSpPr txBox="1"/>
          <p:nvPr/>
        </p:nvSpPr>
        <p:spPr>
          <a:xfrm>
            <a:off x="7073900" y="6209957"/>
            <a:ext cx="415498" cy="307777"/>
          </a:xfrm>
          <a:prstGeom prst="rect">
            <a:avLst/>
          </a:prstGeom>
          <a:noFill/>
        </p:spPr>
        <p:txBody>
          <a:bodyPr wrap="none" rtlCol="0">
            <a:spAutoFit/>
          </a:bodyPr>
          <a:lstStyle/>
          <a:p>
            <a:r>
              <a:rPr lang="en-US" sz="1400" dirty="0" smtClean="0">
                <a:solidFill>
                  <a:srgbClr val="000000"/>
                </a:solidFill>
              </a:rPr>
              <a:t>6/5</a:t>
            </a:r>
            <a:endParaRPr lang="en-US" sz="1400" dirty="0">
              <a:solidFill>
                <a:srgbClr val="000000"/>
              </a:solidFill>
            </a:endParaRPr>
          </a:p>
        </p:txBody>
      </p:sp>
      <p:graphicFrame>
        <p:nvGraphicFramePr>
          <p:cNvPr id="54" name="Object 53"/>
          <p:cNvGraphicFramePr>
            <a:graphicFrameLocks noChangeAspect="1"/>
          </p:cNvGraphicFramePr>
          <p:nvPr>
            <p:extLst>
              <p:ext uri="{D42A27DB-BD31-4B8C-83A1-F6EECF244321}">
                <p14:modId xmlns:p14="http://schemas.microsoft.com/office/powerpoint/2010/main" val="724937138"/>
              </p:ext>
            </p:extLst>
          </p:nvPr>
        </p:nvGraphicFramePr>
        <p:xfrm>
          <a:off x="7578726" y="6290623"/>
          <a:ext cx="434974" cy="372835"/>
        </p:xfrm>
        <a:graphic>
          <a:graphicData uri="http://schemas.openxmlformats.org/presentationml/2006/ole">
            <mc:AlternateContent xmlns:mc="http://schemas.openxmlformats.org/markup-compatibility/2006">
              <mc:Choice xmlns:v="urn:schemas-microsoft-com:vml" Requires="v">
                <p:oleObj spid="_x0000_s104515" name="Equation" r:id="rId10" imgW="533400" imgH="457200" progId="Equation.3">
                  <p:embed/>
                </p:oleObj>
              </mc:Choice>
              <mc:Fallback>
                <p:oleObj name="Equation" r:id="rId10" imgW="533400" imgH="457200" progId="Equation.3">
                  <p:embed/>
                  <p:pic>
                    <p:nvPicPr>
                      <p:cNvPr id="0" name=""/>
                      <p:cNvPicPr/>
                      <p:nvPr/>
                    </p:nvPicPr>
                    <p:blipFill>
                      <a:blip r:embed="rId9"/>
                      <a:stretch>
                        <a:fillRect/>
                      </a:stretch>
                    </p:blipFill>
                    <p:spPr>
                      <a:xfrm>
                        <a:off x="7578726" y="6290623"/>
                        <a:ext cx="434974" cy="372835"/>
                      </a:xfrm>
                      <a:prstGeom prst="rect">
                        <a:avLst/>
                      </a:prstGeom>
                    </p:spPr>
                  </p:pic>
                </p:oleObj>
              </mc:Fallback>
            </mc:AlternateContent>
          </a:graphicData>
        </a:graphic>
      </p:graphicFrame>
      <p:sp>
        <p:nvSpPr>
          <p:cNvPr id="28" name="Rectangle 27"/>
          <p:cNvSpPr/>
          <p:nvPr/>
        </p:nvSpPr>
        <p:spPr>
          <a:xfrm>
            <a:off x="3771900" y="4000774"/>
            <a:ext cx="351643" cy="2284175"/>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5" name="Rectangle 54"/>
          <p:cNvSpPr/>
          <p:nvPr/>
        </p:nvSpPr>
        <p:spPr>
          <a:xfrm>
            <a:off x="7610742" y="4000775"/>
            <a:ext cx="402959" cy="231587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6" name="TextBox 55"/>
          <p:cNvSpPr txBox="1"/>
          <p:nvPr/>
        </p:nvSpPr>
        <p:spPr>
          <a:xfrm>
            <a:off x="7599522" y="4114672"/>
            <a:ext cx="1491852" cy="369332"/>
          </a:xfrm>
          <a:prstGeom prst="rect">
            <a:avLst/>
          </a:prstGeom>
          <a:noFill/>
        </p:spPr>
        <p:txBody>
          <a:bodyPr wrap="none" rtlCol="0">
            <a:spAutoFit/>
          </a:bodyPr>
          <a:lstStyle/>
          <a:p>
            <a:r>
              <a:rPr lang="en-US" b="1" dirty="0" err="1" smtClean="0">
                <a:solidFill>
                  <a:srgbClr val="FF0000"/>
                </a:solidFill>
              </a:rPr>
              <a:t>P</a:t>
            </a:r>
            <a:r>
              <a:rPr lang="en-US" b="1" baseline="-25000" dirty="0" err="1" smtClean="0">
                <a:solidFill>
                  <a:srgbClr val="FF0000"/>
                </a:solidFill>
              </a:rPr>
              <a:t>T</a:t>
            </a:r>
            <a:r>
              <a:rPr lang="en-US" b="1" baseline="30000" dirty="0" err="1" smtClean="0">
                <a:solidFill>
                  <a:srgbClr val="FF0000"/>
                </a:solidFill>
              </a:rPr>
              <a:t>jet</a:t>
            </a:r>
            <a:r>
              <a:rPr lang="en-US" b="1" baseline="30000" dirty="0" smtClean="0">
                <a:solidFill>
                  <a:srgbClr val="FF0000"/>
                </a:solidFill>
              </a:rPr>
              <a:t> </a:t>
            </a:r>
            <a:r>
              <a:rPr lang="en-US" b="1" dirty="0" smtClean="0">
                <a:solidFill>
                  <a:srgbClr val="FF0000"/>
                </a:solidFill>
              </a:rPr>
              <a:t>&gt; 30 </a:t>
            </a:r>
            <a:r>
              <a:rPr lang="en-US" b="1" dirty="0" err="1" smtClean="0">
                <a:solidFill>
                  <a:srgbClr val="FF0000"/>
                </a:solidFill>
              </a:rPr>
              <a:t>GeV</a:t>
            </a:r>
            <a:endParaRPr lang="en-US" b="1" dirty="0">
              <a:solidFill>
                <a:srgbClr val="FF0000"/>
              </a:solidFill>
            </a:endParaRPr>
          </a:p>
        </p:txBody>
      </p:sp>
      <p:sp>
        <p:nvSpPr>
          <p:cNvPr id="57" name="TextBox 56"/>
          <p:cNvSpPr txBox="1"/>
          <p:nvPr/>
        </p:nvSpPr>
        <p:spPr>
          <a:xfrm>
            <a:off x="7485867" y="4730234"/>
            <a:ext cx="1723549" cy="369332"/>
          </a:xfrm>
          <a:prstGeom prst="rect">
            <a:avLst/>
          </a:prstGeom>
          <a:noFill/>
        </p:spPr>
        <p:txBody>
          <a:bodyPr wrap="none" rtlCol="0">
            <a:spAutoFit/>
          </a:bodyPr>
          <a:lstStyle/>
          <a:p>
            <a:r>
              <a:rPr lang="en-US" b="1" dirty="0" err="1" smtClean="0">
                <a:solidFill>
                  <a:srgbClr val="FF0000"/>
                </a:solidFill>
              </a:rPr>
              <a:t>P</a:t>
            </a:r>
            <a:r>
              <a:rPr lang="en-US" b="1" baseline="-25000" dirty="0" err="1" smtClean="0">
                <a:solidFill>
                  <a:srgbClr val="FF0000"/>
                </a:solidFill>
              </a:rPr>
              <a:t>T</a:t>
            </a:r>
            <a:r>
              <a:rPr lang="en-US" b="1" baseline="30000" dirty="0" err="1" smtClean="0">
                <a:solidFill>
                  <a:srgbClr val="FF0000"/>
                </a:solidFill>
              </a:rPr>
              <a:t>lead</a:t>
            </a:r>
            <a:r>
              <a:rPr lang="en-US" b="1" dirty="0" smtClean="0">
                <a:solidFill>
                  <a:srgbClr val="FF0000"/>
                </a:solidFill>
              </a:rPr>
              <a:t> &gt; 150 </a:t>
            </a:r>
            <a:r>
              <a:rPr lang="en-US" b="1" dirty="0" err="1" smtClean="0">
                <a:solidFill>
                  <a:srgbClr val="FF0000"/>
                </a:solidFill>
              </a:rPr>
              <a:t>GeV</a:t>
            </a:r>
            <a:endParaRPr lang="en-US" b="1" dirty="0">
              <a:solidFill>
                <a:srgbClr val="FF0000"/>
              </a:solidFill>
            </a:endParaRPr>
          </a:p>
        </p:txBody>
      </p:sp>
      <p:cxnSp>
        <p:nvCxnSpPr>
          <p:cNvPr id="59" name="Straight Arrow Connector 58"/>
          <p:cNvCxnSpPr/>
          <p:nvPr/>
        </p:nvCxnSpPr>
        <p:spPr>
          <a:xfrm>
            <a:off x="3874413" y="2717800"/>
            <a:ext cx="3043485" cy="3239247"/>
          </a:xfrm>
          <a:prstGeom prst="straightConnector1">
            <a:avLst/>
          </a:prstGeom>
          <a:ln>
            <a:solidFill>
              <a:schemeClr val="accent4">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p:nvPr/>
        </p:nvCxnSpPr>
        <p:spPr>
          <a:xfrm flipH="1">
            <a:off x="2630328" y="2717800"/>
            <a:ext cx="1141572" cy="2679700"/>
          </a:xfrm>
          <a:prstGeom prst="straightConnector1">
            <a:avLst/>
          </a:prstGeom>
          <a:ln>
            <a:solidFill>
              <a:srgbClr val="E9EBF9"/>
            </a:solidFill>
            <a:tailEnd type="arrow"/>
          </a:ln>
        </p:spPr>
        <p:style>
          <a:lnRef idx="2">
            <a:schemeClr val="accent1"/>
          </a:lnRef>
          <a:fillRef idx="0">
            <a:schemeClr val="accent1"/>
          </a:fillRef>
          <a:effectRef idx="1">
            <a:schemeClr val="accent1"/>
          </a:effectRef>
          <a:fontRef idx="minor">
            <a:schemeClr val="tx1"/>
          </a:fontRef>
        </p:style>
      </p:cxnSp>
      <p:cxnSp>
        <p:nvCxnSpPr>
          <p:cNvPr id="63" name="Straight Arrow Connector 62"/>
          <p:cNvCxnSpPr/>
          <p:nvPr/>
        </p:nvCxnSpPr>
        <p:spPr>
          <a:xfrm>
            <a:off x="2418952" y="3554631"/>
            <a:ext cx="2610248" cy="16777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H="1">
            <a:off x="1629306" y="3554631"/>
            <a:ext cx="631965" cy="167776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522931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684"/>
            <a:ext cx="8229600" cy="1143000"/>
          </a:xfrm>
        </p:spPr>
        <p:txBody>
          <a:bodyPr>
            <a:normAutofit/>
          </a:bodyPr>
          <a:lstStyle/>
          <a:p>
            <a:r>
              <a:rPr lang="en-US" sz="4500" dirty="0" smtClean="0">
                <a:solidFill>
                  <a:srgbClr val="FFFFFF"/>
                </a:solidFill>
              </a:rPr>
              <a:t>Systematic uncertainties</a:t>
            </a:r>
            <a:endParaRPr lang="en-US" sz="4500" dirty="0">
              <a:solidFill>
                <a:srgbClr val="FFFFFF"/>
              </a:solidFill>
            </a:endParaRPr>
          </a:p>
        </p:txBody>
      </p:sp>
      <p:sp>
        <p:nvSpPr>
          <p:cNvPr id="7" name="Slide Number Placeholder 6"/>
          <p:cNvSpPr>
            <a:spLocks noGrp="1"/>
          </p:cNvSpPr>
          <p:nvPr>
            <p:ph type="sldNum" sz="quarter" idx="12"/>
          </p:nvPr>
        </p:nvSpPr>
        <p:spPr/>
        <p:txBody>
          <a:bodyPr/>
          <a:lstStyle/>
          <a:p>
            <a:fld id="{19371D3E-5A18-49EB-AD2A-429AF165759F}" type="slidenum">
              <a:rPr lang="en-US" smtClean="0"/>
              <a:t>82</a:t>
            </a:fld>
            <a:endParaRPr lang="en-US"/>
          </a:p>
        </p:txBody>
      </p:sp>
      <p:sp>
        <p:nvSpPr>
          <p:cNvPr id="9" name="Content Placeholder 2"/>
          <p:cNvSpPr>
            <a:spLocks noGrp="1"/>
          </p:cNvSpPr>
          <p:nvPr>
            <p:ph idx="1"/>
          </p:nvPr>
        </p:nvSpPr>
        <p:spPr>
          <a:xfrm>
            <a:off x="101136" y="834591"/>
            <a:ext cx="8917779" cy="2767010"/>
          </a:xfrm>
        </p:spPr>
        <p:txBody>
          <a:bodyPr>
            <a:normAutofit lnSpcReduction="10000"/>
          </a:bodyPr>
          <a:lstStyle/>
          <a:p>
            <a:pPr>
              <a:buSzPct val="110000"/>
              <a:buFont typeface="Wingdings" charset="2"/>
              <a:buChar char="§"/>
            </a:pPr>
            <a:r>
              <a:rPr lang="en-US" sz="2400" dirty="0"/>
              <a:t>Systematic uncertainty at same level as the </a:t>
            </a:r>
            <a:r>
              <a:rPr lang="en-US" sz="2400" dirty="0" smtClean="0"/>
              <a:t>NLO theory uncertainty for W/</a:t>
            </a:r>
            <a:r>
              <a:rPr lang="en-US" sz="2400" dirty="0" err="1" smtClean="0"/>
              <a:t>Z+jets</a:t>
            </a:r>
            <a:r>
              <a:rPr lang="en-US" sz="2400" dirty="0" smtClean="0"/>
              <a:t> measurements</a:t>
            </a:r>
          </a:p>
          <a:p>
            <a:pPr lvl="1">
              <a:lnSpc>
                <a:spcPct val="110000"/>
              </a:lnSpc>
              <a:spcBef>
                <a:spcPts val="600"/>
              </a:spcBef>
              <a:spcAft>
                <a:spcPts val="300"/>
              </a:spcAft>
              <a:buSzPct val="75000"/>
              <a:buFont typeface="Courier New"/>
              <a:buChar char="o"/>
            </a:pPr>
            <a:r>
              <a:rPr lang="en-US" sz="2100" dirty="0" smtClean="0">
                <a:solidFill>
                  <a:srgbClr val="FAF2DB"/>
                </a:solidFill>
              </a:rPr>
              <a:t>Even below for some observables</a:t>
            </a:r>
          </a:p>
          <a:p>
            <a:pPr lvl="2">
              <a:lnSpc>
                <a:spcPct val="110000"/>
              </a:lnSpc>
              <a:spcBef>
                <a:spcPts val="0"/>
              </a:spcBef>
              <a:buSzPct val="75000"/>
              <a:buFont typeface="Arial"/>
              <a:buChar char="•"/>
            </a:pPr>
            <a:r>
              <a:rPr lang="en-US" sz="1800" dirty="0" smtClean="0">
                <a:solidFill>
                  <a:srgbClr val="CCFFCC"/>
                </a:solidFill>
              </a:rPr>
              <a:t>E.g.: leading jet P</a:t>
            </a:r>
            <a:r>
              <a:rPr lang="en-US" sz="1800" baseline="-25000" dirty="0" smtClean="0">
                <a:solidFill>
                  <a:srgbClr val="CCFFCC"/>
                </a:solidFill>
              </a:rPr>
              <a:t>T</a:t>
            </a:r>
            <a:r>
              <a:rPr lang="en-US" sz="1800" dirty="0" smtClean="0">
                <a:solidFill>
                  <a:srgbClr val="CCFFCC"/>
                </a:solidFill>
              </a:rPr>
              <a:t> in </a:t>
            </a:r>
            <a:r>
              <a:rPr lang="en-US" sz="1800" dirty="0" err="1" smtClean="0">
                <a:solidFill>
                  <a:srgbClr val="CCFFCC"/>
                </a:solidFill>
              </a:rPr>
              <a:t>Z+jets</a:t>
            </a:r>
            <a:endParaRPr lang="en-US" sz="1800" dirty="0" smtClean="0">
              <a:solidFill>
                <a:srgbClr val="CCFFCC"/>
              </a:solidFill>
            </a:endParaRPr>
          </a:p>
          <a:p>
            <a:pPr lvl="1">
              <a:lnSpc>
                <a:spcPct val="110000"/>
              </a:lnSpc>
              <a:spcBef>
                <a:spcPts val="600"/>
              </a:spcBef>
              <a:spcAft>
                <a:spcPts val="300"/>
              </a:spcAft>
              <a:buSzPct val="75000"/>
              <a:buFont typeface="Courier New"/>
              <a:buChar char="o"/>
            </a:pPr>
            <a:r>
              <a:rPr lang="en-US" sz="2100" dirty="0" smtClean="0">
                <a:solidFill>
                  <a:srgbClr val="FAF2DB"/>
                </a:solidFill>
              </a:rPr>
              <a:t>Dominated by Jet energy scale uncertainty</a:t>
            </a:r>
          </a:p>
          <a:p>
            <a:pPr lvl="2">
              <a:lnSpc>
                <a:spcPct val="110000"/>
              </a:lnSpc>
              <a:spcBef>
                <a:spcPts val="0"/>
              </a:spcBef>
              <a:buSzPct val="75000"/>
              <a:buFont typeface="Arial"/>
              <a:buChar char="•"/>
            </a:pPr>
            <a:r>
              <a:rPr lang="en-US" sz="2100" dirty="0" smtClean="0">
                <a:solidFill>
                  <a:srgbClr val="CCFFCC"/>
                </a:solidFill>
              </a:rPr>
              <a:t>More data allow for in-situ calibration studies</a:t>
            </a:r>
          </a:p>
          <a:p>
            <a:pPr lvl="1">
              <a:lnSpc>
                <a:spcPct val="110000"/>
              </a:lnSpc>
              <a:spcBef>
                <a:spcPts val="600"/>
              </a:spcBef>
              <a:buSzPct val="75000"/>
              <a:buFont typeface="Courier New"/>
              <a:buChar char="o"/>
            </a:pPr>
            <a:r>
              <a:rPr lang="en-US" sz="2100" dirty="0" smtClean="0">
                <a:solidFill>
                  <a:schemeClr val="accent1">
                    <a:lumMod val="20000"/>
                    <a:lumOff val="80000"/>
                  </a:schemeClr>
                </a:solidFill>
              </a:rPr>
              <a:t>Statistical uncertainty important in a large part of the spectrum probed</a:t>
            </a:r>
          </a:p>
        </p:txBody>
      </p:sp>
      <p:sp>
        <p:nvSpPr>
          <p:cNvPr id="11" name="TextBox 10"/>
          <p:cNvSpPr txBox="1"/>
          <p:nvPr/>
        </p:nvSpPr>
        <p:spPr>
          <a:xfrm>
            <a:off x="6277899" y="3608715"/>
            <a:ext cx="550601" cy="369332"/>
          </a:xfrm>
          <a:prstGeom prst="rect">
            <a:avLst/>
          </a:prstGeom>
          <a:noFill/>
        </p:spPr>
        <p:txBody>
          <a:bodyPr wrap="none" rtlCol="0">
            <a:spAutoFit/>
          </a:bodyPr>
          <a:lstStyle/>
          <a:p>
            <a:r>
              <a:rPr lang="en-US" dirty="0" err="1" smtClean="0">
                <a:solidFill>
                  <a:srgbClr val="FFFF00"/>
                </a:solidFill>
              </a:rPr>
              <a:t>R</a:t>
            </a:r>
            <a:r>
              <a:rPr lang="en-US" baseline="-25000" dirty="0" err="1" smtClean="0">
                <a:solidFill>
                  <a:srgbClr val="FFFF00"/>
                </a:solidFill>
              </a:rPr>
              <a:t>jets</a:t>
            </a:r>
            <a:r>
              <a:rPr lang="en-US" dirty="0" smtClean="0">
                <a:solidFill>
                  <a:srgbClr val="FFFF00"/>
                </a:solidFill>
              </a:rPr>
              <a:t> </a:t>
            </a:r>
            <a:endParaRPr lang="en-US" dirty="0">
              <a:solidFill>
                <a:srgbClr val="FFFF00"/>
              </a:solidFill>
            </a:endParaRPr>
          </a:p>
        </p:txBody>
      </p:sp>
      <p:sp>
        <p:nvSpPr>
          <p:cNvPr id="12" name="TextBox 11"/>
          <p:cNvSpPr txBox="1"/>
          <p:nvPr/>
        </p:nvSpPr>
        <p:spPr>
          <a:xfrm>
            <a:off x="1939721" y="3601601"/>
            <a:ext cx="851515" cy="369332"/>
          </a:xfrm>
          <a:prstGeom prst="rect">
            <a:avLst/>
          </a:prstGeom>
          <a:noFill/>
        </p:spPr>
        <p:txBody>
          <a:bodyPr wrap="none" rtlCol="0">
            <a:spAutoFit/>
          </a:bodyPr>
          <a:lstStyle/>
          <a:p>
            <a:r>
              <a:rPr lang="en-US" dirty="0" err="1">
                <a:solidFill>
                  <a:srgbClr val="FFFF00"/>
                </a:solidFill>
              </a:rPr>
              <a:t>W</a:t>
            </a:r>
            <a:r>
              <a:rPr lang="en-US" dirty="0" err="1" smtClean="0">
                <a:solidFill>
                  <a:srgbClr val="FFFF00"/>
                </a:solidFill>
              </a:rPr>
              <a:t>+jets</a:t>
            </a:r>
            <a:endParaRPr lang="en-US" dirty="0">
              <a:solidFill>
                <a:srgbClr val="FFFF00"/>
              </a:solidFill>
            </a:endParaRPr>
          </a:p>
        </p:txBody>
      </p:sp>
      <p:pic>
        <p:nvPicPr>
          <p:cNvPr id="3" name="Picture 2" descr="Rjets7TeVRapSys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162159" y="3930113"/>
            <a:ext cx="2782081" cy="2868073"/>
          </a:xfrm>
          <a:prstGeom prst="rect">
            <a:avLst/>
          </a:prstGeom>
        </p:spPr>
      </p:pic>
      <p:pic>
        <p:nvPicPr>
          <p:cNvPr id="4" name="Picture 3" descr="Wjets7TeVRapSy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18227" y="3909299"/>
            <a:ext cx="2807275" cy="2894045"/>
          </a:xfrm>
          <a:prstGeom prst="rect">
            <a:avLst/>
          </a:prstGeom>
        </p:spPr>
      </p:pic>
    </p:spTree>
    <p:extLst>
      <p:ext uri="{BB962C8B-B14F-4D97-AF65-F5344CB8AC3E}">
        <p14:creationId xmlns:p14="http://schemas.microsoft.com/office/powerpoint/2010/main" val="3586092739"/>
      </p:ext>
    </p:extLst>
  </p:cSld>
  <p:clrMapOvr>
    <a:masterClrMapping/>
  </p:clrMapOvr>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5816" y="-29334"/>
            <a:ext cx="7583488" cy="756451"/>
          </a:xfrm>
        </p:spPr>
        <p:txBody>
          <a:bodyPr>
            <a:noAutofit/>
          </a:bodyPr>
          <a:lstStyle/>
          <a:p>
            <a:r>
              <a:rPr lang="en-US" sz="4500" dirty="0" smtClean="0"/>
              <a:t>Measuring ratios: </a:t>
            </a:r>
            <a:r>
              <a:rPr lang="en-US" sz="4500" dirty="0" err="1" smtClean="0"/>
              <a:t>Rjets</a:t>
            </a:r>
            <a:endParaRPr lang="en-US" sz="4500" dirty="0"/>
          </a:p>
        </p:txBody>
      </p:sp>
      <p:sp>
        <p:nvSpPr>
          <p:cNvPr id="3" name="Content Placeholder 2"/>
          <p:cNvSpPr>
            <a:spLocks noGrp="1"/>
          </p:cNvSpPr>
          <p:nvPr>
            <p:ph idx="1"/>
          </p:nvPr>
        </p:nvSpPr>
        <p:spPr>
          <a:xfrm>
            <a:off x="25660" y="932318"/>
            <a:ext cx="8877794" cy="2436638"/>
          </a:xfrm>
        </p:spPr>
        <p:txBody>
          <a:bodyPr/>
          <a:lstStyle/>
          <a:p>
            <a:pPr>
              <a:buSzPct val="110000"/>
              <a:buFont typeface="Wingdings" charset="2"/>
              <a:buChar char="§"/>
            </a:pPr>
            <a:r>
              <a:rPr lang="en-US" sz="2400" dirty="0" smtClean="0"/>
              <a:t>The ratio of </a:t>
            </a:r>
            <a:r>
              <a:rPr lang="en-US" sz="2400" dirty="0" err="1" smtClean="0"/>
              <a:t>W+jets</a:t>
            </a:r>
            <a:r>
              <a:rPr lang="en-US" sz="2400" dirty="0" smtClean="0"/>
              <a:t> to </a:t>
            </a:r>
            <a:r>
              <a:rPr lang="en-US" sz="2400" dirty="0" err="1" smtClean="0"/>
              <a:t>Z+jets</a:t>
            </a:r>
            <a:r>
              <a:rPr lang="en-US" sz="2400" dirty="0" smtClean="0"/>
              <a:t> retains sensitivity to </a:t>
            </a:r>
            <a:r>
              <a:rPr lang="en-US" sz="2400" dirty="0" err="1" smtClean="0"/>
              <a:t>parton</a:t>
            </a:r>
            <a:r>
              <a:rPr lang="en-US" sz="2400" dirty="0"/>
              <a:t> emission with </a:t>
            </a:r>
            <a:r>
              <a:rPr lang="en-US" sz="2400" dirty="0" smtClean="0"/>
              <a:t>high </a:t>
            </a:r>
            <a:r>
              <a:rPr lang="en-US" sz="2400" dirty="0"/>
              <a:t>precision, </a:t>
            </a:r>
            <a:r>
              <a:rPr lang="en-US" sz="2400" dirty="0" smtClean="0"/>
              <a:t>but little dependence on other QCD effects </a:t>
            </a:r>
          </a:p>
          <a:p>
            <a:pPr lvl="1">
              <a:lnSpc>
                <a:spcPct val="100000"/>
              </a:lnSpc>
              <a:spcBef>
                <a:spcPts val="600"/>
              </a:spcBef>
              <a:buSzPct val="75000"/>
              <a:buFont typeface="Courier New"/>
              <a:buChar char="o"/>
            </a:pPr>
            <a:r>
              <a:rPr lang="en-US" sz="2100" dirty="0" smtClean="0">
                <a:solidFill>
                  <a:schemeClr val="accent1">
                    <a:lumMod val="20000"/>
                    <a:lumOff val="80000"/>
                  </a:schemeClr>
                </a:solidFill>
              </a:rPr>
              <a:t>Sensitive to difference between </a:t>
            </a:r>
            <a:r>
              <a:rPr lang="en-US" sz="2100" dirty="0" err="1" smtClean="0">
                <a:solidFill>
                  <a:schemeClr val="accent1">
                    <a:lumMod val="20000"/>
                    <a:lumOff val="80000"/>
                  </a:schemeClr>
                </a:solidFill>
              </a:rPr>
              <a:t>Wjets</a:t>
            </a:r>
            <a:r>
              <a:rPr lang="en-US" sz="2100" dirty="0" smtClean="0">
                <a:solidFill>
                  <a:schemeClr val="accent1">
                    <a:lumMod val="20000"/>
                    <a:lumOff val="80000"/>
                  </a:schemeClr>
                </a:solidFill>
              </a:rPr>
              <a:t> and </a:t>
            </a:r>
            <a:r>
              <a:rPr lang="en-US" sz="2100" dirty="0" err="1" smtClean="0">
                <a:solidFill>
                  <a:schemeClr val="accent1">
                    <a:lumMod val="20000"/>
                    <a:lumOff val="80000"/>
                  </a:schemeClr>
                </a:solidFill>
              </a:rPr>
              <a:t>Zjets</a:t>
            </a:r>
            <a:r>
              <a:rPr lang="en-US" sz="2100" dirty="0" smtClean="0">
                <a:solidFill>
                  <a:schemeClr val="accent1">
                    <a:lumMod val="20000"/>
                    <a:lumOff val="80000"/>
                  </a:schemeClr>
                </a:solidFill>
              </a:rPr>
              <a:t>:</a:t>
            </a:r>
            <a:r>
              <a:rPr lang="en-US" sz="2100" b="1" dirty="0" smtClean="0">
                <a:solidFill>
                  <a:schemeClr val="accent1">
                    <a:lumMod val="20000"/>
                    <a:lumOff val="80000"/>
                  </a:schemeClr>
                </a:solidFill>
              </a:rPr>
              <a:t> not flat </a:t>
            </a:r>
            <a:r>
              <a:rPr lang="en-US" sz="2100" b="1" dirty="0" smtClean="0">
                <a:solidFill>
                  <a:schemeClr val="accent1">
                    <a:lumMod val="20000"/>
                    <a:lumOff val="80000"/>
                  </a:schemeClr>
                </a:solidFill>
                <a:latin typeface="Wingdings"/>
                <a:ea typeface="Wingdings"/>
                <a:cs typeface="Wingdings"/>
                <a:sym typeface="Wingdings"/>
              </a:rPr>
              <a:t></a:t>
            </a:r>
            <a:r>
              <a:rPr lang="en-US" sz="2100" b="1" dirty="0" smtClean="0">
                <a:solidFill>
                  <a:schemeClr val="accent1">
                    <a:lumMod val="20000"/>
                    <a:lumOff val="80000"/>
                  </a:schemeClr>
                </a:solidFill>
              </a:rPr>
              <a:t> PS</a:t>
            </a:r>
          </a:p>
          <a:p>
            <a:pPr lvl="1">
              <a:lnSpc>
                <a:spcPct val="100000"/>
              </a:lnSpc>
              <a:spcBef>
                <a:spcPts val="600"/>
              </a:spcBef>
              <a:spcAft>
                <a:spcPts val="300"/>
              </a:spcAft>
              <a:buSzPct val="75000"/>
              <a:buFont typeface="Courier New"/>
              <a:buChar char="o"/>
            </a:pPr>
            <a:r>
              <a:rPr lang="en-US" sz="2100" dirty="0" smtClean="0">
                <a:solidFill>
                  <a:schemeClr val="accent1">
                    <a:lumMod val="20000"/>
                    <a:lumOff val="80000"/>
                  </a:schemeClr>
                </a:solidFill>
              </a:rPr>
              <a:t>Good way to test tuning with high precision</a:t>
            </a:r>
          </a:p>
          <a:p>
            <a:pPr lvl="2">
              <a:lnSpc>
                <a:spcPct val="100000"/>
              </a:lnSpc>
              <a:spcBef>
                <a:spcPts val="0"/>
              </a:spcBef>
              <a:buSzPct val="75000"/>
              <a:buFont typeface="Arial"/>
              <a:buChar char="•"/>
            </a:pPr>
            <a:r>
              <a:rPr lang="en-US" sz="1800" dirty="0" smtClean="0">
                <a:solidFill>
                  <a:srgbClr val="CCFFCC"/>
                </a:solidFill>
              </a:rPr>
              <a:t>Significant discrepancy at high rapidity between </a:t>
            </a:r>
            <a:r>
              <a:rPr lang="en-US" sz="1800" dirty="0" err="1" smtClean="0">
                <a:solidFill>
                  <a:srgbClr val="CCFFCC"/>
                </a:solidFill>
              </a:rPr>
              <a:t>Alpgen</a:t>
            </a:r>
            <a:r>
              <a:rPr lang="en-US" sz="1800" dirty="0" smtClean="0">
                <a:solidFill>
                  <a:srgbClr val="CCFFCC"/>
                </a:solidFill>
              </a:rPr>
              <a:t> and Sherpa</a:t>
            </a:r>
          </a:p>
          <a:p>
            <a:pPr lvl="1">
              <a:lnSpc>
                <a:spcPct val="100000"/>
              </a:lnSpc>
              <a:spcBef>
                <a:spcPts val="600"/>
              </a:spcBef>
              <a:buSzPct val="75000"/>
              <a:buFont typeface="Courier New"/>
              <a:buChar char="o"/>
            </a:pPr>
            <a:r>
              <a:rPr lang="en-US" sz="2100" dirty="0" smtClean="0">
                <a:solidFill>
                  <a:schemeClr val="accent1">
                    <a:lumMod val="20000"/>
                    <a:lumOff val="80000"/>
                  </a:schemeClr>
                </a:solidFill>
              </a:rPr>
              <a:t> </a:t>
            </a:r>
            <a:r>
              <a:rPr lang="en-US" sz="2100" dirty="0" err="1" smtClean="0">
                <a:solidFill>
                  <a:schemeClr val="accent1">
                    <a:lumMod val="20000"/>
                    <a:lumOff val="80000"/>
                  </a:schemeClr>
                </a:solidFill>
              </a:rPr>
              <a:t>Mismodeling</a:t>
            </a:r>
            <a:r>
              <a:rPr lang="en-US" sz="2100" dirty="0" smtClean="0">
                <a:solidFill>
                  <a:schemeClr val="accent1">
                    <a:lumMod val="20000"/>
                    <a:lumOff val="80000"/>
                  </a:schemeClr>
                </a:solidFill>
              </a:rPr>
              <a:t> due to missing n-</a:t>
            </a:r>
            <a:r>
              <a:rPr lang="en-US" sz="2100" dirty="0" err="1" smtClean="0">
                <a:solidFill>
                  <a:schemeClr val="accent1">
                    <a:lumMod val="20000"/>
                    <a:lumOff val="80000"/>
                  </a:schemeClr>
                </a:solidFill>
              </a:rPr>
              <a:t>parton</a:t>
            </a:r>
            <a:r>
              <a:rPr lang="en-US" sz="2100" dirty="0" smtClean="0">
                <a:solidFill>
                  <a:schemeClr val="accent1">
                    <a:lumMod val="20000"/>
                    <a:lumOff val="80000"/>
                  </a:schemeClr>
                </a:solidFill>
              </a:rPr>
              <a:t> contribution cancels in this ratio</a:t>
            </a:r>
          </a:p>
        </p:txBody>
      </p:sp>
      <p:sp>
        <p:nvSpPr>
          <p:cNvPr id="9" name="Slide Number Placeholder 8"/>
          <p:cNvSpPr>
            <a:spLocks noGrp="1"/>
          </p:cNvSpPr>
          <p:nvPr>
            <p:ph type="sldNum" sz="quarter" idx="12"/>
          </p:nvPr>
        </p:nvSpPr>
        <p:spPr>
          <a:xfrm>
            <a:off x="6984742" y="6415087"/>
            <a:ext cx="2133600" cy="365125"/>
          </a:xfrm>
        </p:spPr>
        <p:txBody>
          <a:bodyPr/>
          <a:lstStyle/>
          <a:p>
            <a:fld id="{19371D3E-5A18-49EB-AD2A-429AF165759F}" type="slidenum">
              <a:rPr lang="en-US" smtClean="0"/>
              <a:t>83</a:t>
            </a:fld>
            <a:endParaRPr lang="en-US"/>
          </a:p>
        </p:txBody>
      </p:sp>
      <p:pic>
        <p:nvPicPr>
          <p:cNvPr id="5" name="Picture 4" descr="Rjets_PT2ndJe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429" y="3489811"/>
            <a:ext cx="2527490" cy="3308632"/>
          </a:xfrm>
          <a:prstGeom prst="rect">
            <a:avLst/>
          </a:prstGeom>
        </p:spPr>
      </p:pic>
      <p:pic>
        <p:nvPicPr>
          <p:cNvPr id="6" name="Picture 5" descr="Rjets_LeadY.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6722" y="3484277"/>
            <a:ext cx="2527491" cy="3308633"/>
          </a:xfrm>
          <a:prstGeom prst="rect">
            <a:avLst/>
          </a:prstGeom>
        </p:spPr>
      </p:pic>
      <p:pic>
        <p:nvPicPr>
          <p:cNvPr id="7" name="Picture 6" descr="Rjets_STN2.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46339" y="3471579"/>
            <a:ext cx="2527490" cy="3308633"/>
          </a:xfrm>
          <a:prstGeom prst="rect">
            <a:avLst/>
          </a:prstGeom>
        </p:spPr>
      </p:pic>
      <p:sp>
        <p:nvSpPr>
          <p:cNvPr id="10" name="TextBox 9"/>
          <p:cNvSpPr txBox="1"/>
          <p:nvPr/>
        </p:nvSpPr>
        <p:spPr>
          <a:xfrm>
            <a:off x="6682966" y="688680"/>
            <a:ext cx="2435376" cy="307777"/>
          </a:xfrm>
          <a:prstGeom prst="rect">
            <a:avLst/>
          </a:prstGeom>
          <a:solidFill>
            <a:srgbClr val="CCFFCC"/>
          </a:solidFill>
          <a:ln>
            <a:solidFill>
              <a:srgbClr val="008000"/>
            </a:solidFill>
          </a:ln>
        </p:spPr>
        <p:txBody>
          <a:bodyPr wrap="none" rtlCol="0">
            <a:spAutoFit/>
          </a:bodyPr>
          <a:lstStyle/>
          <a:p>
            <a:r>
              <a:rPr lang="en-US" sz="1400" b="1" i="1" dirty="0" smtClean="0">
                <a:solidFill>
                  <a:srgbClr val="008000"/>
                </a:solidFill>
              </a:rPr>
              <a:t>Eur. Phys. J. C (2014) 74:3168</a:t>
            </a:r>
            <a:endParaRPr lang="en-US" sz="1400" b="1" i="1" dirty="0">
              <a:solidFill>
                <a:srgbClr val="008000"/>
              </a:solidFill>
            </a:endParaRPr>
          </a:p>
        </p:txBody>
      </p:sp>
    </p:spTree>
    <p:extLst>
      <p:ext uri="{BB962C8B-B14F-4D97-AF65-F5344CB8AC3E}">
        <p14:creationId xmlns:p14="http://schemas.microsoft.com/office/powerpoint/2010/main" val="2873932798"/>
      </p:ext>
    </p:extLst>
  </p:cSld>
  <p:clrMapOvr>
    <a:masterClrMapping/>
  </p:clrMapOvr>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946" y="-23853"/>
            <a:ext cx="7583488" cy="534827"/>
          </a:xfrm>
        </p:spPr>
        <p:txBody>
          <a:bodyPr>
            <a:normAutofit fontScale="90000"/>
          </a:bodyPr>
          <a:lstStyle/>
          <a:p>
            <a:r>
              <a:rPr lang="en-US" dirty="0" smtClean="0"/>
              <a:t>QCD radiation in top events</a:t>
            </a:r>
            <a:endParaRPr lang="en-US" dirty="0"/>
          </a:p>
        </p:txBody>
      </p:sp>
      <p:sp>
        <p:nvSpPr>
          <p:cNvPr id="3" name="Content Placeholder 2"/>
          <p:cNvSpPr>
            <a:spLocks noGrp="1"/>
          </p:cNvSpPr>
          <p:nvPr>
            <p:ph idx="1"/>
          </p:nvPr>
        </p:nvSpPr>
        <p:spPr>
          <a:xfrm>
            <a:off x="447524" y="576447"/>
            <a:ext cx="8429413" cy="3062078"/>
          </a:xfrm>
        </p:spPr>
        <p:txBody>
          <a:bodyPr/>
          <a:lstStyle/>
          <a:p>
            <a:pPr>
              <a:buSzPct val="110000"/>
              <a:buFont typeface="Wingdings" charset="2"/>
              <a:buChar char="§"/>
            </a:pPr>
            <a:r>
              <a:rPr lang="en-US" sz="2400" dirty="0" smtClean="0"/>
              <a:t>Top quarks do not fragment before decaying, so can be used to test ISR and decay products </a:t>
            </a:r>
            <a:r>
              <a:rPr lang="en-US" sz="2400" dirty="0"/>
              <a:t>FSR </a:t>
            </a:r>
            <a:r>
              <a:rPr lang="en-US" sz="2400" dirty="0" smtClean="0"/>
              <a:t>(for had top decay)</a:t>
            </a:r>
          </a:p>
          <a:p>
            <a:pPr>
              <a:spcBef>
                <a:spcPts val="1200"/>
              </a:spcBef>
              <a:buSzPct val="110000"/>
              <a:buFont typeface="Wingdings" charset="2"/>
              <a:buChar char="§"/>
            </a:pPr>
            <a:r>
              <a:rPr lang="en-US" sz="2400" dirty="0" smtClean="0">
                <a:solidFill>
                  <a:schemeClr val="tx1"/>
                </a:solidFill>
              </a:rPr>
              <a:t>Use </a:t>
            </a:r>
            <a:r>
              <a:rPr lang="en-US" sz="2400" dirty="0" err="1">
                <a:solidFill>
                  <a:schemeClr val="tx1"/>
                </a:solidFill>
              </a:rPr>
              <a:t>f</a:t>
            </a:r>
            <a:r>
              <a:rPr lang="en-US" sz="2400" dirty="0" err="1" smtClean="0">
                <a:solidFill>
                  <a:schemeClr val="tx1"/>
                </a:solidFill>
              </a:rPr>
              <a:t>iducial</a:t>
            </a:r>
            <a:r>
              <a:rPr lang="en-US" sz="2400" dirty="0" smtClean="0">
                <a:solidFill>
                  <a:schemeClr val="tx1"/>
                </a:solidFill>
              </a:rPr>
              <a:t> differential top-anti-top cross sections defined from observable particles in order to study QCD effects</a:t>
            </a:r>
          </a:p>
          <a:p>
            <a:pPr lvl="1">
              <a:lnSpc>
                <a:spcPct val="100000"/>
              </a:lnSpc>
              <a:spcBef>
                <a:spcPts val="600"/>
              </a:spcBef>
              <a:buSzPct val="110000"/>
              <a:buFont typeface="Wingdings" charset="2"/>
              <a:buChar char="§"/>
            </a:pPr>
            <a:r>
              <a:rPr lang="en-US" sz="2100" dirty="0" smtClean="0">
                <a:solidFill>
                  <a:schemeClr val="accent1">
                    <a:lumMod val="20000"/>
                    <a:lumOff val="80000"/>
                  </a:schemeClr>
                </a:solidFill>
              </a:rPr>
              <a:t>Large dependence on ISR (</a:t>
            </a:r>
            <a:r>
              <a:rPr lang="en-US" sz="2100" dirty="0" err="1" smtClean="0">
                <a:solidFill>
                  <a:schemeClr val="accent1">
                    <a:lumMod val="20000"/>
                    <a:lumOff val="80000"/>
                  </a:schemeClr>
                </a:solidFill>
              </a:rPr>
              <a:t>t</a:t>
            </a:r>
            <a:r>
              <a:rPr lang="en-US" sz="2100" baseline="-25000" dirty="0" err="1" smtClean="0">
                <a:solidFill>
                  <a:schemeClr val="accent1">
                    <a:lumMod val="20000"/>
                    <a:lumOff val="80000"/>
                  </a:schemeClr>
                </a:solidFill>
              </a:rPr>
              <a:t>h</a:t>
            </a:r>
            <a:r>
              <a:rPr lang="en-US" sz="2100" dirty="0" smtClean="0">
                <a:solidFill>
                  <a:schemeClr val="accent1">
                    <a:lumMod val="20000"/>
                    <a:lumOff val="80000"/>
                  </a:schemeClr>
                </a:solidFill>
              </a:rPr>
              <a:t> is similar to </a:t>
            </a:r>
            <a:r>
              <a:rPr lang="en-US" sz="2100" dirty="0" err="1" smtClean="0">
                <a:solidFill>
                  <a:schemeClr val="accent1">
                    <a:lumMod val="20000"/>
                    <a:lumOff val="80000"/>
                  </a:schemeClr>
                </a:solidFill>
              </a:rPr>
              <a:t>t</a:t>
            </a:r>
            <a:r>
              <a:rPr lang="en-US" sz="2100" baseline="-25000" dirty="0" err="1" smtClean="0">
                <a:solidFill>
                  <a:schemeClr val="accent1">
                    <a:lumMod val="20000"/>
                    <a:lumOff val="80000"/>
                  </a:schemeClr>
                </a:solidFill>
              </a:rPr>
              <a:t>l</a:t>
            </a:r>
            <a:r>
              <a:rPr lang="en-US" sz="2100" dirty="0" smtClean="0">
                <a:solidFill>
                  <a:schemeClr val="accent1">
                    <a:lumMod val="20000"/>
                    <a:lumOff val="80000"/>
                  </a:schemeClr>
                </a:solidFill>
              </a:rPr>
              <a:t>), especially for </a:t>
            </a:r>
            <a:r>
              <a:rPr lang="en-US" sz="2100" dirty="0" err="1" smtClean="0">
                <a:solidFill>
                  <a:schemeClr val="accent1">
                    <a:lumMod val="20000"/>
                    <a:lumOff val="80000"/>
                  </a:schemeClr>
                </a:solidFill>
              </a:rPr>
              <a:t>ttbar</a:t>
            </a:r>
            <a:r>
              <a:rPr lang="en-US" sz="2100" dirty="0" smtClean="0">
                <a:solidFill>
                  <a:schemeClr val="accent1">
                    <a:lumMod val="20000"/>
                    <a:lumOff val="80000"/>
                  </a:schemeClr>
                </a:solidFill>
              </a:rPr>
              <a:t> system</a:t>
            </a:r>
            <a:endParaRPr lang="en-US" sz="2100" dirty="0">
              <a:solidFill>
                <a:schemeClr val="accent1">
                  <a:lumMod val="20000"/>
                  <a:lumOff val="80000"/>
                </a:schemeClr>
              </a:solidFill>
            </a:endParaRPr>
          </a:p>
        </p:txBody>
      </p:sp>
      <p:sp>
        <p:nvSpPr>
          <p:cNvPr id="4" name="Slide Number Placeholder 3"/>
          <p:cNvSpPr>
            <a:spLocks noGrp="1"/>
          </p:cNvSpPr>
          <p:nvPr>
            <p:ph type="sldNum" sz="quarter" idx="12"/>
          </p:nvPr>
        </p:nvSpPr>
        <p:spPr>
          <a:xfrm>
            <a:off x="6961430" y="6492875"/>
            <a:ext cx="2133600" cy="365125"/>
          </a:xfrm>
        </p:spPr>
        <p:txBody>
          <a:bodyPr/>
          <a:lstStyle/>
          <a:p>
            <a:fld id="{19371D3E-5A18-49EB-AD2A-429AF165759F}" type="slidenum">
              <a:rPr lang="en-US" smtClean="0"/>
              <a:pPr/>
              <a:t>84</a:t>
            </a:fld>
            <a:endParaRPr lang="en-US" dirty="0"/>
          </a:p>
        </p:txBody>
      </p:sp>
      <p:sp>
        <p:nvSpPr>
          <p:cNvPr id="6" name="TextBox 5"/>
          <p:cNvSpPr txBox="1"/>
          <p:nvPr/>
        </p:nvSpPr>
        <p:spPr>
          <a:xfrm>
            <a:off x="7461249" y="682820"/>
            <a:ext cx="1652973" cy="307777"/>
          </a:xfrm>
          <a:prstGeom prst="rect">
            <a:avLst/>
          </a:prstGeom>
          <a:solidFill>
            <a:srgbClr val="CCFFCC"/>
          </a:solidFill>
          <a:ln>
            <a:solidFill>
              <a:srgbClr val="008000"/>
            </a:solidFill>
          </a:ln>
        </p:spPr>
        <p:txBody>
          <a:bodyPr wrap="none" rtlCol="0">
            <a:spAutoFit/>
          </a:bodyPr>
          <a:lstStyle/>
          <a:p>
            <a:r>
              <a:rPr lang="en-US" sz="1400" b="1" i="1" dirty="0" smtClean="0">
                <a:solidFill>
                  <a:srgbClr val="008000"/>
                </a:solidFill>
              </a:rPr>
              <a:t>JHEP 06 (2015) 100</a:t>
            </a:r>
            <a:endParaRPr lang="en-US" sz="1400" b="1" i="1" dirty="0">
              <a:solidFill>
                <a:srgbClr val="008000"/>
              </a:solidFill>
            </a:endParaRPr>
          </a:p>
        </p:txBody>
      </p:sp>
      <p:pic>
        <p:nvPicPr>
          <p:cNvPr id="10" name="Picture 9" descr="ttbar_P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4613" y="3357697"/>
            <a:ext cx="2881930" cy="3258055"/>
          </a:xfrm>
          <a:prstGeom prst="rect">
            <a:avLst/>
          </a:prstGeom>
        </p:spPr>
      </p:pic>
      <p:pic>
        <p:nvPicPr>
          <p:cNvPr id="15" name="Picture 14"/>
          <p:cNvPicPr>
            <a:picLocks noChangeAspect="1"/>
          </p:cNvPicPr>
          <p:nvPr/>
        </p:nvPicPr>
        <p:blipFill>
          <a:blip r:embed="rId3"/>
          <a:stretch>
            <a:fillRect/>
          </a:stretch>
        </p:blipFill>
        <p:spPr>
          <a:xfrm>
            <a:off x="216598" y="3374618"/>
            <a:ext cx="2866933" cy="3241134"/>
          </a:xfrm>
          <a:prstGeom prst="rect">
            <a:avLst/>
          </a:prstGeom>
        </p:spPr>
      </p:pic>
      <p:pic>
        <p:nvPicPr>
          <p:cNvPr id="16" name="Picture 15"/>
          <p:cNvPicPr>
            <a:picLocks noChangeAspect="1"/>
          </p:cNvPicPr>
          <p:nvPr/>
        </p:nvPicPr>
        <p:blipFill>
          <a:blip r:embed="rId4"/>
          <a:stretch>
            <a:fillRect/>
          </a:stretch>
        </p:blipFill>
        <p:spPr>
          <a:xfrm>
            <a:off x="3198995" y="3374618"/>
            <a:ext cx="2866933" cy="3241134"/>
          </a:xfrm>
          <a:prstGeom prst="rect">
            <a:avLst/>
          </a:prstGeom>
        </p:spPr>
      </p:pic>
    </p:spTree>
    <p:extLst>
      <p:ext uri="{BB962C8B-B14F-4D97-AF65-F5344CB8AC3E}">
        <p14:creationId xmlns:p14="http://schemas.microsoft.com/office/powerpoint/2010/main" val="1294683277"/>
      </p:ext>
    </p:extLst>
  </p:cSld>
  <p:clrMapOvr>
    <a:masterClrMapping/>
  </p:clrMapOvr>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245" y="205244"/>
            <a:ext cx="8962813" cy="2065258"/>
          </a:xfrm>
        </p:spPr>
        <p:txBody>
          <a:bodyPr/>
          <a:lstStyle/>
          <a:p>
            <a:pPr lvl="1">
              <a:lnSpc>
                <a:spcPct val="100000"/>
              </a:lnSpc>
              <a:spcBef>
                <a:spcPts val="0"/>
              </a:spcBef>
              <a:buSzPct val="75000"/>
              <a:buFont typeface="Courier New"/>
              <a:buChar char="o"/>
            </a:pPr>
            <a:r>
              <a:rPr lang="en-US" sz="2100" dirty="0">
                <a:solidFill>
                  <a:srgbClr val="FAF2DB"/>
                </a:solidFill>
              </a:rPr>
              <a:t>L</a:t>
            </a:r>
            <a:r>
              <a:rPr lang="en-US" sz="2100" dirty="0" smtClean="0">
                <a:solidFill>
                  <a:srgbClr val="FAF2DB"/>
                </a:solidFill>
              </a:rPr>
              <a:t>ess ISR/FSR dependence and much better agreement to data with PS matched to NLO Matrix Elements </a:t>
            </a:r>
          </a:p>
          <a:p>
            <a:pPr lvl="1">
              <a:lnSpc>
                <a:spcPct val="100000"/>
              </a:lnSpc>
              <a:spcBef>
                <a:spcPts val="1200"/>
              </a:spcBef>
              <a:buSzPct val="75000"/>
              <a:buFont typeface="Courier New"/>
              <a:buChar char="o"/>
            </a:pPr>
            <a:r>
              <a:rPr lang="en-US" sz="2100" dirty="0" smtClean="0">
                <a:solidFill>
                  <a:srgbClr val="FAF2DB"/>
                </a:solidFill>
              </a:rPr>
              <a:t>Comparable sensitivity to PDF</a:t>
            </a:r>
            <a:endParaRPr lang="en-US" sz="2100" dirty="0">
              <a:solidFill>
                <a:srgbClr val="FAF2DB"/>
              </a:solidFill>
            </a:endParaRPr>
          </a:p>
        </p:txBody>
      </p:sp>
      <p:sp>
        <p:nvSpPr>
          <p:cNvPr id="4" name="Slide Number Placeholder 3"/>
          <p:cNvSpPr>
            <a:spLocks noGrp="1"/>
          </p:cNvSpPr>
          <p:nvPr>
            <p:ph type="sldNum" sz="quarter" idx="12"/>
          </p:nvPr>
        </p:nvSpPr>
        <p:spPr>
          <a:xfrm>
            <a:off x="7010400" y="6454161"/>
            <a:ext cx="2133600" cy="365125"/>
          </a:xfrm>
        </p:spPr>
        <p:txBody>
          <a:bodyPr/>
          <a:lstStyle/>
          <a:p>
            <a:fld id="{19371D3E-5A18-49EB-AD2A-429AF165759F}" type="slidenum">
              <a:rPr lang="en-US" smtClean="0"/>
              <a:pPr/>
              <a:t>85</a:t>
            </a:fld>
            <a:endParaRPr lang="en-US" dirty="0"/>
          </a:p>
        </p:txBody>
      </p:sp>
      <p:pic>
        <p:nvPicPr>
          <p:cNvPr id="9" name="Picture 8" descr="top_PtV2.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9802" y="3271322"/>
            <a:ext cx="2910331" cy="3290163"/>
          </a:xfrm>
          <a:prstGeom prst="rect">
            <a:avLst/>
          </a:prstGeom>
        </p:spPr>
      </p:pic>
      <p:pic>
        <p:nvPicPr>
          <p:cNvPr id="5" name="Picture 4"/>
          <p:cNvPicPr>
            <a:picLocks noChangeAspect="1"/>
          </p:cNvPicPr>
          <p:nvPr/>
        </p:nvPicPr>
        <p:blipFill>
          <a:blip r:embed="rId4"/>
          <a:stretch>
            <a:fillRect/>
          </a:stretch>
        </p:blipFill>
        <p:spPr>
          <a:xfrm>
            <a:off x="276973" y="3271322"/>
            <a:ext cx="2933202" cy="3316053"/>
          </a:xfrm>
          <a:prstGeom prst="rect">
            <a:avLst/>
          </a:prstGeom>
        </p:spPr>
      </p:pic>
      <p:pic>
        <p:nvPicPr>
          <p:cNvPr id="13" name="Picture 12"/>
          <p:cNvPicPr>
            <a:picLocks noChangeAspect="1"/>
          </p:cNvPicPr>
          <p:nvPr/>
        </p:nvPicPr>
        <p:blipFill>
          <a:blip r:embed="rId5"/>
          <a:stretch>
            <a:fillRect/>
          </a:stretch>
        </p:blipFill>
        <p:spPr>
          <a:xfrm>
            <a:off x="3069755" y="3271321"/>
            <a:ext cx="2950792" cy="3335940"/>
          </a:xfrm>
          <a:prstGeom prst="rect">
            <a:avLst/>
          </a:prstGeom>
        </p:spPr>
      </p:pic>
      <p:sp>
        <p:nvSpPr>
          <p:cNvPr id="15" name="TextBox 14"/>
          <p:cNvSpPr txBox="1"/>
          <p:nvPr/>
        </p:nvSpPr>
        <p:spPr>
          <a:xfrm>
            <a:off x="468029" y="2308984"/>
            <a:ext cx="8218771" cy="769441"/>
          </a:xfrm>
          <a:prstGeom prst="rect">
            <a:avLst/>
          </a:prstGeom>
          <a:noFill/>
        </p:spPr>
        <p:txBody>
          <a:bodyPr wrap="square" rtlCol="0">
            <a:spAutoFit/>
          </a:bodyPr>
          <a:lstStyle/>
          <a:p>
            <a:pPr algn="ctr"/>
            <a:r>
              <a:rPr lang="en-US" sz="2200" dirty="0" smtClean="0">
                <a:solidFill>
                  <a:srgbClr val="FFFF00"/>
                </a:solidFill>
              </a:rPr>
              <a:t>The leading radiation seems to be the key issue with </a:t>
            </a:r>
            <a:r>
              <a:rPr lang="en-US" sz="2200" dirty="0" err="1" smtClean="0">
                <a:solidFill>
                  <a:srgbClr val="FFFF00"/>
                </a:solidFill>
              </a:rPr>
              <a:t>ttbar</a:t>
            </a:r>
            <a:r>
              <a:rPr lang="en-US" sz="2200" dirty="0" smtClean="0">
                <a:solidFill>
                  <a:srgbClr val="FFFF00"/>
                </a:solidFill>
              </a:rPr>
              <a:t> processes and NLO ME merged to PS yields the best description of this</a:t>
            </a:r>
            <a:endParaRPr lang="en-US" sz="2200" dirty="0">
              <a:solidFill>
                <a:srgbClr val="FFFF00"/>
              </a:solidFill>
            </a:endParaRPr>
          </a:p>
        </p:txBody>
      </p:sp>
    </p:spTree>
    <p:extLst>
      <p:ext uri="{BB962C8B-B14F-4D97-AF65-F5344CB8AC3E}">
        <p14:creationId xmlns:p14="http://schemas.microsoft.com/office/powerpoint/2010/main" val="42310980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56"/>
            <a:ext cx="8229600" cy="928668"/>
          </a:xfrm>
        </p:spPr>
        <p:txBody>
          <a:bodyPr>
            <a:normAutofit/>
          </a:bodyPr>
          <a:lstStyle/>
          <a:p>
            <a:r>
              <a:rPr lang="en-US" sz="4500" dirty="0" smtClean="0">
                <a:solidFill>
                  <a:srgbClr val="FFFFFF"/>
                </a:solidFill>
              </a:rPr>
              <a:t>EWK radiation corrections (I)</a:t>
            </a:r>
            <a:endParaRPr lang="en-US" sz="4500" dirty="0">
              <a:solidFill>
                <a:srgbClr val="FFFFFF"/>
              </a:solidFill>
            </a:endParaRPr>
          </a:p>
        </p:txBody>
      </p:sp>
      <p:sp>
        <p:nvSpPr>
          <p:cNvPr id="3" name="Content Placeholder 2"/>
          <p:cNvSpPr>
            <a:spLocks noGrp="1"/>
          </p:cNvSpPr>
          <p:nvPr>
            <p:ph idx="1"/>
          </p:nvPr>
        </p:nvSpPr>
        <p:spPr>
          <a:xfrm>
            <a:off x="128292" y="1257905"/>
            <a:ext cx="8890623" cy="5303580"/>
          </a:xfrm>
        </p:spPr>
        <p:txBody>
          <a:bodyPr>
            <a:normAutofit fontScale="92500" lnSpcReduction="10000"/>
          </a:bodyPr>
          <a:lstStyle/>
          <a:p>
            <a:pPr>
              <a:lnSpc>
                <a:spcPct val="110000"/>
              </a:lnSpc>
              <a:spcBef>
                <a:spcPts val="0"/>
              </a:spcBef>
              <a:buSzPct val="110000"/>
              <a:buFont typeface="Wingdings" charset="2"/>
              <a:buChar char="§"/>
            </a:pPr>
            <a:r>
              <a:rPr lang="en-US" sz="2600" dirty="0" smtClean="0">
                <a:solidFill>
                  <a:schemeClr val="tx1"/>
                </a:solidFill>
              </a:rPr>
              <a:t>At very large momentum, real emission of a W-boson in </a:t>
            </a:r>
            <a:r>
              <a:rPr lang="en-US" sz="2600" dirty="0" err="1" smtClean="0">
                <a:solidFill>
                  <a:schemeClr val="tx1"/>
                </a:solidFill>
              </a:rPr>
              <a:t>dijet</a:t>
            </a:r>
            <a:r>
              <a:rPr lang="en-US" sz="2600" dirty="0" smtClean="0">
                <a:solidFill>
                  <a:schemeClr val="tx1"/>
                </a:solidFill>
              </a:rPr>
              <a:t> events is expected to have a large contribution to W+2-jets events</a:t>
            </a:r>
          </a:p>
          <a:p>
            <a:pPr lvl="1">
              <a:lnSpc>
                <a:spcPct val="110000"/>
              </a:lnSpc>
              <a:spcBef>
                <a:spcPts val="600"/>
              </a:spcBef>
              <a:spcAft>
                <a:spcPts val="600"/>
              </a:spcAft>
              <a:buSzPct val="75000"/>
              <a:buFont typeface="Courier New"/>
              <a:buChar char="o"/>
            </a:pPr>
            <a:r>
              <a:rPr lang="en-US" sz="2300" dirty="0">
                <a:solidFill>
                  <a:schemeClr val="accent1">
                    <a:lumMod val="20000"/>
                    <a:lumOff val="80000"/>
                  </a:schemeClr>
                </a:solidFill>
              </a:rPr>
              <a:t>C</a:t>
            </a:r>
            <a:r>
              <a:rPr lang="en-US" sz="2300" dirty="0" smtClean="0">
                <a:solidFill>
                  <a:schemeClr val="accent1">
                    <a:lumMod val="20000"/>
                    <a:lumOff val="80000"/>
                  </a:schemeClr>
                </a:solidFill>
              </a:rPr>
              <a:t>ontribution scales as O(</a:t>
            </a:r>
            <a:r>
              <a:rPr lang="en-US" sz="2300" dirty="0" smtClean="0">
                <a:solidFill>
                  <a:schemeClr val="accent1">
                    <a:lumMod val="20000"/>
                    <a:lumOff val="80000"/>
                  </a:schemeClr>
                </a:solidFill>
                <a:latin typeface="Symbol" charset="2"/>
                <a:cs typeface="Symbol" charset="2"/>
              </a:rPr>
              <a:t>a</a:t>
            </a:r>
            <a:r>
              <a:rPr lang="en-US" sz="2300" dirty="0" smtClean="0">
                <a:solidFill>
                  <a:schemeClr val="accent1">
                    <a:lumMod val="20000"/>
                    <a:lumOff val="80000"/>
                  </a:schemeClr>
                </a:solidFill>
              </a:rPr>
              <a:t>ln</a:t>
            </a:r>
            <a:r>
              <a:rPr lang="en-US" sz="2300" baseline="30000" dirty="0" smtClean="0">
                <a:solidFill>
                  <a:schemeClr val="accent1">
                    <a:lumMod val="20000"/>
                    <a:lumOff val="80000"/>
                  </a:schemeClr>
                </a:solidFill>
              </a:rPr>
              <a:t>2</a:t>
            </a:r>
            <a:r>
              <a:rPr lang="en-US" sz="2300" dirty="0" smtClean="0">
                <a:solidFill>
                  <a:schemeClr val="accent1">
                    <a:lumMod val="20000"/>
                    <a:lumOff val="80000"/>
                  </a:schemeClr>
                </a:solidFill>
              </a:rPr>
              <a:t>(</a:t>
            </a:r>
            <a:r>
              <a:rPr lang="en-US" sz="2300" dirty="0" err="1" smtClean="0">
                <a:solidFill>
                  <a:schemeClr val="accent1">
                    <a:lumMod val="20000"/>
                    <a:lumOff val="80000"/>
                  </a:schemeClr>
                </a:solidFill>
              </a:rPr>
              <a:t>p</a:t>
            </a:r>
            <a:r>
              <a:rPr lang="en-US" sz="2300" baseline="-25000" dirty="0" err="1" smtClean="0">
                <a:solidFill>
                  <a:schemeClr val="accent1">
                    <a:lumMod val="20000"/>
                    <a:lumOff val="80000"/>
                  </a:schemeClr>
                </a:solidFill>
              </a:rPr>
              <a:t>T,j</a:t>
            </a:r>
            <a:r>
              <a:rPr lang="en-US" sz="2300" dirty="0" smtClean="0">
                <a:solidFill>
                  <a:schemeClr val="accent1">
                    <a:lumMod val="20000"/>
                    <a:lumOff val="80000"/>
                  </a:schemeClr>
                </a:solidFill>
              </a:rPr>
              <a:t>/</a:t>
            </a:r>
            <a:r>
              <a:rPr lang="en-US" sz="2300" dirty="0" err="1" smtClean="0">
                <a:solidFill>
                  <a:schemeClr val="accent1">
                    <a:lumMod val="20000"/>
                    <a:lumOff val="80000"/>
                  </a:schemeClr>
                </a:solidFill>
              </a:rPr>
              <a:t>m</a:t>
            </a:r>
            <a:r>
              <a:rPr lang="en-US" sz="2300" baseline="-25000" dirty="0" err="1" smtClean="0">
                <a:solidFill>
                  <a:schemeClr val="accent1">
                    <a:lumMod val="20000"/>
                    <a:lumOff val="80000"/>
                  </a:schemeClr>
                </a:solidFill>
              </a:rPr>
              <a:t>W</a:t>
            </a:r>
            <a:r>
              <a:rPr lang="en-US" sz="2300" dirty="0" smtClean="0">
                <a:solidFill>
                  <a:schemeClr val="accent1">
                    <a:lumMod val="20000"/>
                    <a:lumOff val="80000"/>
                  </a:schemeClr>
                </a:solidFill>
              </a:rPr>
              <a:t>))</a:t>
            </a:r>
          </a:p>
          <a:p>
            <a:pPr lvl="1">
              <a:lnSpc>
                <a:spcPct val="110000"/>
              </a:lnSpc>
              <a:spcBef>
                <a:spcPts val="0"/>
              </a:spcBef>
              <a:buSzPct val="75000"/>
              <a:buFont typeface="Courier New"/>
              <a:buChar char="o"/>
            </a:pPr>
            <a:r>
              <a:rPr lang="en-US" sz="2300" dirty="0" smtClean="0">
                <a:solidFill>
                  <a:schemeClr val="accent1">
                    <a:lumMod val="20000"/>
                    <a:lumOff val="80000"/>
                  </a:schemeClr>
                </a:solidFill>
              </a:rPr>
              <a:t>Despite being regulated by the large W-mass, the collinear emission of W-boson from jets is enhanced</a:t>
            </a:r>
          </a:p>
          <a:p>
            <a:pPr lvl="2">
              <a:lnSpc>
                <a:spcPct val="110000"/>
              </a:lnSpc>
              <a:spcBef>
                <a:spcPts val="300"/>
              </a:spcBef>
              <a:spcAft>
                <a:spcPts val="600"/>
              </a:spcAft>
              <a:buSzPct val="75000"/>
            </a:pPr>
            <a:r>
              <a:rPr lang="en-US" sz="1900" dirty="0" smtClean="0">
                <a:solidFill>
                  <a:srgbClr val="CCFFCC"/>
                </a:solidFill>
              </a:rPr>
              <a:t>EWK </a:t>
            </a:r>
            <a:r>
              <a:rPr lang="en-US" sz="1900" dirty="0" err="1" smtClean="0">
                <a:solidFill>
                  <a:srgbClr val="CCFFCC"/>
                </a:solidFill>
              </a:rPr>
              <a:t>parton</a:t>
            </a:r>
            <a:r>
              <a:rPr lang="en-US" sz="1900" dirty="0" smtClean="0">
                <a:solidFill>
                  <a:srgbClr val="CCFFCC"/>
                </a:solidFill>
              </a:rPr>
              <a:t> showers are being developed </a:t>
            </a:r>
          </a:p>
          <a:p>
            <a:pPr lvl="1">
              <a:lnSpc>
                <a:spcPct val="110000"/>
              </a:lnSpc>
              <a:spcBef>
                <a:spcPts val="0"/>
              </a:spcBef>
              <a:buSzPct val="75000"/>
              <a:buFont typeface="Courier New"/>
              <a:buChar char="o"/>
            </a:pPr>
            <a:r>
              <a:rPr lang="en-US" sz="2300" dirty="0" smtClean="0">
                <a:solidFill>
                  <a:schemeClr val="accent1">
                    <a:lumMod val="20000"/>
                    <a:lumOff val="80000"/>
                  </a:schemeClr>
                </a:solidFill>
              </a:rPr>
              <a:t>At low </a:t>
            </a:r>
            <a:r>
              <a:rPr lang="en-US" sz="2300" dirty="0" smtClean="0">
                <a:solidFill>
                  <a:schemeClr val="accent1">
                    <a:lumMod val="20000"/>
                    <a:lumOff val="80000"/>
                  </a:schemeClr>
                </a:solidFill>
                <a:latin typeface="Symbol" charset="2"/>
                <a:cs typeface="Symbol" charset="2"/>
              </a:rPr>
              <a:t>D</a:t>
            </a:r>
            <a:r>
              <a:rPr lang="en-US" sz="2300" dirty="0" smtClean="0">
                <a:solidFill>
                  <a:schemeClr val="accent1">
                    <a:lumMod val="20000"/>
                    <a:lumOff val="80000"/>
                  </a:schemeClr>
                </a:solidFill>
              </a:rPr>
              <a:t>R(W-jet), the cancellation between real and virtual corrections is incomplete due to violation of Bloch-</a:t>
            </a:r>
            <a:r>
              <a:rPr lang="en-US" sz="2300" dirty="0" err="1" smtClean="0">
                <a:solidFill>
                  <a:schemeClr val="accent1">
                    <a:lumMod val="20000"/>
                    <a:lumOff val="80000"/>
                  </a:schemeClr>
                </a:solidFill>
              </a:rPr>
              <a:t>Nordsieck</a:t>
            </a:r>
            <a:r>
              <a:rPr lang="en-US" sz="2300" dirty="0" smtClean="0">
                <a:solidFill>
                  <a:schemeClr val="accent1">
                    <a:lumMod val="20000"/>
                    <a:lumOff val="80000"/>
                  </a:schemeClr>
                </a:solidFill>
              </a:rPr>
              <a:t> theorem</a:t>
            </a:r>
          </a:p>
          <a:p>
            <a:pPr>
              <a:lnSpc>
                <a:spcPct val="110000"/>
              </a:lnSpc>
              <a:spcBef>
                <a:spcPts val="1200"/>
              </a:spcBef>
              <a:spcAft>
                <a:spcPts val="600"/>
              </a:spcAft>
              <a:buSzPct val="110000"/>
              <a:buFont typeface="Wingdings" charset="2"/>
              <a:buChar char="§"/>
            </a:pPr>
            <a:r>
              <a:rPr lang="en-US" sz="2600" dirty="0" smtClean="0"/>
              <a:t>It is not clear what is the interplay between QCD higher-order corrections to W+1-jet, and EWK real correction emission to </a:t>
            </a:r>
            <a:r>
              <a:rPr lang="en-US" sz="2600" dirty="0" err="1" smtClean="0"/>
              <a:t>dijet</a:t>
            </a:r>
            <a:endParaRPr lang="en-US" sz="2600" dirty="0" smtClean="0"/>
          </a:p>
          <a:p>
            <a:pPr lvl="1">
              <a:lnSpc>
                <a:spcPct val="110000"/>
              </a:lnSpc>
              <a:spcBef>
                <a:spcPts val="0"/>
              </a:spcBef>
              <a:buSzPct val="110000"/>
              <a:buFont typeface="Wingdings" charset="2"/>
              <a:buChar char="§"/>
            </a:pPr>
            <a:r>
              <a:rPr lang="en-US" sz="2300" dirty="0" smtClean="0">
                <a:solidFill>
                  <a:schemeClr val="accent1">
                    <a:lumMod val="20000"/>
                    <a:lumOff val="80000"/>
                  </a:schemeClr>
                </a:solidFill>
              </a:rPr>
              <a:t>Some overlap / double counting</a:t>
            </a:r>
          </a:p>
          <a:p>
            <a:pPr lvl="1">
              <a:lnSpc>
                <a:spcPct val="110000"/>
              </a:lnSpc>
              <a:spcBef>
                <a:spcPts val="600"/>
              </a:spcBef>
              <a:spcAft>
                <a:spcPts val="600"/>
              </a:spcAft>
              <a:buSzPct val="110000"/>
              <a:buFont typeface="Wingdings" charset="2"/>
              <a:buChar char="§"/>
            </a:pPr>
            <a:r>
              <a:rPr lang="en-US" sz="2300" dirty="0" smtClean="0">
                <a:solidFill>
                  <a:schemeClr val="accent1">
                    <a:lumMod val="20000"/>
                    <a:lumOff val="80000"/>
                  </a:schemeClr>
                </a:solidFill>
              </a:rPr>
              <a:t>Different virtual corrections…</a:t>
            </a:r>
          </a:p>
          <a:p>
            <a:pPr lvl="1">
              <a:lnSpc>
                <a:spcPct val="110000"/>
              </a:lnSpc>
              <a:spcBef>
                <a:spcPts val="0"/>
              </a:spcBef>
              <a:buSzPct val="110000"/>
              <a:buFont typeface="Wingdings" charset="2"/>
              <a:buChar char="§"/>
            </a:pPr>
            <a:r>
              <a:rPr lang="en-US" sz="2300" dirty="0" smtClean="0">
                <a:solidFill>
                  <a:schemeClr val="accent1">
                    <a:lumMod val="20000"/>
                    <a:lumOff val="80000"/>
                  </a:schemeClr>
                </a:solidFill>
              </a:rPr>
              <a:t>Expect QCD to dominate at large </a:t>
            </a:r>
            <a:r>
              <a:rPr lang="en-US" sz="2300" dirty="0" smtClean="0">
                <a:solidFill>
                  <a:schemeClr val="accent1">
                    <a:lumMod val="20000"/>
                    <a:lumOff val="80000"/>
                  </a:schemeClr>
                </a:solidFill>
                <a:latin typeface="Symbol" charset="2"/>
                <a:cs typeface="Symbol" charset="2"/>
              </a:rPr>
              <a:t>D</a:t>
            </a:r>
            <a:r>
              <a:rPr lang="en-US" sz="2300" dirty="0" smtClean="0">
                <a:solidFill>
                  <a:schemeClr val="accent1">
                    <a:lumMod val="20000"/>
                    <a:lumOff val="80000"/>
                  </a:schemeClr>
                </a:solidFill>
              </a:rPr>
              <a:t>R(W-jet) and EWK at low </a:t>
            </a:r>
            <a:r>
              <a:rPr lang="en-US" sz="2300" dirty="0" smtClean="0">
                <a:solidFill>
                  <a:schemeClr val="accent1">
                    <a:lumMod val="20000"/>
                    <a:lumOff val="80000"/>
                  </a:schemeClr>
                </a:solidFill>
                <a:latin typeface="Symbol" charset="2"/>
                <a:cs typeface="Symbol" charset="2"/>
              </a:rPr>
              <a:t>D</a:t>
            </a:r>
            <a:r>
              <a:rPr lang="en-US" sz="2300" dirty="0" smtClean="0">
                <a:solidFill>
                  <a:schemeClr val="accent1">
                    <a:lumMod val="20000"/>
                    <a:lumOff val="80000"/>
                  </a:schemeClr>
                </a:solidFill>
              </a:rPr>
              <a:t>R(W-jet)</a:t>
            </a:r>
          </a:p>
          <a:p>
            <a:pPr>
              <a:lnSpc>
                <a:spcPct val="110000"/>
              </a:lnSpc>
              <a:spcBef>
                <a:spcPts val="1200"/>
              </a:spcBef>
              <a:buSzPct val="110000"/>
              <a:buFont typeface="Wingdings" charset="2"/>
              <a:buChar char="§"/>
            </a:pPr>
            <a:r>
              <a:rPr lang="en-US" sz="2600" dirty="0" smtClean="0"/>
              <a:t>Measuring </a:t>
            </a:r>
            <a:r>
              <a:rPr lang="en-US" sz="2600" dirty="0" smtClean="0">
                <a:latin typeface="Symbol" charset="2"/>
                <a:cs typeface="Symbol" charset="2"/>
              </a:rPr>
              <a:t>D</a:t>
            </a:r>
            <a:r>
              <a:rPr lang="en-US" sz="2600" dirty="0" smtClean="0"/>
              <a:t>R(</a:t>
            </a:r>
            <a:r>
              <a:rPr lang="en-US" sz="2600" dirty="0" err="1" smtClean="0"/>
              <a:t>muon</a:t>
            </a:r>
            <a:r>
              <a:rPr lang="en-US" sz="2600" dirty="0" smtClean="0"/>
              <a:t>-jet) would provide an observable capable of testing these ideas </a:t>
            </a:r>
            <a:endParaRPr lang="en-US" sz="2600" dirty="0"/>
          </a:p>
        </p:txBody>
      </p:sp>
      <p:sp>
        <p:nvSpPr>
          <p:cNvPr id="4" name="Slide Number Placeholder 3"/>
          <p:cNvSpPr>
            <a:spLocks noGrp="1"/>
          </p:cNvSpPr>
          <p:nvPr>
            <p:ph type="sldNum" sz="quarter" idx="12"/>
          </p:nvPr>
        </p:nvSpPr>
        <p:spPr/>
        <p:txBody>
          <a:bodyPr/>
          <a:lstStyle/>
          <a:p>
            <a:fld id="{19371D3E-5A18-49EB-AD2A-429AF165759F}" type="slidenum">
              <a:rPr lang="en-US" smtClean="0"/>
              <a:pPr/>
              <a:t>86</a:t>
            </a:fld>
            <a:endParaRPr lang="en-US" dirty="0"/>
          </a:p>
        </p:txBody>
      </p:sp>
    </p:spTree>
    <p:extLst>
      <p:ext uri="{BB962C8B-B14F-4D97-AF65-F5344CB8AC3E}">
        <p14:creationId xmlns:p14="http://schemas.microsoft.com/office/powerpoint/2010/main" val="3009068905"/>
      </p:ext>
    </p:extLst>
  </p:cSld>
  <p:clrMapOvr>
    <a:masterClrMapping/>
  </p:clrMapOvr>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478911"/>
            <a:ext cx="9006921" cy="3110150"/>
          </a:xfrm>
        </p:spPr>
        <p:txBody>
          <a:bodyPr>
            <a:normAutofit fontScale="55000" lnSpcReduction="20000"/>
          </a:bodyPr>
          <a:lstStyle/>
          <a:p>
            <a:pPr>
              <a:lnSpc>
                <a:spcPct val="120000"/>
              </a:lnSpc>
              <a:spcBef>
                <a:spcPts val="0"/>
              </a:spcBef>
              <a:buSzPct val="110000"/>
              <a:buFont typeface="Wingdings" charset="2"/>
              <a:buChar char="§"/>
            </a:pPr>
            <a:r>
              <a:rPr lang="en-US" sz="4400" dirty="0" smtClean="0"/>
              <a:t>At large </a:t>
            </a:r>
            <a:r>
              <a:rPr lang="en-US" sz="4400" dirty="0"/>
              <a:t>momentum, </a:t>
            </a:r>
            <a:r>
              <a:rPr lang="en-US" sz="4400" dirty="0" err="1"/>
              <a:t>dijet</a:t>
            </a:r>
            <a:r>
              <a:rPr lang="en-US" sz="4400" dirty="0"/>
              <a:t> </a:t>
            </a:r>
            <a:r>
              <a:rPr lang="en-US" sz="4400" dirty="0" smtClean="0"/>
              <a:t>real </a:t>
            </a:r>
            <a:r>
              <a:rPr lang="en-US" sz="4400" dirty="0"/>
              <a:t>emission of </a:t>
            </a:r>
            <a:r>
              <a:rPr lang="en-US" sz="4400" dirty="0" smtClean="0"/>
              <a:t> W is </a:t>
            </a:r>
            <a:r>
              <a:rPr lang="en-US" sz="4400" dirty="0"/>
              <a:t>expected to have a large contribution to W+2-jets </a:t>
            </a:r>
            <a:r>
              <a:rPr lang="en-US" sz="4400" dirty="0" smtClean="0"/>
              <a:t>events when W</a:t>
            </a:r>
            <a:r>
              <a:rPr lang="en-US" sz="4400" dirty="0"/>
              <a:t> </a:t>
            </a:r>
            <a:r>
              <a:rPr lang="en-US" sz="4400" dirty="0" smtClean="0"/>
              <a:t>and jets are collinear</a:t>
            </a:r>
          </a:p>
          <a:p>
            <a:pPr lvl="1">
              <a:lnSpc>
                <a:spcPct val="120000"/>
              </a:lnSpc>
              <a:spcBef>
                <a:spcPts val="600"/>
              </a:spcBef>
              <a:buSzPct val="75000"/>
              <a:buFont typeface="Courier New"/>
              <a:buChar char="o"/>
            </a:pPr>
            <a:r>
              <a:rPr lang="en-US" sz="4000" dirty="0">
                <a:solidFill>
                  <a:srgbClr val="CCFFCC"/>
                </a:solidFill>
              </a:rPr>
              <a:t>Contribution scales as O(</a:t>
            </a:r>
            <a:r>
              <a:rPr lang="en-US" sz="4000" dirty="0">
                <a:solidFill>
                  <a:srgbClr val="CCFFCC"/>
                </a:solidFill>
                <a:latin typeface="Symbol" charset="2"/>
                <a:cs typeface="Symbol" charset="2"/>
              </a:rPr>
              <a:t>a</a:t>
            </a:r>
            <a:r>
              <a:rPr lang="en-US" sz="4000" dirty="0">
                <a:solidFill>
                  <a:srgbClr val="CCFFCC"/>
                </a:solidFill>
              </a:rPr>
              <a:t>ln</a:t>
            </a:r>
            <a:r>
              <a:rPr lang="en-US" sz="4000" baseline="30000" dirty="0">
                <a:solidFill>
                  <a:srgbClr val="CCFFCC"/>
                </a:solidFill>
              </a:rPr>
              <a:t>2</a:t>
            </a:r>
            <a:r>
              <a:rPr lang="en-US" sz="4000" dirty="0">
                <a:solidFill>
                  <a:srgbClr val="CCFFCC"/>
                </a:solidFill>
              </a:rPr>
              <a:t>(</a:t>
            </a:r>
            <a:r>
              <a:rPr lang="en-US" sz="4000" dirty="0" err="1">
                <a:solidFill>
                  <a:srgbClr val="CCFFCC"/>
                </a:solidFill>
              </a:rPr>
              <a:t>p</a:t>
            </a:r>
            <a:r>
              <a:rPr lang="en-US" sz="4000" baseline="-25000" dirty="0" err="1">
                <a:solidFill>
                  <a:srgbClr val="CCFFCC"/>
                </a:solidFill>
              </a:rPr>
              <a:t>T,j</a:t>
            </a:r>
            <a:r>
              <a:rPr lang="en-US" sz="4000" dirty="0">
                <a:solidFill>
                  <a:srgbClr val="CCFFCC"/>
                </a:solidFill>
              </a:rPr>
              <a:t>/</a:t>
            </a:r>
            <a:r>
              <a:rPr lang="en-US" sz="4000" dirty="0" err="1">
                <a:solidFill>
                  <a:srgbClr val="CCFFCC"/>
                </a:solidFill>
              </a:rPr>
              <a:t>m</a:t>
            </a:r>
            <a:r>
              <a:rPr lang="en-US" sz="4000" baseline="-25000" dirty="0" err="1">
                <a:solidFill>
                  <a:srgbClr val="CCFFCC"/>
                </a:solidFill>
              </a:rPr>
              <a:t>W</a:t>
            </a:r>
            <a:r>
              <a:rPr lang="en-US" sz="4000" dirty="0">
                <a:solidFill>
                  <a:srgbClr val="CCFFCC"/>
                </a:solidFill>
              </a:rPr>
              <a:t>)</a:t>
            </a:r>
            <a:r>
              <a:rPr lang="en-US" sz="4000" dirty="0" smtClean="0">
                <a:solidFill>
                  <a:srgbClr val="CCFFCC"/>
                </a:solidFill>
              </a:rPr>
              <a:t>)</a:t>
            </a:r>
            <a:endParaRPr lang="en-US" sz="4000" dirty="0">
              <a:solidFill>
                <a:srgbClr val="CCFFCC"/>
              </a:solidFill>
            </a:endParaRPr>
          </a:p>
          <a:p>
            <a:pPr>
              <a:lnSpc>
                <a:spcPct val="120000"/>
              </a:lnSpc>
              <a:spcBef>
                <a:spcPts val="1800"/>
              </a:spcBef>
              <a:buSzPct val="110000"/>
              <a:buFont typeface="Wingdings" charset="2"/>
              <a:buChar char="§"/>
            </a:pPr>
            <a:r>
              <a:rPr lang="en-US" sz="4400" dirty="0" smtClean="0">
                <a:solidFill>
                  <a:srgbClr val="FFFFFF"/>
                </a:solidFill>
              </a:rPr>
              <a:t>EWK predictions can be tested with a </a:t>
            </a:r>
            <a:r>
              <a:rPr lang="en-US" sz="4400" dirty="0" smtClean="0">
                <a:solidFill>
                  <a:srgbClr val="FFFFFF"/>
                </a:solidFill>
                <a:latin typeface="Symbol" charset="2"/>
                <a:cs typeface="Symbol" charset="2"/>
              </a:rPr>
              <a:t>D</a:t>
            </a:r>
            <a:r>
              <a:rPr lang="en-US" sz="4400" dirty="0" smtClean="0">
                <a:solidFill>
                  <a:srgbClr val="FFFFFF"/>
                </a:solidFill>
              </a:rPr>
              <a:t>R(</a:t>
            </a:r>
            <a:r>
              <a:rPr lang="en-US" sz="4400" dirty="0" err="1" smtClean="0">
                <a:solidFill>
                  <a:srgbClr val="FFFFFF"/>
                </a:solidFill>
              </a:rPr>
              <a:t>muon</a:t>
            </a:r>
            <a:r>
              <a:rPr lang="en-US" sz="4400" dirty="0" smtClean="0">
                <a:solidFill>
                  <a:srgbClr val="FFFFFF"/>
                </a:solidFill>
              </a:rPr>
              <a:t>-</a:t>
            </a:r>
            <a:r>
              <a:rPr lang="en-US" sz="4400" dirty="0">
                <a:solidFill>
                  <a:srgbClr val="FFFFFF"/>
                </a:solidFill>
              </a:rPr>
              <a:t>jet) measurement </a:t>
            </a:r>
            <a:endParaRPr lang="en-US" sz="4400" dirty="0" smtClean="0">
              <a:solidFill>
                <a:srgbClr val="FFFFFF"/>
              </a:solidFill>
            </a:endParaRPr>
          </a:p>
          <a:p>
            <a:pPr lvl="1">
              <a:lnSpc>
                <a:spcPct val="120000"/>
              </a:lnSpc>
              <a:spcBef>
                <a:spcPts val="600"/>
              </a:spcBef>
              <a:buSzPct val="75000"/>
              <a:buFont typeface="Courier New"/>
              <a:buChar char="o"/>
            </a:pPr>
            <a:r>
              <a:rPr lang="en-US" sz="4000" dirty="0" err="1" smtClean="0">
                <a:solidFill>
                  <a:srgbClr val="CCFFCC"/>
                </a:solidFill>
              </a:rPr>
              <a:t>Pythia</a:t>
            </a:r>
            <a:r>
              <a:rPr lang="en-US" sz="4000" dirty="0" smtClean="0">
                <a:solidFill>
                  <a:srgbClr val="CCFFCC"/>
                </a:solidFill>
              </a:rPr>
              <a:t> 8.21: Both W+1-jet ME and </a:t>
            </a:r>
            <a:r>
              <a:rPr lang="en-US" sz="4000" dirty="0" err="1" smtClean="0">
                <a:solidFill>
                  <a:srgbClr val="CCFFCC"/>
                </a:solidFill>
              </a:rPr>
              <a:t>dijet+EWK</a:t>
            </a:r>
            <a:r>
              <a:rPr lang="en-US" sz="4000" dirty="0" smtClean="0">
                <a:solidFill>
                  <a:srgbClr val="CCFFCC"/>
                </a:solidFill>
              </a:rPr>
              <a:t> PS, all at tree level</a:t>
            </a:r>
          </a:p>
          <a:p>
            <a:pPr lvl="1">
              <a:lnSpc>
                <a:spcPct val="120000"/>
              </a:lnSpc>
              <a:spcBef>
                <a:spcPts val="600"/>
              </a:spcBef>
              <a:buSzPct val="75000"/>
              <a:buFont typeface="Courier New"/>
              <a:buChar char="o"/>
            </a:pPr>
            <a:r>
              <a:rPr lang="en-US" sz="4000" dirty="0" smtClean="0">
                <a:solidFill>
                  <a:srgbClr val="CCFFCC"/>
                </a:solidFill>
              </a:rPr>
              <a:t>Sherpa incorporates both NLO QCD and EWK corrections</a:t>
            </a:r>
            <a:endParaRPr lang="en-US" sz="4000" dirty="0">
              <a:solidFill>
                <a:srgbClr val="CCFFCC"/>
              </a:solidFill>
            </a:endParaRPr>
          </a:p>
        </p:txBody>
      </p:sp>
      <p:sp>
        <p:nvSpPr>
          <p:cNvPr id="4" name="Slide Number Placeholder 3"/>
          <p:cNvSpPr>
            <a:spLocks noGrp="1"/>
          </p:cNvSpPr>
          <p:nvPr>
            <p:ph type="sldNum" sz="quarter" idx="12"/>
          </p:nvPr>
        </p:nvSpPr>
        <p:spPr>
          <a:xfrm>
            <a:off x="7002352" y="6449290"/>
            <a:ext cx="2133600" cy="365125"/>
          </a:xfrm>
        </p:spPr>
        <p:txBody>
          <a:bodyPr/>
          <a:lstStyle/>
          <a:p>
            <a:fld id="{19371D3E-5A18-49EB-AD2A-429AF165759F}" type="slidenum">
              <a:rPr lang="en-US" smtClean="0"/>
              <a:pPr/>
              <a:t>87</a:t>
            </a:fld>
            <a:endParaRPr lang="en-US" dirty="0"/>
          </a:p>
        </p:txBody>
      </p:sp>
      <p:sp>
        <p:nvSpPr>
          <p:cNvPr id="5" name="Title 1"/>
          <p:cNvSpPr>
            <a:spLocks noGrp="1"/>
          </p:cNvSpPr>
          <p:nvPr>
            <p:ph type="title"/>
          </p:nvPr>
        </p:nvSpPr>
        <p:spPr>
          <a:xfrm>
            <a:off x="779463" y="-62769"/>
            <a:ext cx="7583488" cy="575405"/>
          </a:xfrm>
        </p:spPr>
        <p:txBody>
          <a:bodyPr>
            <a:normAutofit fontScale="90000"/>
          </a:bodyPr>
          <a:lstStyle/>
          <a:p>
            <a:r>
              <a:rPr lang="en-US" dirty="0" smtClean="0"/>
              <a:t>EWK radiation corrections</a:t>
            </a:r>
            <a:endParaRPr lang="en-US" dirty="0"/>
          </a:p>
        </p:txBody>
      </p:sp>
      <p:sp>
        <p:nvSpPr>
          <p:cNvPr id="10" name="Content Placeholder 2"/>
          <p:cNvSpPr txBox="1">
            <a:spLocks/>
          </p:cNvSpPr>
          <p:nvPr/>
        </p:nvSpPr>
        <p:spPr>
          <a:xfrm>
            <a:off x="5679540" y="3246758"/>
            <a:ext cx="3456411" cy="3562744"/>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marL="0" indent="0" algn="ctr">
              <a:buSzPct val="110000"/>
              <a:buNone/>
            </a:pPr>
            <a:r>
              <a:rPr lang="en-US" dirty="0" smtClean="0">
                <a:solidFill>
                  <a:srgbClr val="FFFF00"/>
                </a:solidFill>
              </a:rPr>
              <a:t>Results:</a:t>
            </a:r>
          </a:p>
          <a:p>
            <a:pPr lvl="1">
              <a:buClrTx/>
              <a:buSzPct val="100000"/>
              <a:buFont typeface="Arial"/>
              <a:buChar char="•"/>
            </a:pPr>
            <a:r>
              <a:rPr lang="en-US" sz="1800" dirty="0" smtClean="0">
                <a:solidFill>
                  <a:schemeClr val="accent6">
                    <a:lumMod val="20000"/>
                    <a:lumOff val="80000"/>
                  </a:schemeClr>
                </a:solidFill>
              </a:rPr>
              <a:t>Collinear emission enhanced at large </a:t>
            </a:r>
            <a:r>
              <a:rPr lang="en-US" sz="1800" dirty="0" err="1" smtClean="0">
                <a:solidFill>
                  <a:schemeClr val="accent6">
                    <a:lumMod val="20000"/>
                    <a:lumOff val="80000"/>
                  </a:schemeClr>
                </a:solidFill>
              </a:rPr>
              <a:t>p</a:t>
            </a:r>
            <a:r>
              <a:rPr lang="en-US" sz="1800" baseline="-25000" dirty="0" err="1" smtClean="0">
                <a:solidFill>
                  <a:schemeClr val="accent6">
                    <a:lumMod val="20000"/>
                    <a:lumOff val="80000"/>
                  </a:schemeClr>
                </a:solidFill>
              </a:rPr>
              <a:t>T,j</a:t>
            </a:r>
            <a:endParaRPr lang="en-US" sz="1800" baseline="-25000" dirty="0" smtClean="0">
              <a:solidFill>
                <a:schemeClr val="accent6">
                  <a:lumMod val="20000"/>
                  <a:lumOff val="80000"/>
                </a:schemeClr>
              </a:solidFill>
            </a:endParaRPr>
          </a:p>
          <a:p>
            <a:pPr lvl="1">
              <a:buClrTx/>
              <a:buSzPct val="100000"/>
              <a:buFont typeface="Arial"/>
              <a:buChar char="•"/>
            </a:pPr>
            <a:r>
              <a:rPr lang="en-US" sz="1800" dirty="0" smtClean="0">
                <a:solidFill>
                  <a:schemeClr val="accent6">
                    <a:lumMod val="20000"/>
                    <a:lumOff val="80000"/>
                  </a:schemeClr>
                </a:solidFill>
              </a:rPr>
              <a:t>Tree-level </a:t>
            </a:r>
            <a:r>
              <a:rPr lang="en-US" sz="1800" dirty="0" err="1" smtClean="0">
                <a:solidFill>
                  <a:schemeClr val="accent6">
                    <a:lumMod val="20000"/>
                    <a:lumOff val="80000"/>
                  </a:schemeClr>
                </a:solidFill>
              </a:rPr>
              <a:t>W+jets</a:t>
            </a:r>
            <a:r>
              <a:rPr lang="en-US" sz="1800" dirty="0" smtClean="0">
                <a:solidFill>
                  <a:schemeClr val="accent6">
                    <a:lumMod val="20000"/>
                    <a:lumOff val="80000"/>
                  </a:schemeClr>
                </a:solidFill>
              </a:rPr>
              <a:t> doesn’t model normalization, and shape at low </a:t>
            </a:r>
            <a:r>
              <a:rPr lang="en-US" sz="1800" dirty="0" smtClean="0">
                <a:solidFill>
                  <a:schemeClr val="accent6">
                    <a:lumMod val="20000"/>
                    <a:lumOff val="80000"/>
                  </a:schemeClr>
                </a:solidFill>
                <a:latin typeface="Symbol" charset="2"/>
                <a:cs typeface="Symbol" charset="2"/>
              </a:rPr>
              <a:t>D</a:t>
            </a:r>
            <a:r>
              <a:rPr lang="en-US" sz="1800" dirty="0" smtClean="0">
                <a:solidFill>
                  <a:schemeClr val="accent6">
                    <a:lumMod val="20000"/>
                    <a:lumOff val="80000"/>
                  </a:schemeClr>
                </a:solidFill>
              </a:rPr>
              <a:t>R</a:t>
            </a:r>
          </a:p>
          <a:p>
            <a:pPr lvl="1">
              <a:buClrTx/>
              <a:buSzPct val="100000"/>
              <a:buFont typeface="Arial"/>
              <a:buChar char="•"/>
            </a:pPr>
            <a:r>
              <a:rPr lang="en-US" sz="1800" dirty="0" smtClean="0">
                <a:solidFill>
                  <a:schemeClr val="accent6">
                    <a:lumMod val="20000"/>
                    <a:lumOff val="80000"/>
                  </a:schemeClr>
                </a:solidFill>
              </a:rPr>
              <a:t>EWK PS is not enough</a:t>
            </a:r>
          </a:p>
          <a:p>
            <a:pPr lvl="1">
              <a:buClrTx/>
              <a:buSzPct val="100000"/>
              <a:buFont typeface="Arial"/>
              <a:buChar char="•"/>
            </a:pPr>
            <a:r>
              <a:rPr lang="en-US" sz="1800" dirty="0">
                <a:solidFill>
                  <a:schemeClr val="accent6">
                    <a:lumMod val="20000"/>
                    <a:lumOff val="80000"/>
                  </a:schemeClr>
                </a:solidFill>
              </a:rPr>
              <a:t>I</a:t>
            </a:r>
            <a:r>
              <a:rPr lang="en-US" sz="1800" dirty="0" smtClean="0">
                <a:solidFill>
                  <a:schemeClr val="accent6">
                    <a:lumMod val="20000"/>
                    <a:lumOff val="80000"/>
                  </a:schemeClr>
                </a:solidFill>
              </a:rPr>
              <a:t>mportant to get QCD right</a:t>
            </a:r>
          </a:p>
          <a:p>
            <a:pPr lvl="1">
              <a:buClrTx/>
              <a:buSzPct val="100000"/>
              <a:buFont typeface="Arial"/>
              <a:buChar char="•"/>
            </a:pPr>
            <a:r>
              <a:rPr lang="en-US" sz="1800" dirty="0" smtClean="0">
                <a:solidFill>
                  <a:schemeClr val="accent6">
                    <a:lumMod val="20000"/>
                    <a:lumOff val="80000"/>
                  </a:schemeClr>
                </a:solidFill>
              </a:rPr>
              <a:t>Not clear if EWK is well-modeled</a:t>
            </a:r>
            <a:endParaRPr lang="en-US" sz="1800" dirty="0">
              <a:solidFill>
                <a:schemeClr val="accent6">
                  <a:lumMod val="20000"/>
                  <a:lumOff val="80000"/>
                </a:schemeClr>
              </a:solidFill>
            </a:endParaRPr>
          </a:p>
        </p:txBody>
      </p:sp>
      <p:sp>
        <p:nvSpPr>
          <p:cNvPr id="11" name="TextBox 10"/>
          <p:cNvSpPr txBox="1"/>
          <p:nvPr/>
        </p:nvSpPr>
        <p:spPr>
          <a:xfrm>
            <a:off x="6856194" y="0"/>
            <a:ext cx="2287806" cy="307777"/>
          </a:xfrm>
          <a:prstGeom prst="rect">
            <a:avLst/>
          </a:prstGeom>
          <a:solidFill>
            <a:srgbClr val="CCFFCC"/>
          </a:solidFill>
          <a:ln>
            <a:solidFill>
              <a:srgbClr val="008000"/>
            </a:solidFill>
          </a:ln>
        </p:spPr>
        <p:txBody>
          <a:bodyPr wrap="none" rtlCol="0">
            <a:spAutoFit/>
          </a:bodyPr>
          <a:lstStyle/>
          <a:p>
            <a:r>
              <a:rPr lang="en-US" sz="1400" b="1" dirty="0" smtClean="0">
                <a:solidFill>
                  <a:srgbClr val="008000"/>
                </a:solidFill>
              </a:rPr>
              <a:t>Phys. </a:t>
            </a:r>
            <a:r>
              <a:rPr lang="en-US" sz="1400" b="1" dirty="0" err="1" smtClean="0">
                <a:solidFill>
                  <a:srgbClr val="008000"/>
                </a:solidFill>
              </a:rPr>
              <a:t>Lett</a:t>
            </a:r>
            <a:r>
              <a:rPr lang="en-US" sz="1400" b="1" dirty="0" smtClean="0">
                <a:solidFill>
                  <a:srgbClr val="008000"/>
                </a:solidFill>
              </a:rPr>
              <a:t>. B 765 (2017) 132</a:t>
            </a:r>
            <a:endParaRPr lang="en-US" sz="1400" b="1" dirty="0">
              <a:solidFill>
                <a:srgbClr val="008000"/>
              </a:solidFill>
            </a:endParaRPr>
          </a:p>
        </p:txBody>
      </p:sp>
      <p:pic>
        <p:nvPicPr>
          <p:cNvPr id="2" name="Picture 1" descr="dRWj500_ATLA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712" y="3479887"/>
            <a:ext cx="2465885" cy="3322408"/>
          </a:xfrm>
          <a:prstGeom prst="rect">
            <a:avLst/>
          </a:prstGeom>
        </p:spPr>
      </p:pic>
      <p:sp>
        <p:nvSpPr>
          <p:cNvPr id="12" name="TextBox 11"/>
          <p:cNvSpPr txBox="1"/>
          <p:nvPr/>
        </p:nvSpPr>
        <p:spPr>
          <a:xfrm>
            <a:off x="184231" y="6529230"/>
            <a:ext cx="2044149" cy="276999"/>
          </a:xfrm>
          <a:prstGeom prst="rect">
            <a:avLst/>
          </a:prstGeom>
          <a:noFill/>
        </p:spPr>
        <p:txBody>
          <a:bodyPr wrap="none" rtlCol="0">
            <a:spAutoFit/>
          </a:bodyPr>
          <a:lstStyle/>
          <a:p>
            <a:r>
              <a:rPr lang="en-US" sz="1200" b="1" dirty="0" smtClean="0">
                <a:solidFill>
                  <a:srgbClr val="FF6600"/>
                </a:solidFill>
              </a:rPr>
              <a:t>500 </a:t>
            </a:r>
            <a:r>
              <a:rPr lang="en-US" sz="1200" b="1" dirty="0" err="1" smtClean="0">
                <a:solidFill>
                  <a:srgbClr val="FF6600"/>
                </a:solidFill>
              </a:rPr>
              <a:t>GeV</a:t>
            </a:r>
            <a:r>
              <a:rPr lang="en-US" sz="1200" b="1" dirty="0" smtClean="0">
                <a:solidFill>
                  <a:srgbClr val="FF6600"/>
                </a:solidFill>
              </a:rPr>
              <a:t> &lt; </a:t>
            </a:r>
            <a:r>
              <a:rPr lang="en-US" sz="1200" b="1" dirty="0" err="1" smtClean="0">
                <a:solidFill>
                  <a:srgbClr val="FF6600"/>
                </a:solidFill>
              </a:rPr>
              <a:t>p</a:t>
            </a:r>
            <a:r>
              <a:rPr lang="en-US" sz="1200" b="1" baseline="-25000" dirty="0" err="1" smtClean="0">
                <a:solidFill>
                  <a:srgbClr val="FF6600"/>
                </a:solidFill>
              </a:rPr>
              <a:t>T</a:t>
            </a:r>
            <a:r>
              <a:rPr lang="en-US" sz="1200" b="1" baseline="30000" dirty="0" err="1" smtClean="0">
                <a:solidFill>
                  <a:srgbClr val="FF6600"/>
                </a:solidFill>
              </a:rPr>
              <a:t>lead</a:t>
            </a:r>
            <a:r>
              <a:rPr lang="en-US" sz="1200" b="1" baseline="30000" dirty="0" smtClean="0">
                <a:solidFill>
                  <a:srgbClr val="FF6600"/>
                </a:solidFill>
              </a:rPr>
              <a:t>-jet </a:t>
            </a:r>
            <a:r>
              <a:rPr lang="en-US" sz="1200" b="1" dirty="0" smtClean="0">
                <a:solidFill>
                  <a:srgbClr val="FF6600"/>
                </a:solidFill>
              </a:rPr>
              <a:t>&lt; 600 </a:t>
            </a:r>
            <a:r>
              <a:rPr lang="en-US" sz="1200" b="1" dirty="0" err="1" smtClean="0">
                <a:solidFill>
                  <a:srgbClr val="FF6600"/>
                </a:solidFill>
              </a:rPr>
              <a:t>GeV</a:t>
            </a:r>
            <a:r>
              <a:rPr lang="en-US" sz="1200" b="1" dirty="0" smtClean="0">
                <a:solidFill>
                  <a:srgbClr val="FF6600"/>
                </a:solidFill>
              </a:rPr>
              <a:t> </a:t>
            </a:r>
            <a:endParaRPr lang="en-US" sz="1200" b="1" dirty="0">
              <a:solidFill>
                <a:srgbClr val="FF6600"/>
              </a:solidFill>
            </a:endParaRPr>
          </a:p>
        </p:txBody>
      </p:sp>
      <p:pic>
        <p:nvPicPr>
          <p:cNvPr id="13" name="Picture 12" descr="dRWj650_ATLA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19367" y="3479887"/>
            <a:ext cx="2465885" cy="3322408"/>
          </a:xfrm>
          <a:prstGeom prst="rect">
            <a:avLst/>
          </a:prstGeom>
        </p:spPr>
      </p:pic>
      <p:sp>
        <p:nvSpPr>
          <p:cNvPr id="14" name="TextBox 13"/>
          <p:cNvSpPr txBox="1"/>
          <p:nvPr/>
        </p:nvSpPr>
        <p:spPr>
          <a:xfrm>
            <a:off x="3319367" y="6539203"/>
            <a:ext cx="1353631" cy="276999"/>
          </a:xfrm>
          <a:prstGeom prst="rect">
            <a:avLst/>
          </a:prstGeom>
          <a:noFill/>
        </p:spPr>
        <p:txBody>
          <a:bodyPr wrap="none" rtlCol="0">
            <a:spAutoFit/>
          </a:bodyPr>
          <a:lstStyle/>
          <a:p>
            <a:r>
              <a:rPr lang="en-US" sz="1200" b="1" dirty="0" smtClean="0">
                <a:solidFill>
                  <a:srgbClr val="FF6600"/>
                </a:solidFill>
              </a:rPr>
              <a:t>650 </a:t>
            </a:r>
            <a:r>
              <a:rPr lang="en-US" sz="1200" b="1" dirty="0" err="1" smtClean="0">
                <a:solidFill>
                  <a:srgbClr val="FF6600"/>
                </a:solidFill>
              </a:rPr>
              <a:t>GeV</a:t>
            </a:r>
            <a:r>
              <a:rPr lang="en-US" sz="1200" b="1" dirty="0" smtClean="0">
                <a:solidFill>
                  <a:srgbClr val="FF6600"/>
                </a:solidFill>
              </a:rPr>
              <a:t> &lt; </a:t>
            </a:r>
            <a:r>
              <a:rPr lang="en-US" sz="1200" b="1" dirty="0" err="1" smtClean="0">
                <a:solidFill>
                  <a:srgbClr val="FF6600"/>
                </a:solidFill>
              </a:rPr>
              <a:t>p</a:t>
            </a:r>
            <a:r>
              <a:rPr lang="en-US" sz="1200" b="1" baseline="-25000" dirty="0" err="1" smtClean="0">
                <a:solidFill>
                  <a:srgbClr val="FF6600"/>
                </a:solidFill>
              </a:rPr>
              <a:t>T</a:t>
            </a:r>
            <a:r>
              <a:rPr lang="en-US" sz="1200" b="1" baseline="30000" dirty="0" err="1" smtClean="0">
                <a:solidFill>
                  <a:srgbClr val="FF6600"/>
                </a:solidFill>
              </a:rPr>
              <a:t>lead</a:t>
            </a:r>
            <a:r>
              <a:rPr lang="en-US" sz="1200" b="1" baseline="30000" dirty="0" smtClean="0">
                <a:solidFill>
                  <a:srgbClr val="FF6600"/>
                </a:solidFill>
              </a:rPr>
              <a:t>-jet</a:t>
            </a:r>
            <a:endParaRPr lang="en-US" sz="1200" b="1" dirty="0">
              <a:solidFill>
                <a:srgbClr val="FF6600"/>
              </a:solidFill>
            </a:endParaRPr>
          </a:p>
        </p:txBody>
      </p:sp>
    </p:spTree>
    <p:extLst>
      <p:ext uri="{BB962C8B-B14F-4D97-AF65-F5344CB8AC3E}">
        <p14:creationId xmlns:p14="http://schemas.microsoft.com/office/powerpoint/2010/main" val="293981281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2" grpId="1"/>
      <p:bldP spid="14" grpId="0"/>
      <p:bldP spid="14" grpId="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524" y="-38106"/>
            <a:ext cx="7583488" cy="756451"/>
          </a:xfrm>
        </p:spPr>
        <p:txBody>
          <a:bodyPr>
            <a:normAutofit fontScale="90000"/>
          </a:bodyPr>
          <a:lstStyle/>
          <a:p>
            <a:r>
              <a:rPr lang="en-US" dirty="0" smtClean="0"/>
              <a:t>Heavy Flavor: </a:t>
            </a:r>
            <a:r>
              <a:rPr lang="en-US" dirty="0" err="1" smtClean="0"/>
              <a:t>W+b-jets</a:t>
            </a:r>
            <a:endParaRPr lang="en-US" dirty="0"/>
          </a:p>
        </p:txBody>
      </p:sp>
      <p:sp>
        <p:nvSpPr>
          <p:cNvPr id="3" name="Content Placeholder 2"/>
          <p:cNvSpPr>
            <a:spLocks noGrp="1"/>
          </p:cNvSpPr>
          <p:nvPr>
            <p:ph idx="1"/>
          </p:nvPr>
        </p:nvSpPr>
        <p:spPr>
          <a:xfrm>
            <a:off x="123908" y="604080"/>
            <a:ext cx="9020092" cy="1748906"/>
          </a:xfrm>
        </p:spPr>
        <p:txBody>
          <a:bodyPr>
            <a:normAutofit fontScale="55000" lnSpcReduction="20000"/>
          </a:bodyPr>
          <a:lstStyle/>
          <a:p>
            <a:pPr>
              <a:lnSpc>
                <a:spcPct val="120000"/>
              </a:lnSpc>
              <a:buSzPct val="110000"/>
              <a:buFont typeface="Wingdings" charset="2"/>
              <a:buChar char="§"/>
            </a:pPr>
            <a:r>
              <a:rPr lang="en-US" sz="4400" dirty="0" smtClean="0">
                <a:solidFill>
                  <a:srgbClr val="FFFFFF"/>
                </a:solidFill>
              </a:rPr>
              <a:t>Further theoretical uncertainties for heavy flavor jets:</a:t>
            </a:r>
          </a:p>
          <a:p>
            <a:pPr lvl="1">
              <a:lnSpc>
                <a:spcPct val="120000"/>
              </a:lnSpc>
              <a:spcBef>
                <a:spcPts val="0"/>
              </a:spcBef>
              <a:buSzPct val="75000"/>
              <a:buFont typeface="Courier New"/>
              <a:buChar char="o"/>
            </a:pPr>
            <a:r>
              <a:rPr lang="en-US" sz="4000" dirty="0" smtClean="0">
                <a:solidFill>
                  <a:srgbClr val="CCFFCC"/>
                </a:solidFill>
              </a:rPr>
              <a:t>Heavy flavor content of PDF</a:t>
            </a:r>
          </a:p>
          <a:p>
            <a:pPr lvl="1">
              <a:lnSpc>
                <a:spcPct val="120000"/>
              </a:lnSpc>
              <a:spcAft>
                <a:spcPts val="600"/>
              </a:spcAft>
              <a:buSzPct val="75000"/>
              <a:buFont typeface="Courier New"/>
              <a:buChar char="o"/>
            </a:pPr>
            <a:r>
              <a:rPr lang="en-US" sz="4000" dirty="0" smtClean="0">
                <a:solidFill>
                  <a:srgbClr val="CCFFCC"/>
                </a:solidFill>
              </a:rPr>
              <a:t>Gluon splitting pushed in the limit of invalidity when </a:t>
            </a:r>
            <a:r>
              <a:rPr lang="en-US" sz="4000" dirty="0" err="1" smtClean="0">
                <a:solidFill>
                  <a:srgbClr val="CCFFCC"/>
                </a:solidFill>
              </a:rPr>
              <a:t>m</a:t>
            </a:r>
            <a:r>
              <a:rPr lang="en-US" sz="4000" baseline="-25000" dirty="0" err="1" smtClean="0">
                <a:solidFill>
                  <a:srgbClr val="CCFFCC"/>
                </a:solidFill>
              </a:rPr>
              <a:t>q</a:t>
            </a:r>
            <a:r>
              <a:rPr lang="en-US" sz="4000" dirty="0" smtClean="0">
                <a:solidFill>
                  <a:srgbClr val="CCFFCC"/>
                </a:solidFill>
              </a:rPr>
              <a:t> is large</a:t>
            </a:r>
          </a:p>
          <a:p>
            <a:pPr lvl="1">
              <a:lnSpc>
                <a:spcPct val="120000"/>
              </a:lnSpc>
              <a:spcBef>
                <a:spcPts val="0"/>
              </a:spcBef>
              <a:buSzPct val="75000"/>
              <a:buFont typeface="Courier New"/>
              <a:buChar char="o"/>
            </a:pPr>
            <a:r>
              <a:rPr lang="en-US" sz="4000" dirty="0" smtClean="0">
                <a:solidFill>
                  <a:srgbClr val="CCFFCC"/>
                </a:solidFill>
              </a:rPr>
              <a:t>Mass effects in ME calculation </a:t>
            </a:r>
          </a:p>
        </p:txBody>
      </p:sp>
      <p:sp>
        <p:nvSpPr>
          <p:cNvPr id="5" name="TextBox 4"/>
          <p:cNvSpPr txBox="1"/>
          <p:nvPr/>
        </p:nvSpPr>
        <p:spPr>
          <a:xfrm>
            <a:off x="7296321" y="70324"/>
            <a:ext cx="1646605" cy="307777"/>
          </a:xfrm>
          <a:prstGeom prst="rect">
            <a:avLst/>
          </a:prstGeom>
          <a:solidFill>
            <a:srgbClr val="CCFFCC"/>
          </a:solidFill>
          <a:ln>
            <a:solidFill>
              <a:srgbClr val="008000"/>
            </a:solidFill>
          </a:ln>
        </p:spPr>
        <p:txBody>
          <a:bodyPr wrap="none" rtlCol="0">
            <a:spAutoFit/>
          </a:bodyPr>
          <a:lstStyle/>
          <a:p>
            <a:r>
              <a:rPr lang="en-US" sz="1400" b="1" i="1" dirty="0" smtClean="0">
                <a:solidFill>
                  <a:srgbClr val="008000"/>
                </a:solidFill>
              </a:rPr>
              <a:t>JHEP 06 (2013) 084</a:t>
            </a:r>
            <a:endParaRPr lang="en-US" sz="1400" b="1" i="1" dirty="0">
              <a:solidFill>
                <a:srgbClr val="008000"/>
              </a:solidFill>
            </a:endParaRPr>
          </a:p>
        </p:txBody>
      </p:sp>
      <p:sp>
        <p:nvSpPr>
          <p:cNvPr id="6" name="Content Placeholder 2"/>
          <p:cNvSpPr txBox="1">
            <a:spLocks/>
          </p:cNvSpPr>
          <p:nvPr/>
        </p:nvSpPr>
        <p:spPr>
          <a:xfrm>
            <a:off x="123908" y="2375025"/>
            <a:ext cx="5099534" cy="1032665"/>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spcBef>
                <a:spcPts val="600"/>
              </a:spcBef>
              <a:buClrTx/>
              <a:buSzPct val="110000"/>
              <a:buFont typeface="Wingdings" charset="2"/>
              <a:buChar char="§"/>
            </a:pPr>
            <a:r>
              <a:rPr lang="en-US" sz="2400" dirty="0" smtClean="0">
                <a:solidFill>
                  <a:schemeClr val="tx1"/>
                </a:solidFill>
              </a:rPr>
              <a:t>4FNS </a:t>
            </a:r>
            <a:r>
              <a:rPr lang="en-US" sz="2400" dirty="0" err="1" smtClean="0">
                <a:solidFill>
                  <a:schemeClr val="tx1"/>
                </a:solidFill>
              </a:rPr>
              <a:t>vs</a:t>
            </a:r>
            <a:r>
              <a:rPr lang="en-US" sz="2400" dirty="0" smtClean="0">
                <a:solidFill>
                  <a:schemeClr val="tx1"/>
                </a:solidFill>
              </a:rPr>
              <a:t> 5FNS:</a:t>
            </a:r>
          </a:p>
          <a:p>
            <a:pPr lvl="1">
              <a:spcBef>
                <a:spcPts val="0"/>
              </a:spcBef>
              <a:buClrTx/>
              <a:buSzPct val="75000"/>
              <a:buFont typeface="Courier New"/>
              <a:buChar char="o"/>
            </a:pPr>
            <a:r>
              <a:rPr lang="en-US" sz="2200" dirty="0">
                <a:solidFill>
                  <a:srgbClr val="CCFFCC"/>
                </a:solidFill>
              </a:rPr>
              <a:t>b</a:t>
            </a:r>
            <a:r>
              <a:rPr lang="en-US" sz="2200" dirty="0" smtClean="0">
                <a:solidFill>
                  <a:srgbClr val="CCFFCC"/>
                </a:solidFill>
              </a:rPr>
              <a:t>-quark from gluon splitting </a:t>
            </a:r>
            <a:r>
              <a:rPr lang="en-US" sz="2200" dirty="0" err="1" smtClean="0">
                <a:solidFill>
                  <a:srgbClr val="CCFFCC"/>
                </a:solidFill>
              </a:rPr>
              <a:t>vs</a:t>
            </a:r>
            <a:r>
              <a:rPr lang="en-US" sz="2200" dirty="0" smtClean="0">
                <a:solidFill>
                  <a:srgbClr val="CCFFCC"/>
                </a:solidFill>
              </a:rPr>
              <a:t> DGLAP (PDF)</a:t>
            </a:r>
          </a:p>
        </p:txBody>
      </p:sp>
      <p:sp>
        <p:nvSpPr>
          <p:cNvPr id="8" name="Slide Number Placeholder 7"/>
          <p:cNvSpPr>
            <a:spLocks noGrp="1"/>
          </p:cNvSpPr>
          <p:nvPr>
            <p:ph type="sldNum" sz="quarter" idx="12"/>
          </p:nvPr>
        </p:nvSpPr>
        <p:spPr/>
        <p:txBody>
          <a:bodyPr/>
          <a:lstStyle/>
          <a:p>
            <a:fld id="{19371D3E-5A18-49EB-AD2A-429AF165759F}" type="slidenum">
              <a:rPr lang="en-US" smtClean="0"/>
              <a:t>88</a:t>
            </a:fld>
            <a:endParaRPr lang="en-US"/>
          </a:p>
        </p:txBody>
      </p:sp>
      <p:pic>
        <p:nvPicPr>
          <p:cNvPr id="9" name="Picture 8"/>
          <p:cNvPicPr>
            <a:picLocks noChangeAspect="1"/>
          </p:cNvPicPr>
          <p:nvPr/>
        </p:nvPicPr>
        <p:blipFill rotWithShape="1">
          <a:blip r:embed="rId3"/>
          <a:srcRect l="5492" t="3199" r="3890" b="9165"/>
          <a:stretch/>
        </p:blipFill>
        <p:spPr>
          <a:xfrm>
            <a:off x="401060" y="4521677"/>
            <a:ext cx="3365500" cy="2336323"/>
          </a:xfrm>
          <a:prstGeom prst="rect">
            <a:avLst/>
          </a:prstGeom>
        </p:spPr>
      </p:pic>
      <p:pic>
        <p:nvPicPr>
          <p:cNvPr id="10" name="Picture 9"/>
          <p:cNvPicPr>
            <a:picLocks noChangeAspect="1"/>
          </p:cNvPicPr>
          <p:nvPr/>
        </p:nvPicPr>
        <p:blipFill rotWithShape="1">
          <a:blip r:embed="rId4"/>
          <a:srcRect l="2390" r="4048"/>
          <a:stretch/>
        </p:blipFill>
        <p:spPr>
          <a:xfrm>
            <a:off x="5384835" y="2369511"/>
            <a:ext cx="3730121" cy="3529749"/>
          </a:xfrm>
          <a:prstGeom prst="rect">
            <a:avLst/>
          </a:prstGeom>
        </p:spPr>
      </p:pic>
      <p:sp>
        <p:nvSpPr>
          <p:cNvPr id="7" name="TextBox 6"/>
          <p:cNvSpPr txBox="1"/>
          <p:nvPr/>
        </p:nvSpPr>
        <p:spPr>
          <a:xfrm>
            <a:off x="4133833" y="6013589"/>
            <a:ext cx="4330012" cy="707886"/>
          </a:xfrm>
          <a:prstGeom prst="rect">
            <a:avLst/>
          </a:prstGeom>
          <a:noFill/>
        </p:spPr>
        <p:txBody>
          <a:bodyPr wrap="square" rtlCol="0">
            <a:spAutoFit/>
          </a:bodyPr>
          <a:lstStyle/>
          <a:p>
            <a:pPr marL="0" lvl="1"/>
            <a:r>
              <a:rPr lang="en-US" sz="2000" dirty="0">
                <a:solidFill>
                  <a:srgbClr val="FFFF00"/>
                </a:solidFill>
                <a:latin typeface="Wingdings"/>
                <a:ea typeface="Wingdings"/>
                <a:cs typeface="Wingdings"/>
                <a:sym typeface="Wingdings"/>
              </a:rPr>
              <a:t></a:t>
            </a:r>
            <a:r>
              <a:rPr lang="en-US" sz="2000" dirty="0">
                <a:solidFill>
                  <a:srgbClr val="FFFF00"/>
                </a:solidFill>
                <a:sym typeface="Wingdings"/>
              </a:rPr>
              <a:t> </a:t>
            </a:r>
            <a:r>
              <a:rPr lang="en-US" sz="2000" dirty="0">
                <a:solidFill>
                  <a:srgbClr val="FFFF00"/>
                </a:solidFill>
              </a:rPr>
              <a:t>Not yet significant</a:t>
            </a:r>
          </a:p>
          <a:p>
            <a:pPr marL="0" lvl="1"/>
            <a:r>
              <a:rPr lang="en-US" sz="2000" dirty="0">
                <a:solidFill>
                  <a:srgbClr val="FFFF00"/>
                </a:solidFill>
                <a:latin typeface="Wingdings"/>
                <a:ea typeface="Wingdings"/>
                <a:cs typeface="Wingdings"/>
                <a:sym typeface="Wingdings"/>
              </a:rPr>
              <a:t></a:t>
            </a:r>
            <a:r>
              <a:rPr lang="en-US" sz="2000" dirty="0">
                <a:solidFill>
                  <a:srgbClr val="FFFF00"/>
                </a:solidFill>
                <a:sym typeface="Wingdings"/>
              </a:rPr>
              <a:t> </a:t>
            </a:r>
            <a:r>
              <a:rPr lang="en-US" sz="2000" dirty="0">
                <a:solidFill>
                  <a:srgbClr val="FFFF00"/>
                </a:solidFill>
              </a:rPr>
              <a:t>Need more precision t0 conclude</a:t>
            </a:r>
            <a:r>
              <a:rPr lang="en-US" sz="2000" dirty="0" smtClean="0">
                <a:solidFill>
                  <a:srgbClr val="FFFF00"/>
                </a:solidFill>
              </a:rPr>
              <a:t>…</a:t>
            </a:r>
            <a:endParaRPr lang="en-US" sz="2000" dirty="0">
              <a:solidFill>
                <a:srgbClr val="FFFF00"/>
              </a:solidFill>
            </a:endParaRPr>
          </a:p>
        </p:txBody>
      </p:sp>
      <p:sp>
        <p:nvSpPr>
          <p:cNvPr id="11" name="Content Placeholder 2"/>
          <p:cNvSpPr txBox="1">
            <a:spLocks/>
          </p:cNvSpPr>
          <p:nvPr/>
        </p:nvSpPr>
        <p:spPr>
          <a:xfrm>
            <a:off x="123908" y="3337298"/>
            <a:ext cx="5513892" cy="2574812"/>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charset="2"/>
              <a:buChar char="Ø"/>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Courier New"/>
              <a:buChar char="o"/>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a:spcBef>
                <a:spcPts val="1200"/>
              </a:spcBef>
              <a:buClrTx/>
              <a:buSzPct val="110000"/>
              <a:buFont typeface="Wingdings" charset="2"/>
              <a:buChar char="§"/>
            </a:pPr>
            <a:r>
              <a:rPr lang="en-US" sz="2400" dirty="0" smtClean="0">
                <a:solidFill>
                  <a:schemeClr val="tx1"/>
                </a:solidFill>
              </a:rPr>
              <a:t>Tension between predictions and data</a:t>
            </a:r>
            <a:endParaRPr lang="en-US" sz="2400" dirty="0">
              <a:solidFill>
                <a:schemeClr val="tx1"/>
              </a:solidFill>
            </a:endParaRPr>
          </a:p>
          <a:p>
            <a:pPr lvl="1">
              <a:spcBef>
                <a:spcPts val="300"/>
              </a:spcBef>
              <a:buClrTx/>
              <a:buSzPct val="75000"/>
              <a:buFont typeface="Courier New"/>
              <a:buChar char="o"/>
            </a:pPr>
            <a:r>
              <a:rPr lang="en-US" sz="2200" dirty="0" smtClean="0">
                <a:solidFill>
                  <a:srgbClr val="CCFFCC"/>
                </a:solidFill>
              </a:rPr>
              <a:t>Systematically increasing with P</a:t>
            </a:r>
            <a:r>
              <a:rPr lang="en-US" sz="2200" baseline="-25000" dirty="0" smtClean="0">
                <a:solidFill>
                  <a:srgbClr val="CCFFCC"/>
                </a:solidFill>
              </a:rPr>
              <a:t>T</a:t>
            </a:r>
          </a:p>
          <a:p>
            <a:pPr lvl="1">
              <a:spcBef>
                <a:spcPts val="300"/>
              </a:spcBef>
              <a:buClrTx/>
              <a:buSzPct val="75000"/>
              <a:buFont typeface="Courier New"/>
              <a:buChar char="o"/>
            </a:pPr>
            <a:r>
              <a:rPr lang="en-US" sz="2200" dirty="0" smtClean="0">
                <a:solidFill>
                  <a:srgbClr val="CCFFCC"/>
                </a:solidFill>
              </a:rPr>
              <a:t>Experimentally very challenging</a:t>
            </a:r>
          </a:p>
        </p:txBody>
      </p:sp>
    </p:spTree>
    <p:extLst>
      <p:ext uri="{BB962C8B-B14F-4D97-AF65-F5344CB8AC3E}">
        <p14:creationId xmlns:p14="http://schemas.microsoft.com/office/powerpoint/2010/main" val="20548104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304"/>
            <a:ext cx="8229600" cy="834572"/>
          </a:xfrm>
        </p:spPr>
        <p:txBody>
          <a:bodyPr>
            <a:normAutofit/>
          </a:bodyPr>
          <a:lstStyle/>
          <a:p>
            <a:r>
              <a:rPr lang="en-US" sz="4500" dirty="0" smtClean="0"/>
              <a:t>W mass measurement</a:t>
            </a:r>
            <a:endParaRPr lang="en-US" sz="4500" dirty="0"/>
          </a:p>
        </p:txBody>
      </p:sp>
      <p:sp>
        <p:nvSpPr>
          <p:cNvPr id="3" name="Content Placeholder 2"/>
          <p:cNvSpPr>
            <a:spLocks noGrp="1"/>
          </p:cNvSpPr>
          <p:nvPr>
            <p:ph idx="1"/>
          </p:nvPr>
        </p:nvSpPr>
        <p:spPr>
          <a:xfrm>
            <a:off x="118130" y="772069"/>
            <a:ext cx="9025870" cy="2536019"/>
          </a:xfrm>
        </p:spPr>
        <p:txBody>
          <a:bodyPr>
            <a:normAutofit/>
          </a:bodyPr>
          <a:lstStyle/>
          <a:p>
            <a:pPr>
              <a:buSzPct val="110000"/>
              <a:buFont typeface="Wingdings" charset="2"/>
              <a:buChar char="§"/>
            </a:pPr>
            <a:r>
              <a:rPr lang="en-US" sz="2400" dirty="0" smtClean="0"/>
              <a:t>First LHC W mass measurement</a:t>
            </a:r>
          </a:p>
          <a:p>
            <a:pPr lvl="1">
              <a:lnSpc>
                <a:spcPct val="100000"/>
              </a:lnSpc>
              <a:spcBef>
                <a:spcPts val="600"/>
              </a:spcBef>
              <a:spcAft>
                <a:spcPts val="600"/>
              </a:spcAft>
              <a:buSzPct val="75000"/>
              <a:buFont typeface="Courier New"/>
              <a:buChar char="o"/>
            </a:pPr>
            <a:r>
              <a:rPr lang="en-US" sz="2200" dirty="0" smtClean="0">
                <a:solidFill>
                  <a:srgbClr val="CCFFCC"/>
                </a:solidFill>
              </a:rPr>
              <a:t>Comparable in precision to CDF; better than any other measurements</a:t>
            </a:r>
          </a:p>
          <a:p>
            <a:pPr lvl="1">
              <a:lnSpc>
                <a:spcPct val="100000"/>
              </a:lnSpc>
              <a:spcBef>
                <a:spcPts val="900"/>
              </a:spcBef>
              <a:buSzPct val="75000"/>
              <a:buFont typeface="Courier New"/>
              <a:buChar char="o"/>
            </a:pPr>
            <a:r>
              <a:rPr lang="en-US" sz="2200" dirty="0" smtClean="0">
                <a:solidFill>
                  <a:srgbClr val="CCFFCC"/>
                </a:solidFill>
              </a:rPr>
              <a:t>Need several ancillary measurements to pin down the systematics</a:t>
            </a:r>
          </a:p>
          <a:p>
            <a:pPr lvl="2">
              <a:lnSpc>
                <a:spcPct val="100000"/>
              </a:lnSpc>
              <a:spcBef>
                <a:spcPts val="300"/>
              </a:spcBef>
            </a:pPr>
            <a:r>
              <a:rPr lang="en-US" sz="2000" dirty="0" smtClean="0">
                <a:solidFill>
                  <a:schemeClr val="accent3">
                    <a:lumMod val="20000"/>
                    <a:lumOff val="80000"/>
                  </a:schemeClr>
                </a:solidFill>
              </a:rPr>
              <a:t>V </a:t>
            </a:r>
            <a:r>
              <a:rPr lang="en-US" sz="2000" dirty="0" err="1" smtClean="0">
                <a:solidFill>
                  <a:schemeClr val="accent3">
                    <a:lumMod val="20000"/>
                    <a:lumOff val="80000"/>
                  </a:schemeClr>
                </a:solidFill>
              </a:rPr>
              <a:t>pT</a:t>
            </a:r>
            <a:r>
              <a:rPr lang="en-US" sz="2000" dirty="0" smtClean="0">
                <a:solidFill>
                  <a:schemeClr val="accent3">
                    <a:lumMod val="20000"/>
                    <a:lumOff val="80000"/>
                  </a:schemeClr>
                </a:solidFill>
              </a:rPr>
              <a:t>, PDF, EWK, etc.</a:t>
            </a:r>
          </a:p>
          <a:p>
            <a:pPr lvl="1">
              <a:lnSpc>
                <a:spcPct val="100000"/>
              </a:lnSpc>
              <a:spcBef>
                <a:spcPts val="900"/>
              </a:spcBef>
              <a:buSzPct val="75000"/>
              <a:buFont typeface="Courier New"/>
              <a:buChar char="o"/>
            </a:pPr>
            <a:r>
              <a:rPr lang="en-US" sz="2200" dirty="0" smtClean="0">
                <a:solidFill>
                  <a:srgbClr val="CCFFCC"/>
                </a:solidFill>
              </a:rPr>
              <a:t>Will be more challenging at higher pile-up</a:t>
            </a:r>
          </a:p>
          <a:p>
            <a:pPr>
              <a:spcBef>
                <a:spcPts val="0"/>
              </a:spcBef>
            </a:pPr>
            <a:endParaRPr lang="en-US" sz="3000" dirty="0" smtClean="0"/>
          </a:p>
          <a:p>
            <a:pPr lvl="1">
              <a:lnSpc>
                <a:spcPct val="100000"/>
              </a:lnSpc>
              <a:spcBef>
                <a:spcPts val="0"/>
              </a:spcBef>
            </a:pPr>
            <a:endParaRPr lang="en-US" sz="2200" dirty="0"/>
          </a:p>
        </p:txBody>
      </p:sp>
      <p:sp>
        <p:nvSpPr>
          <p:cNvPr id="4" name="Slide Number Placeholder 3"/>
          <p:cNvSpPr>
            <a:spLocks noGrp="1"/>
          </p:cNvSpPr>
          <p:nvPr>
            <p:ph type="sldNum" sz="quarter" idx="12"/>
          </p:nvPr>
        </p:nvSpPr>
        <p:spPr>
          <a:xfrm>
            <a:off x="6996189" y="6494801"/>
            <a:ext cx="2133600" cy="365125"/>
          </a:xfrm>
        </p:spPr>
        <p:txBody>
          <a:bodyPr/>
          <a:lstStyle/>
          <a:p>
            <a:fld id="{1CFFB0B3-8B62-A94B-98D5-40C4635AC225}" type="slidenum">
              <a:rPr lang="en-US" smtClean="0"/>
              <a:t>89</a:t>
            </a:fld>
            <a:endParaRPr lang="en-US" dirty="0"/>
          </a:p>
        </p:txBody>
      </p:sp>
      <p:pic>
        <p:nvPicPr>
          <p:cNvPr id="5" name="Picture 4" descr="HWtopGlobalFi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1229" y="2819877"/>
            <a:ext cx="3174144" cy="4400342"/>
          </a:xfrm>
          <a:prstGeom prst="rect">
            <a:avLst/>
          </a:prstGeom>
        </p:spPr>
      </p:pic>
      <p:pic>
        <p:nvPicPr>
          <p:cNvPr id="6" name="Picture 5" descr="WmassWorld.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230838" y="2821605"/>
            <a:ext cx="3165202" cy="4387946"/>
          </a:xfrm>
          <a:prstGeom prst="rect">
            <a:avLst/>
          </a:prstGeom>
        </p:spPr>
      </p:pic>
      <p:sp>
        <p:nvSpPr>
          <p:cNvPr id="7" name="TextBox 6"/>
          <p:cNvSpPr txBox="1"/>
          <p:nvPr/>
        </p:nvSpPr>
        <p:spPr>
          <a:xfrm>
            <a:off x="6817065" y="636379"/>
            <a:ext cx="2326935" cy="307777"/>
          </a:xfrm>
          <a:prstGeom prst="rect">
            <a:avLst/>
          </a:prstGeom>
          <a:solidFill>
            <a:srgbClr val="CCFFCC"/>
          </a:solidFill>
          <a:ln>
            <a:solidFill>
              <a:srgbClr val="008000"/>
            </a:solidFill>
          </a:ln>
        </p:spPr>
        <p:txBody>
          <a:bodyPr wrap="none" rtlCol="0">
            <a:spAutoFit/>
          </a:bodyPr>
          <a:lstStyle/>
          <a:p>
            <a:r>
              <a:rPr lang="en-US" sz="1400" b="1" i="1" dirty="0" smtClean="0">
                <a:solidFill>
                  <a:srgbClr val="008000"/>
                </a:solidFill>
              </a:rPr>
              <a:t>Eur. Phys. J. C 78 (2018) 110</a:t>
            </a:r>
            <a:endParaRPr lang="en-US" sz="1400" b="1" i="1" dirty="0">
              <a:solidFill>
                <a:srgbClr val="008000"/>
              </a:solidFill>
            </a:endParaRPr>
          </a:p>
        </p:txBody>
      </p:sp>
      <p:sp>
        <p:nvSpPr>
          <p:cNvPr id="8" name="TextBox 7"/>
          <p:cNvSpPr txBox="1"/>
          <p:nvPr/>
        </p:nvSpPr>
        <p:spPr>
          <a:xfrm>
            <a:off x="386317" y="2787352"/>
            <a:ext cx="8587507" cy="461665"/>
          </a:xfrm>
          <a:prstGeom prst="rect">
            <a:avLst/>
          </a:prstGeom>
          <a:noFill/>
        </p:spPr>
        <p:txBody>
          <a:bodyPr wrap="none" rtlCol="0">
            <a:spAutoFit/>
          </a:bodyPr>
          <a:lstStyle/>
          <a:p>
            <a:r>
              <a:rPr lang="en-US" sz="2400" b="1" dirty="0" err="1" smtClean="0">
                <a:solidFill>
                  <a:srgbClr val="FFFF00"/>
                </a:solidFill>
              </a:rPr>
              <a:t>m</a:t>
            </a:r>
            <a:r>
              <a:rPr lang="en-US" sz="2400" b="1" baseline="-25000" dirty="0" err="1" smtClean="0">
                <a:solidFill>
                  <a:srgbClr val="FFFF00"/>
                </a:solidFill>
              </a:rPr>
              <a:t>W</a:t>
            </a:r>
            <a:r>
              <a:rPr lang="en-US" sz="2400" b="1" dirty="0" smtClean="0">
                <a:solidFill>
                  <a:srgbClr val="FFFF00"/>
                </a:solidFill>
              </a:rPr>
              <a:t> = 80370 ± 7 (stat) ± 11 (exp. syst.) ± 14 (modeling syst.) MeV</a:t>
            </a:r>
            <a:endParaRPr lang="en-US" sz="2400" b="1" dirty="0">
              <a:solidFill>
                <a:srgbClr val="FFFF00"/>
              </a:solidFill>
            </a:endParaRPr>
          </a:p>
        </p:txBody>
      </p:sp>
      <p:sp>
        <p:nvSpPr>
          <p:cNvPr id="9" name="TextBox 8"/>
          <p:cNvSpPr txBox="1"/>
          <p:nvPr/>
        </p:nvSpPr>
        <p:spPr>
          <a:xfrm>
            <a:off x="6091218" y="2215236"/>
            <a:ext cx="2686279" cy="477054"/>
          </a:xfrm>
          <a:prstGeom prst="rect">
            <a:avLst/>
          </a:prstGeom>
          <a:noFill/>
        </p:spPr>
        <p:txBody>
          <a:bodyPr wrap="none" rtlCol="0">
            <a:spAutoFit/>
          </a:bodyPr>
          <a:lstStyle/>
          <a:p>
            <a:r>
              <a:rPr lang="en-US" sz="2500" b="1" dirty="0" err="1" smtClean="0">
                <a:solidFill>
                  <a:schemeClr val="accent1">
                    <a:lumMod val="20000"/>
                    <a:lumOff val="80000"/>
                  </a:schemeClr>
                </a:solidFill>
                <a:latin typeface="Symbol" charset="2"/>
                <a:cs typeface="Symbol" charset="2"/>
              </a:rPr>
              <a:t>d</a:t>
            </a:r>
            <a:r>
              <a:rPr lang="en-US" sz="2500" b="1" dirty="0" err="1" smtClean="0">
                <a:solidFill>
                  <a:schemeClr val="accent1">
                    <a:lumMod val="20000"/>
                    <a:lumOff val="80000"/>
                  </a:schemeClr>
                </a:solidFill>
              </a:rPr>
              <a:t>m</a:t>
            </a:r>
            <a:r>
              <a:rPr lang="en-US" sz="2500" b="1" baseline="-25000" dirty="0" err="1" smtClean="0">
                <a:solidFill>
                  <a:schemeClr val="accent1">
                    <a:lumMod val="20000"/>
                    <a:lumOff val="80000"/>
                  </a:schemeClr>
                </a:solidFill>
              </a:rPr>
              <a:t>W</a:t>
            </a:r>
            <a:r>
              <a:rPr lang="en-US" sz="2500" b="1" dirty="0" smtClean="0">
                <a:solidFill>
                  <a:schemeClr val="accent1">
                    <a:lumMod val="20000"/>
                    <a:lumOff val="80000"/>
                  </a:schemeClr>
                </a:solidFill>
              </a:rPr>
              <a:t>/</a:t>
            </a:r>
            <a:r>
              <a:rPr lang="en-US" sz="2500" b="1" dirty="0" err="1" smtClean="0">
                <a:solidFill>
                  <a:schemeClr val="accent1">
                    <a:lumMod val="20000"/>
                    <a:lumOff val="80000"/>
                  </a:schemeClr>
                </a:solidFill>
              </a:rPr>
              <a:t>m</a:t>
            </a:r>
            <a:r>
              <a:rPr lang="en-US" sz="2500" b="1" baseline="-25000" dirty="0" err="1" smtClean="0">
                <a:solidFill>
                  <a:schemeClr val="accent1">
                    <a:lumMod val="20000"/>
                    <a:lumOff val="80000"/>
                  </a:schemeClr>
                </a:solidFill>
              </a:rPr>
              <a:t>W</a:t>
            </a:r>
            <a:r>
              <a:rPr lang="en-US" sz="2500" b="1" dirty="0" smtClean="0">
                <a:solidFill>
                  <a:schemeClr val="accent1">
                    <a:lumMod val="20000"/>
                    <a:lumOff val="80000"/>
                  </a:schemeClr>
                </a:solidFill>
              </a:rPr>
              <a:t> = 0.024%</a:t>
            </a:r>
            <a:endParaRPr lang="en-US" sz="2500" b="1" dirty="0">
              <a:solidFill>
                <a:schemeClr val="accent1">
                  <a:lumMod val="20000"/>
                  <a:lumOff val="80000"/>
                </a:schemeClr>
              </a:solidFill>
            </a:endParaRPr>
          </a:p>
        </p:txBody>
      </p:sp>
    </p:spTree>
    <p:extLst>
      <p:ext uri="{BB962C8B-B14F-4D97-AF65-F5344CB8AC3E}">
        <p14:creationId xmlns:p14="http://schemas.microsoft.com/office/powerpoint/2010/main" val="356255257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224" y="35229"/>
            <a:ext cx="8866160" cy="868721"/>
          </a:xfrm>
        </p:spPr>
        <p:txBody>
          <a:bodyPr>
            <a:noAutofit/>
          </a:bodyPr>
          <a:lstStyle/>
          <a:p>
            <a:pPr marL="0" indent="0" algn="ctr">
              <a:buNone/>
            </a:pPr>
            <a:r>
              <a:rPr lang="en-US" sz="2400" dirty="0" smtClean="0">
                <a:solidFill>
                  <a:schemeClr val="tx1"/>
                </a:solidFill>
              </a:rPr>
              <a:t>The strong interaction intervenes in various ways and at various scales in </a:t>
            </a:r>
            <a:r>
              <a:rPr lang="en-US" sz="2400" b="1" u="sng" dirty="0" smtClean="0">
                <a:solidFill>
                  <a:schemeClr val="tx1"/>
                </a:solidFill>
              </a:rPr>
              <a:t>every</a:t>
            </a:r>
            <a:r>
              <a:rPr lang="en-US" sz="2400" dirty="0" smtClean="0">
                <a:solidFill>
                  <a:schemeClr val="tx1"/>
                </a:solidFill>
              </a:rPr>
              <a:t> single event at the LHC</a:t>
            </a:r>
          </a:p>
        </p:txBody>
      </p:sp>
      <p:pic>
        <p:nvPicPr>
          <p:cNvPr id="4" name="Picture 3"/>
          <p:cNvPicPr>
            <a:picLocks noChangeAspect="1"/>
          </p:cNvPicPr>
          <p:nvPr/>
        </p:nvPicPr>
        <p:blipFill>
          <a:blip r:embed="rId4"/>
          <a:stretch>
            <a:fillRect/>
          </a:stretch>
        </p:blipFill>
        <p:spPr>
          <a:xfrm>
            <a:off x="3925302" y="1123202"/>
            <a:ext cx="4983347" cy="3229862"/>
          </a:xfrm>
          <a:prstGeom prst="rect">
            <a:avLst/>
          </a:prstGeom>
        </p:spPr>
      </p:pic>
      <p:sp>
        <p:nvSpPr>
          <p:cNvPr id="6" name="Content Placeholder 2"/>
          <p:cNvSpPr txBox="1">
            <a:spLocks/>
          </p:cNvSpPr>
          <p:nvPr/>
        </p:nvSpPr>
        <p:spPr>
          <a:xfrm>
            <a:off x="51839" y="1229853"/>
            <a:ext cx="4099445" cy="2739730"/>
          </a:xfrm>
          <a:prstGeom prst="rect">
            <a:avLst/>
          </a:prstGeom>
        </p:spPr>
        <p:txBody>
          <a:bodyPr vert="horz" lIns="91440" tIns="45720" rIns="91440" bIns="45720" rtlCol="0">
            <a:noAutofit/>
          </a:bodyPr>
          <a:lstStyle>
            <a:lvl1pPr marL="342900" indent="-342900" algn="l" defTabSz="914400" rtl="0" eaLnBrk="1" latinLnBrk="0" hangingPunct="1">
              <a:spcBef>
                <a:spcPts val="2000"/>
              </a:spcBef>
              <a:buClr>
                <a:schemeClr val="accent1"/>
              </a:buClr>
              <a:buSzPct val="90000"/>
              <a:buFont typeface="Wingdings 2" pitchFamily="18" charset="2"/>
              <a:buChar char=""/>
              <a:defRPr sz="2200" kern="1200">
                <a:solidFill>
                  <a:schemeClr val="tx1">
                    <a:lumMod val="90000"/>
                    <a:lumOff val="10000"/>
                  </a:schemeClr>
                </a:solidFill>
                <a:latin typeface="+mn-lt"/>
                <a:ea typeface="+mn-ea"/>
                <a:cs typeface="+mn-cs"/>
              </a:defRPr>
            </a:lvl1pPr>
            <a:lvl2pPr marL="685800" indent="-336550" algn="l" defTabSz="914400" rtl="0" eaLnBrk="1" latinLnBrk="0" hangingPunct="1">
              <a:spcBef>
                <a:spcPts val="600"/>
              </a:spcBef>
              <a:buClr>
                <a:schemeClr val="accent1"/>
              </a:buClr>
              <a:buSzPct val="90000"/>
              <a:buFont typeface="Wingdings 2" pitchFamily="18" charset="2"/>
              <a:buChar char=""/>
              <a:defRPr sz="2000" kern="1200">
                <a:solidFill>
                  <a:schemeClr val="tx1">
                    <a:lumMod val="90000"/>
                    <a:lumOff val="10000"/>
                  </a:schemeClr>
                </a:solidFill>
                <a:latin typeface="+mn-lt"/>
                <a:ea typeface="+mn-ea"/>
                <a:cs typeface="+mn-cs"/>
              </a:defRPr>
            </a:lvl2pPr>
            <a:lvl3pPr marL="10350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3pPr>
            <a:lvl4pPr marL="1371600" indent="-3365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4pPr>
            <a:lvl5pPr marL="1720850" indent="-349250" algn="l" defTabSz="914400" rtl="0" eaLnBrk="1" latinLnBrk="0" hangingPunct="1">
              <a:spcBef>
                <a:spcPts val="600"/>
              </a:spcBef>
              <a:buClr>
                <a:schemeClr val="accent1"/>
              </a:buClr>
              <a:buSzPct val="90000"/>
              <a:buFont typeface="Wingdings 2" pitchFamily="18" charset="2"/>
              <a:buChar char=""/>
              <a:defRPr sz="1800" kern="1200">
                <a:solidFill>
                  <a:schemeClr val="tx1">
                    <a:lumMod val="90000"/>
                    <a:lumOff val="10000"/>
                  </a:schemeClr>
                </a:solidFill>
                <a:latin typeface="+mn-lt"/>
                <a:ea typeface="+mn-ea"/>
                <a:cs typeface="+mn-cs"/>
              </a:defRPr>
            </a:lvl5pPr>
            <a:lvl6pPr marL="20558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6pPr>
            <a:lvl7pPr marL="2398713"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7pPr>
            <a:lvl8pPr marL="2743200" indent="-344488" algn="l" defTabSz="914400" rtl="0" eaLnBrk="1" latinLnBrk="0" hangingPunct="1">
              <a:spcBef>
                <a:spcPct val="20000"/>
              </a:spcBef>
              <a:buClr>
                <a:schemeClr val="accent1"/>
              </a:buClr>
              <a:buSzPct val="90000"/>
              <a:buFont typeface="Wingdings 2" pitchFamily="18" charset="2"/>
              <a:buChar char=""/>
              <a:defRPr lang="en-US" sz="1800" kern="1200" dirty="0" smtClean="0">
                <a:solidFill>
                  <a:schemeClr val="tx1">
                    <a:lumMod val="90000"/>
                    <a:lumOff val="10000"/>
                  </a:schemeClr>
                </a:solidFill>
                <a:latin typeface="+mn-lt"/>
                <a:ea typeface="+mn-ea"/>
                <a:cs typeface="+mn-cs"/>
              </a:defRPr>
            </a:lvl8pPr>
            <a:lvl9pPr marL="3087688" indent="-344488" algn="l" defTabSz="914400" rtl="0" eaLnBrk="1" latinLnBrk="0" hangingPunct="1">
              <a:spcBef>
                <a:spcPct val="20000"/>
              </a:spcBef>
              <a:buClr>
                <a:schemeClr val="accent1"/>
              </a:buClr>
              <a:buSzPct val="90000"/>
              <a:buFont typeface="Wingdings 2" pitchFamily="18" charset="2"/>
              <a:buChar char=""/>
              <a:defRPr lang="en-US" sz="1800" kern="1200" dirty="0">
                <a:solidFill>
                  <a:schemeClr val="tx1">
                    <a:lumMod val="90000"/>
                    <a:lumOff val="10000"/>
                  </a:schemeClr>
                </a:solidFill>
                <a:latin typeface="+mn-lt"/>
                <a:ea typeface="+mn-ea"/>
                <a:cs typeface="+mn-cs"/>
              </a:defRPr>
            </a:lvl9pPr>
          </a:lstStyle>
          <a:p>
            <a:pPr lvl="1">
              <a:buClr>
                <a:schemeClr val="accent3">
                  <a:lumMod val="20000"/>
                  <a:lumOff val="80000"/>
                </a:schemeClr>
              </a:buClr>
              <a:buFont typeface="Arial"/>
              <a:buChar char="•"/>
            </a:pPr>
            <a:r>
              <a:rPr lang="en-US" sz="2200" dirty="0" smtClean="0">
                <a:solidFill>
                  <a:schemeClr val="accent3">
                    <a:lumMod val="20000"/>
                    <a:lumOff val="80000"/>
                  </a:schemeClr>
                </a:solidFill>
              </a:rPr>
              <a:t>Matrix element of </a:t>
            </a:r>
          </a:p>
          <a:p>
            <a:pPr marL="349250" lvl="1" indent="0">
              <a:spcBef>
                <a:spcPts val="0"/>
              </a:spcBef>
              <a:buClr>
                <a:schemeClr val="accent3">
                  <a:lumMod val="20000"/>
                  <a:lumOff val="80000"/>
                </a:schemeClr>
              </a:buClr>
              <a:buNone/>
            </a:pPr>
            <a:r>
              <a:rPr lang="en-US" sz="2200" dirty="0">
                <a:solidFill>
                  <a:schemeClr val="accent3">
                    <a:lumMod val="20000"/>
                    <a:lumOff val="80000"/>
                  </a:schemeClr>
                </a:solidFill>
              </a:rPr>
              <a:t> </a:t>
            </a:r>
            <a:r>
              <a:rPr lang="en-US" sz="2200" dirty="0" smtClean="0">
                <a:solidFill>
                  <a:schemeClr val="accent3">
                    <a:lumMod val="20000"/>
                    <a:lumOff val="80000"/>
                  </a:schemeClr>
                </a:solidFill>
              </a:rPr>
              <a:t>     interest</a:t>
            </a:r>
          </a:p>
          <a:p>
            <a:pPr lvl="1">
              <a:buClr>
                <a:schemeClr val="accent3">
                  <a:lumMod val="20000"/>
                  <a:lumOff val="80000"/>
                </a:schemeClr>
              </a:buClr>
              <a:buFont typeface="Arial"/>
              <a:buChar char="•"/>
            </a:pPr>
            <a:r>
              <a:rPr lang="en-US" sz="2200" dirty="0">
                <a:solidFill>
                  <a:schemeClr val="accent3">
                    <a:lumMod val="20000"/>
                    <a:lumOff val="80000"/>
                  </a:schemeClr>
                </a:solidFill>
              </a:rPr>
              <a:t>G</a:t>
            </a:r>
            <a:r>
              <a:rPr lang="en-US" sz="2200" dirty="0" smtClean="0">
                <a:solidFill>
                  <a:schemeClr val="accent3">
                    <a:lumMod val="20000"/>
                    <a:lumOff val="80000"/>
                  </a:schemeClr>
                </a:solidFill>
              </a:rPr>
              <a:t>luon emission (ISR/FSR)</a:t>
            </a:r>
          </a:p>
          <a:p>
            <a:pPr lvl="1">
              <a:buClr>
                <a:schemeClr val="accent3">
                  <a:lumMod val="20000"/>
                  <a:lumOff val="80000"/>
                </a:schemeClr>
              </a:buClr>
              <a:buFont typeface="Arial"/>
              <a:buChar char="•"/>
            </a:pPr>
            <a:r>
              <a:rPr lang="en-US" sz="2200" dirty="0" smtClean="0">
                <a:solidFill>
                  <a:schemeClr val="accent3">
                    <a:lumMod val="20000"/>
                    <a:lumOff val="80000"/>
                  </a:schemeClr>
                </a:solidFill>
              </a:rPr>
              <a:t>Proton structure</a:t>
            </a:r>
          </a:p>
          <a:p>
            <a:pPr lvl="1">
              <a:buClr>
                <a:schemeClr val="accent3">
                  <a:lumMod val="20000"/>
                  <a:lumOff val="80000"/>
                </a:schemeClr>
              </a:buClr>
              <a:buFont typeface="Arial"/>
              <a:buChar char="•"/>
            </a:pPr>
            <a:r>
              <a:rPr lang="en-US" sz="2200" dirty="0" smtClean="0">
                <a:solidFill>
                  <a:schemeClr val="accent3">
                    <a:lumMod val="20000"/>
                    <a:lumOff val="80000"/>
                  </a:schemeClr>
                </a:solidFill>
              </a:rPr>
              <a:t>Fragmentation and  </a:t>
            </a:r>
            <a:r>
              <a:rPr lang="en-US" sz="2200" dirty="0" err="1" smtClean="0">
                <a:solidFill>
                  <a:schemeClr val="accent3">
                    <a:lumMod val="20000"/>
                    <a:lumOff val="80000"/>
                  </a:schemeClr>
                </a:solidFill>
              </a:rPr>
              <a:t>hadronization</a:t>
            </a:r>
            <a:endParaRPr lang="en-US" sz="2200" dirty="0" smtClean="0">
              <a:solidFill>
                <a:schemeClr val="accent3">
                  <a:lumMod val="20000"/>
                  <a:lumOff val="80000"/>
                </a:schemeClr>
              </a:solidFill>
            </a:endParaRPr>
          </a:p>
          <a:p>
            <a:pPr lvl="1">
              <a:buClr>
                <a:schemeClr val="accent3">
                  <a:lumMod val="20000"/>
                  <a:lumOff val="80000"/>
                </a:schemeClr>
              </a:buClr>
              <a:buFont typeface="Arial"/>
              <a:buChar char="•"/>
            </a:pPr>
            <a:r>
              <a:rPr lang="en-US" sz="2200" dirty="0" smtClean="0">
                <a:solidFill>
                  <a:schemeClr val="accent3">
                    <a:lumMod val="20000"/>
                    <a:lumOff val="80000"/>
                  </a:schemeClr>
                </a:solidFill>
              </a:rPr>
              <a:t>Underlying event</a:t>
            </a:r>
          </a:p>
        </p:txBody>
      </p:sp>
      <p:graphicFrame>
        <p:nvGraphicFramePr>
          <p:cNvPr id="7" name="Object 6"/>
          <p:cNvGraphicFramePr>
            <a:graphicFrameLocks noChangeAspect="1"/>
          </p:cNvGraphicFramePr>
          <p:nvPr>
            <p:extLst>
              <p:ext uri="{D42A27DB-BD31-4B8C-83A1-F6EECF244321}">
                <p14:modId xmlns:p14="http://schemas.microsoft.com/office/powerpoint/2010/main" val="3747885740"/>
              </p:ext>
            </p:extLst>
          </p:nvPr>
        </p:nvGraphicFramePr>
        <p:xfrm>
          <a:off x="1858683" y="1665334"/>
          <a:ext cx="434267" cy="330870"/>
        </p:xfrm>
        <a:graphic>
          <a:graphicData uri="http://schemas.openxmlformats.org/presentationml/2006/ole">
            <mc:AlternateContent xmlns:mc="http://schemas.openxmlformats.org/markup-compatibility/2006">
              <mc:Choice xmlns:v="urn:schemas-microsoft-com:vml" Requires="v">
                <p:oleObj spid="_x0000_s34773" name="Equation" r:id="rId5" imgW="266700" imgH="203200" progId="Equation.3">
                  <p:embed/>
                </p:oleObj>
              </mc:Choice>
              <mc:Fallback>
                <p:oleObj name="Equation" r:id="rId5" imgW="266700" imgH="203200" progId="Equation.3">
                  <p:embed/>
                  <p:pic>
                    <p:nvPicPr>
                      <p:cNvPr id="0" name=""/>
                      <p:cNvPicPr/>
                      <p:nvPr/>
                    </p:nvPicPr>
                    <p:blipFill>
                      <a:blip r:embed="rId6"/>
                      <a:stretch>
                        <a:fillRect/>
                      </a:stretch>
                    </p:blipFill>
                    <p:spPr>
                      <a:xfrm>
                        <a:off x="1858683" y="1665334"/>
                        <a:ext cx="434267" cy="330870"/>
                      </a:xfrm>
                      <a:prstGeom prst="rect">
                        <a:avLst/>
                      </a:prstGeom>
                      <a:solidFill>
                        <a:schemeClr val="accent3">
                          <a:lumMod val="20000"/>
                          <a:lumOff val="80000"/>
                        </a:schemeClr>
                      </a:solidFill>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404029881"/>
              </p:ext>
            </p:extLst>
          </p:nvPr>
        </p:nvGraphicFramePr>
        <p:xfrm>
          <a:off x="2845374" y="2536500"/>
          <a:ext cx="566762" cy="266636"/>
        </p:xfrm>
        <a:graphic>
          <a:graphicData uri="http://schemas.openxmlformats.org/presentationml/2006/ole">
            <mc:AlternateContent xmlns:mc="http://schemas.openxmlformats.org/markup-compatibility/2006">
              <mc:Choice xmlns:v="urn:schemas-microsoft-com:vml" Requires="v">
                <p:oleObj spid="_x0000_s34774" name="Equation" r:id="rId7" imgW="431800" imgH="203200" progId="Equation.3">
                  <p:embed/>
                </p:oleObj>
              </mc:Choice>
              <mc:Fallback>
                <p:oleObj name="Equation" r:id="rId7" imgW="431800" imgH="203200" progId="Equation.3">
                  <p:embed/>
                  <p:pic>
                    <p:nvPicPr>
                      <p:cNvPr id="0" name=""/>
                      <p:cNvPicPr/>
                      <p:nvPr/>
                    </p:nvPicPr>
                    <p:blipFill>
                      <a:blip r:embed="rId8"/>
                      <a:stretch>
                        <a:fillRect/>
                      </a:stretch>
                    </p:blipFill>
                    <p:spPr>
                      <a:xfrm>
                        <a:off x="2845374" y="2536500"/>
                        <a:ext cx="566762" cy="266636"/>
                      </a:xfrm>
                      <a:prstGeom prst="rect">
                        <a:avLst/>
                      </a:prstGeom>
                      <a:solidFill>
                        <a:srgbClr val="FAE8D7"/>
                      </a:solidFill>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1549890279"/>
              </p:ext>
            </p:extLst>
          </p:nvPr>
        </p:nvGraphicFramePr>
        <p:xfrm>
          <a:off x="2489691" y="3284519"/>
          <a:ext cx="589490" cy="260069"/>
        </p:xfrm>
        <a:graphic>
          <a:graphicData uri="http://schemas.openxmlformats.org/presentationml/2006/ole">
            <mc:AlternateContent xmlns:mc="http://schemas.openxmlformats.org/markup-compatibility/2006">
              <mc:Choice xmlns:v="urn:schemas-microsoft-com:vml" Requires="v">
                <p:oleObj spid="_x0000_s34775" name="Equation" r:id="rId9" imgW="431800" imgH="190500" progId="Equation.3">
                  <p:embed/>
                </p:oleObj>
              </mc:Choice>
              <mc:Fallback>
                <p:oleObj name="Equation" r:id="rId9" imgW="431800" imgH="190500" progId="Equation.3">
                  <p:embed/>
                  <p:pic>
                    <p:nvPicPr>
                      <p:cNvPr id="0" name=""/>
                      <p:cNvPicPr/>
                      <p:nvPr/>
                    </p:nvPicPr>
                    <p:blipFill>
                      <a:blip r:embed="rId10"/>
                      <a:stretch>
                        <a:fillRect/>
                      </a:stretch>
                    </p:blipFill>
                    <p:spPr>
                      <a:xfrm>
                        <a:off x="2489691" y="3284519"/>
                        <a:ext cx="589490" cy="260069"/>
                      </a:xfrm>
                      <a:prstGeom prst="rect">
                        <a:avLst/>
                      </a:prstGeom>
                      <a:solidFill>
                        <a:srgbClr val="FAE8D7"/>
                      </a:solidFill>
                    </p:spPr>
                  </p:pic>
                </p:oleObj>
              </mc:Fallback>
            </mc:AlternateContent>
          </a:graphicData>
        </a:graphic>
      </p:graphicFrame>
      <p:cxnSp>
        <p:nvCxnSpPr>
          <p:cNvPr id="18" name="Straight Arrow Connector 17"/>
          <p:cNvCxnSpPr/>
          <p:nvPr/>
        </p:nvCxnSpPr>
        <p:spPr>
          <a:xfrm flipV="1">
            <a:off x="3104839" y="2805425"/>
            <a:ext cx="4835528" cy="606736"/>
          </a:xfrm>
          <a:prstGeom prst="straightConnector1">
            <a:avLst/>
          </a:prstGeom>
          <a:ln>
            <a:solidFill>
              <a:srgbClr val="FAE8D7"/>
            </a:solidFill>
            <a:tailEnd type="arrow"/>
          </a:ln>
        </p:spPr>
        <p:style>
          <a:lnRef idx="2">
            <a:schemeClr val="accent1"/>
          </a:lnRef>
          <a:fillRef idx="0">
            <a:schemeClr val="accent1"/>
          </a:fillRef>
          <a:effectRef idx="1">
            <a:schemeClr val="accent1"/>
          </a:effectRef>
          <a:fontRef idx="minor">
            <a:schemeClr val="tx1"/>
          </a:fontRef>
        </p:style>
      </p:cxnSp>
      <p:sp>
        <p:nvSpPr>
          <p:cNvPr id="8" name="Slide Number Placeholder 7"/>
          <p:cNvSpPr>
            <a:spLocks noGrp="1"/>
          </p:cNvSpPr>
          <p:nvPr>
            <p:ph type="sldNum" sz="quarter" idx="12"/>
          </p:nvPr>
        </p:nvSpPr>
        <p:spPr>
          <a:xfrm>
            <a:off x="6986945" y="6457281"/>
            <a:ext cx="2133600" cy="365125"/>
          </a:xfrm>
        </p:spPr>
        <p:txBody>
          <a:bodyPr/>
          <a:lstStyle/>
          <a:p>
            <a:fld id="{19371D3E-5A18-49EB-AD2A-429AF165759F}" type="slidenum">
              <a:rPr lang="en-US" smtClean="0"/>
              <a:t>9</a:t>
            </a:fld>
            <a:endParaRPr lang="en-US" dirty="0"/>
          </a:p>
        </p:txBody>
      </p:sp>
      <p:cxnSp>
        <p:nvCxnSpPr>
          <p:cNvPr id="17" name="Straight Arrow Connector 16"/>
          <p:cNvCxnSpPr/>
          <p:nvPr/>
        </p:nvCxnSpPr>
        <p:spPr>
          <a:xfrm>
            <a:off x="2292950" y="1821531"/>
            <a:ext cx="4159901" cy="955542"/>
          </a:xfrm>
          <a:prstGeom prst="straightConnector1">
            <a:avLst/>
          </a:prstGeom>
          <a:ln>
            <a:solidFill>
              <a:schemeClr val="accent3">
                <a:lumMod val="20000"/>
                <a:lumOff val="8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3785213" y="2232017"/>
            <a:ext cx="3752985" cy="359583"/>
          </a:xfrm>
          <a:prstGeom prst="straightConnector1">
            <a:avLst/>
          </a:prstGeom>
          <a:ln>
            <a:solidFill>
              <a:srgbClr val="FAE8D7"/>
            </a:soli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438221" y="2661621"/>
            <a:ext cx="2001352" cy="1096890"/>
          </a:xfrm>
          <a:prstGeom prst="straightConnector1">
            <a:avLst/>
          </a:prstGeom>
          <a:ln>
            <a:solidFill>
              <a:srgbClr val="FAE8D7"/>
            </a:solidFill>
            <a:tailEnd type="arrow"/>
          </a:ln>
        </p:spPr>
        <p:style>
          <a:lnRef idx="2">
            <a:schemeClr val="accent1"/>
          </a:lnRef>
          <a:fillRef idx="0">
            <a:schemeClr val="accent1"/>
          </a:fillRef>
          <a:effectRef idx="1">
            <a:schemeClr val="accent1"/>
          </a:effectRef>
          <a:fontRef idx="minor">
            <a:schemeClr val="tx1"/>
          </a:fontRef>
        </p:style>
      </p:cxnSp>
      <p:pic>
        <p:nvPicPr>
          <p:cNvPr id="22" name="Picture 21"/>
          <p:cNvPicPr>
            <a:picLocks noChangeAspect="1"/>
          </p:cNvPicPr>
          <p:nvPr/>
        </p:nvPicPr>
        <p:blipFill>
          <a:blip r:embed="rId11"/>
          <a:stretch>
            <a:fillRect/>
          </a:stretch>
        </p:blipFill>
        <p:spPr>
          <a:xfrm>
            <a:off x="950793" y="4103374"/>
            <a:ext cx="2369686" cy="2708770"/>
          </a:xfrm>
          <a:prstGeom prst="rect">
            <a:avLst/>
          </a:prstGeom>
        </p:spPr>
      </p:pic>
      <p:sp>
        <p:nvSpPr>
          <p:cNvPr id="12" name="TextBox 11"/>
          <p:cNvSpPr txBox="1"/>
          <p:nvPr/>
        </p:nvSpPr>
        <p:spPr>
          <a:xfrm>
            <a:off x="5797296" y="4451200"/>
            <a:ext cx="1563123" cy="646331"/>
          </a:xfrm>
          <a:prstGeom prst="rect">
            <a:avLst/>
          </a:prstGeom>
          <a:noFill/>
        </p:spPr>
        <p:txBody>
          <a:bodyPr wrap="none" rtlCol="0">
            <a:spAutoFit/>
          </a:bodyPr>
          <a:lstStyle/>
          <a:p>
            <a:pPr algn="ctr"/>
            <a:r>
              <a:rPr lang="en-US" dirty="0" smtClean="0">
                <a:solidFill>
                  <a:schemeClr val="accent1"/>
                </a:solidFill>
              </a:rPr>
              <a:t>Short distance</a:t>
            </a:r>
          </a:p>
          <a:p>
            <a:pPr algn="ctr"/>
            <a:r>
              <a:rPr lang="en-US" dirty="0" smtClean="0">
                <a:solidFill>
                  <a:schemeClr val="accent1"/>
                </a:solidFill>
              </a:rPr>
              <a:t>physics</a:t>
            </a:r>
            <a:endParaRPr lang="en-US" dirty="0">
              <a:solidFill>
                <a:schemeClr val="accent1"/>
              </a:solidFill>
            </a:endParaRPr>
          </a:p>
        </p:txBody>
      </p:sp>
      <p:cxnSp>
        <p:nvCxnSpPr>
          <p:cNvPr id="14" name="Straight Connector 13"/>
          <p:cNvCxnSpPr/>
          <p:nvPr/>
        </p:nvCxnSpPr>
        <p:spPr>
          <a:xfrm>
            <a:off x="5862937" y="1346903"/>
            <a:ext cx="12829" cy="3542915"/>
          </a:xfrm>
          <a:prstGeom prst="line">
            <a:avLst/>
          </a:prstGeom>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3412563" y="4889818"/>
            <a:ext cx="2615658" cy="1152021"/>
          </a:xfrm>
          <a:prstGeom prst="straightConnector1">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25" name="Oval 24"/>
          <p:cNvSpPr/>
          <p:nvPr/>
        </p:nvSpPr>
        <p:spPr>
          <a:xfrm>
            <a:off x="2259861" y="5733978"/>
            <a:ext cx="1152702" cy="872283"/>
          </a:xfrm>
          <a:prstGeom prst="ellipse">
            <a:avLst/>
          </a:prstGeom>
          <a:no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Connector 31"/>
          <p:cNvCxnSpPr/>
          <p:nvPr/>
        </p:nvCxnSpPr>
        <p:spPr>
          <a:xfrm>
            <a:off x="7283445" y="1346903"/>
            <a:ext cx="12829" cy="3542915"/>
          </a:xfrm>
          <a:prstGeom prst="line">
            <a:avLst/>
          </a:prstGeom>
        </p:spPr>
        <p:style>
          <a:lnRef idx="2">
            <a:schemeClr val="accent1"/>
          </a:lnRef>
          <a:fillRef idx="0">
            <a:schemeClr val="accent1"/>
          </a:fillRef>
          <a:effectRef idx="1">
            <a:schemeClr val="accent1"/>
          </a:effectRef>
          <a:fontRef idx="minor">
            <a:schemeClr val="tx1"/>
          </a:fontRef>
        </p:style>
      </p:cxnSp>
      <p:sp>
        <p:nvSpPr>
          <p:cNvPr id="34" name="TextBox 33"/>
          <p:cNvSpPr txBox="1"/>
          <p:nvPr/>
        </p:nvSpPr>
        <p:spPr>
          <a:xfrm>
            <a:off x="7367168" y="4480268"/>
            <a:ext cx="1519842" cy="646331"/>
          </a:xfrm>
          <a:prstGeom prst="rect">
            <a:avLst/>
          </a:prstGeom>
          <a:noFill/>
        </p:spPr>
        <p:txBody>
          <a:bodyPr wrap="none" rtlCol="0">
            <a:spAutoFit/>
          </a:bodyPr>
          <a:lstStyle/>
          <a:p>
            <a:pPr algn="ctr"/>
            <a:r>
              <a:rPr lang="en-US" dirty="0" smtClean="0">
                <a:solidFill>
                  <a:schemeClr val="accent1"/>
                </a:solidFill>
              </a:rPr>
              <a:t>Long distance</a:t>
            </a:r>
          </a:p>
          <a:p>
            <a:pPr algn="ctr"/>
            <a:r>
              <a:rPr lang="en-US" dirty="0" smtClean="0">
                <a:solidFill>
                  <a:schemeClr val="accent1"/>
                </a:solidFill>
              </a:rPr>
              <a:t>physics</a:t>
            </a:r>
            <a:endParaRPr lang="en-US" dirty="0">
              <a:solidFill>
                <a:schemeClr val="accent1"/>
              </a:solidFill>
            </a:endParaRPr>
          </a:p>
        </p:txBody>
      </p:sp>
      <p:sp>
        <p:nvSpPr>
          <p:cNvPr id="35" name="TextBox 34"/>
          <p:cNvSpPr txBox="1"/>
          <p:nvPr/>
        </p:nvSpPr>
        <p:spPr>
          <a:xfrm>
            <a:off x="4224242" y="4455366"/>
            <a:ext cx="1519842" cy="646331"/>
          </a:xfrm>
          <a:prstGeom prst="rect">
            <a:avLst/>
          </a:prstGeom>
          <a:noFill/>
        </p:spPr>
        <p:txBody>
          <a:bodyPr wrap="none" rtlCol="0">
            <a:spAutoFit/>
          </a:bodyPr>
          <a:lstStyle/>
          <a:p>
            <a:pPr algn="ctr"/>
            <a:r>
              <a:rPr lang="en-US" dirty="0" smtClean="0">
                <a:solidFill>
                  <a:schemeClr val="accent1"/>
                </a:solidFill>
              </a:rPr>
              <a:t>Long distance</a:t>
            </a:r>
          </a:p>
          <a:p>
            <a:pPr algn="ctr"/>
            <a:r>
              <a:rPr lang="en-US" dirty="0" smtClean="0">
                <a:solidFill>
                  <a:schemeClr val="accent1"/>
                </a:solidFill>
              </a:rPr>
              <a:t>physics</a:t>
            </a:r>
            <a:endParaRPr lang="en-US" dirty="0">
              <a:solidFill>
                <a:schemeClr val="accent1"/>
              </a:solidFill>
            </a:endParaRPr>
          </a:p>
        </p:txBody>
      </p:sp>
      <p:sp>
        <p:nvSpPr>
          <p:cNvPr id="36" name="Oval 35"/>
          <p:cNvSpPr/>
          <p:nvPr/>
        </p:nvSpPr>
        <p:spPr>
          <a:xfrm>
            <a:off x="808613" y="4019224"/>
            <a:ext cx="1152702" cy="872283"/>
          </a:xfrm>
          <a:prstGeom prst="ellipse">
            <a:avLst/>
          </a:prstGeom>
          <a:noFill/>
          <a:ln w="38100" cmpd="sng"/>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Arrow Connector 36"/>
          <p:cNvCxnSpPr>
            <a:endCxn id="36" idx="6"/>
          </p:cNvCxnSpPr>
          <p:nvPr/>
        </p:nvCxnSpPr>
        <p:spPr>
          <a:xfrm flipH="1" flipV="1">
            <a:off x="1961315" y="4455366"/>
            <a:ext cx="2371904" cy="303704"/>
          </a:xfrm>
          <a:prstGeom prst="straightConnector1">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endCxn id="36" idx="6"/>
          </p:cNvCxnSpPr>
          <p:nvPr/>
        </p:nvCxnSpPr>
        <p:spPr>
          <a:xfrm flipH="1" flipV="1">
            <a:off x="1961315" y="4455366"/>
            <a:ext cx="5527564" cy="446145"/>
          </a:xfrm>
          <a:prstGeom prst="straightConnector1">
            <a:avLst/>
          </a:prstGeom>
          <a:ln>
            <a:solidFill>
              <a:schemeClr val="accent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5631487" y="5810950"/>
            <a:ext cx="2060518" cy="646331"/>
          </a:xfrm>
          <a:prstGeom prst="rect">
            <a:avLst/>
          </a:prstGeom>
          <a:noFill/>
        </p:spPr>
        <p:txBody>
          <a:bodyPr wrap="none" rtlCol="0">
            <a:spAutoFit/>
          </a:bodyPr>
          <a:lstStyle/>
          <a:p>
            <a:pPr algn="ctr"/>
            <a:r>
              <a:rPr lang="en-US" b="1" dirty="0" smtClean="0">
                <a:solidFill>
                  <a:srgbClr val="FFFF00"/>
                </a:solidFill>
              </a:rPr>
              <a:t>We can make </a:t>
            </a:r>
          </a:p>
          <a:p>
            <a:pPr algn="ctr"/>
            <a:r>
              <a:rPr lang="en-US" b="1" dirty="0">
                <a:solidFill>
                  <a:srgbClr val="FFFF00"/>
                </a:solidFill>
              </a:rPr>
              <a:t>r</a:t>
            </a:r>
            <a:r>
              <a:rPr lang="en-US" b="1" dirty="0" smtClean="0">
                <a:solidFill>
                  <a:srgbClr val="FFFF00"/>
                </a:solidFill>
              </a:rPr>
              <a:t>obust predictions!</a:t>
            </a:r>
            <a:endParaRPr lang="en-US" b="1" dirty="0">
              <a:solidFill>
                <a:srgbClr val="FFFF00"/>
              </a:solidFill>
            </a:endParaRPr>
          </a:p>
        </p:txBody>
      </p:sp>
      <p:sp>
        <p:nvSpPr>
          <p:cNvPr id="56" name="Down Arrow 55"/>
          <p:cNvSpPr/>
          <p:nvPr/>
        </p:nvSpPr>
        <p:spPr>
          <a:xfrm>
            <a:off x="6553200" y="5177911"/>
            <a:ext cx="194950" cy="607379"/>
          </a:xfrm>
          <a:prstGeom prst="down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Bent Arrow 57"/>
          <p:cNvSpPr/>
          <p:nvPr/>
        </p:nvSpPr>
        <p:spPr>
          <a:xfrm rot="10800000">
            <a:off x="7914707" y="5139426"/>
            <a:ext cx="372043" cy="1154501"/>
          </a:xfrm>
          <a:prstGeom prst="ben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9" name="Bent Arrow 58"/>
          <p:cNvSpPr/>
          <p:nvPr/>
        </p:nvSpPr>
        <p:spPr>
          <a:xfrm rot="10800000" flipH="1">
            <a:off x="4923953" y="5177911"/>
            <a:ext cx="372043" cy="1154501"/>
          </a:xfrm>
          <a:prstGeom prst="bentArrow">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60" name="TextBox 59"/>
          <p:cNvSpPr txBox="1"/>
          <p:nvPr/>
        </p:nvSpPr>
        <p:spPr>
          <a:xfrm>
            <a:off x="5974897" y="5948534"/>
            <a:ext cx="1513981" cy="369332"/>
          </a:xfrm>
          <a:prstGeom prst="rect">
            <a:avLst/>
          </a:prstGeom>
          <a:noFill/>
        </p:spPr>
        <p:txBody>
          <a:bodyPr wrap="none" rtlCol="0">
            <a:spAutoFit/>
          </a:bodyPr>
          <a:lstStyle/>
          <a:p>
            <a:r>
              <a:rPr lang="en-US" b="1" dirty="0" smtClean="0">
                <a:solidFill>
                  <a:srgbClr val="FFFF00"/>
                </a:solidFill>
              </a:rPr>
              <a:t>Not so sure…</a:t>
            </a:r>
            <a:endParaRPr lang="en-US" b="1" dirty="0">
              <a:solidFill>
                <a:srgbClr val="FFFF00"/>
              </a:solidFill>
            </a:endParaRPr>
          </a:p>
        </p:txBody>
      </p:sp>
      <p:cxnSp>
        <p:nvCxnSpPr>
          <p:cNvPr id="29" name="Straight Arrow Connector 28"/>
          <p:cNvCxnSpPr/>
          <p:nvPr/>
        </p:nvCxnSpPr>
        <p:spPr>
          <a:xfrm>
            <a:off x="2878232" y="3814822"/>
            <a:ext cx="2753255" cy="154761"/>
          </a:xfrm>
          <a:prstGeom prst="straightConnector1">
            <a:avLst/>
          </a:prstGeom>
          <a:ln>
            <a:solidFill>
              <a:srgbClr val="FAE8D7"/>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619475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5" end="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dissolve">
                                      <p:cBhvr>
                                        <p:cTn id="53" dur="500"/>
                                        <p:tgtEl>
                                          <p:spTgt spid="22"/>
                                        </p:tgtEl>
                                      </p:cBhvr>
                                    </p:animEffect>
                                  </p:childTnLst>
                                </p:cTn>
                              </p:par>
                              <p:par>
                                <p:cTn id="54" presetID="1" presetClass="entr" presetSubtype="0" fill="hold" nodeType="withEffect">
                                  <p:stCondLst>
                                    <p:cond delay="0"/>
                                  </p:stCondLst>
                                  <p:childTnLst>
                                    <p:set>
                                      <p:cBhvr>
                                        <p:cTn id="55" dur="1" fill="hold">
                                          <p:stCondLst>
                                            <p:cond delay="0"/>
                                          </p:stCondLst>
                                        </p:cTn>
                                        <p:tgtEl>
                                          <p:spTgt spid="16"/>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55"/>
                                        </p:tgtEl>
                                        <p:attrNameLst>
                                          <p:attrName>style.visibility</p:attrName>
                                        </p:attrNameLst>
                                      </p:cBhvr>
                                      <p:to>
                                        <p:strVal val="visible"/>
                                      </p:to>
                                    </p:set>
                                  </p:childTnLst>
                                </p:cTn>
                              </p:par>
                              <p:par>
                                <p:cTn id="62" presetID="1" presetClass="entr" presetSubtype="0" fill="hold" grpId="0" nodeType="withEffect">
                                  <p:stCondLst>
                                    <p:cond delay="0"/>
                                  </p:stCondLst>
                                  <p:childTnLst>
                                    <p:set>
                                      <p:cBhvr>
                                        <p:cTn id="63" dur="1" fill="hold">
                                          <p:stCondLst>
                                            <p:cond delay="0"/>
                                          </p:stCondLst>
                                        </p:cTn>
                                        <p:tgtEl>
                                          <p:spTgt spid="5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xit" presetSubtype="0" fill="hold" grpId="1" nodeType="clickEffect">
                                  <p:stCondLst>
                                    <p:cond delay="0"/>
                                  </p:stCondLst>
                                  <p:childTnLst>
                                    <p:set>
                                      <p:cBhvr>
                                        <p:cTn id="67" dur="1" fill="hold">
                                          <p:stCondLst>
                                            <p:cond delay="0"/>
                                          </p:stCondLst>
                                        </p:cTn>
                                        <p:tgtEl>
                                          <p:spTgt spid="12"/>
                                        </p:tgtEl>
                                        <p:attrNameLst>
                                          <p:attrName>style.visibility</p:attrName>
                                        </p:attrNameLst>
                                      </p:cBhvr>
                                      <p:to>
                                        <p:strVal val="hidden"/>
                                      </p:to>
                                    </p:set>
                                  </p:childTnLst>
                                </p:cTn>
                              </p:par>
                              <p:par>
                                <p:cTn id="68" presetID="1" presetClass="exit" presetSubtype="0" fill="hold" grpId="1" nodeType="withEffect">
                                  <p:stCondLst>
                                    <p:cond delay="0"/>
                                  </p:stCondLst>
                                  <p:childTnLst>
                                    <p:set>
                                      <p:cBhvr>
                                        <p:cTn id="69" dur="1" fill="hold">
                                          <p:stCondLst>
                                            <p:cond delay="0"/>
                                          </p:stCondLst>
                                        </p:cTn>
                                        <p:tgtEl>
                                          <p:spTgt spid="25"/>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16"/>
                                        </p:tgtEl>
                                        <p:attrNameLst>
                                          <p:attrName>style.visibility</p:attrName>
                                        </p:attrNameLst>
                                      </p:cBhvr>
                                      <p:to>
                                        <p:strVal val="hidden"/>
                                      </p:to>
                                    </p:set>
                                  </p:childTnLst>
                                </p:cTn>
                              </p:par>
                              <p:par>
                                <p:cTn id="72" presetID="1"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36"/>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37"/>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39"/>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xit" presetSubtype="0" fill="hold" grpId="1" nodeType="clickEffect">
                                  <p:stCondLst>
                                    <p:cond delay="0"/>
                                  </p:stCondLst>
                                  <p:childTnLst>
                                    <p:set>
                                      <p:cBhvr>
                                        <p:cTn id="85" dur="1" fill="hold">
                                          <p:stCondLst>
                                            <p:cond delay="0"/>
                                          </p:stCondLst>
                                        </p:cTn>
                                        <p:tgtEl>
                                          <p:spTgt spid="56"/>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55"/>
                                        </p:tgtEl>
                                        <p:attrNameLst>
                                          <p:attrName>style.visibility</p:attrName>
                                        </p:attrNameLst>
                                      </p:cBhvr>
                                      <p:to>
                                        <p:strVal val="hidden"/>
                                      </p:to>
                                    </p:set>
                                  </p:childTnLst>
                                </p:cTn>
                              </p:par>
                              <p:par>
                                <p:cTn id="88" presetID="9" presetClass="entr" presetSubtype="0" fill="hold" grpId="0" nodeType="withEffect">
                                  <p:stCondLst>
                                    <p:cond delay="0"/>
                                  </p:stCondLst>
                                  <p:childTnLst>
                                    <p:set>
                                      <p:cBhvr>
                                        <p:cTn id="89" dur="1" fill="hold">
                                          <p:stCondLst>
                                            <p:cond delay="0"/>
                                          </p:stCondLst>
                                        </p:cTn>
                                        <p:tgtEl>
                                          <p:spTgt spid="60"/>
                                        </p:tgtEl>
                                        <p:attrNameLst>
                                          <p:attrName>style.visibility</p:attrName>
                                        </p:attrNameLst>
                                      </p:cBhvr>
                                      <p:to>
                                        <p:strVal val="visible"/>
                                      </p:to>
                                    </p:set>
                                    <p:animEffect transition="in" filter="dissolve">
                                      <p:cBhvr>
                                        <p:cTn id="90" dur="500"/>
                                        <p:tgtEl>
                                          <p:spTgt spid="60"/>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59"/>
                                        </p:tgtEl>
                                        <p:attrNameLst>
                                          <p:attrName>style.visibility</p:attrName>
                                        </p:attrNameLst>
                                      </p:cBhvr>
                                      <p:to>
                                        <p:strVal val="visible"/>
                                      </p:to>
                                    </p:set>
                                    <p:animEffect transition="in" filter="dissolve">
                                      <p:cBhvr>
                                        <p:cTn id="93" dur="500"/>
                                        <p:tgtEl>
                                          <p:spTgt spid="59"/>
                                        </p:tgtEl>
                                      </p:cBhvr>
                                    </p:animEffect>
                                  </p:childTnLst>
                                </p:cTn>
                              </p:par>
                              <p:par>
                                <p:cTn id="94" presetID="9" presetClass="entr" presetSubtype="0" fill="hold" grpId="0" nodeType="withEffect">
                                  <p:stCondLst>
                                    <p:cond delay="0"/>
                                  </p:stCondLst>
                                  <p:childTnLst>
                                    <p:set>
                                      <p:cBhvr>
                                        <p:cTn id="95" dur="1" fill="hold">
                                          <p:stCondLst>
                                            <p:cond delay="0"/>
                                          </p:stCondLst>
                                        </p:cTn>
                                        <p:tgtEl>
                                          <p:spTgt spid="58"/>
                                        </p:tgtEl>
                                        <p:attrNameLst>
                                          <p:attrName>style.visibility</p:attrName>
                                        </p:attrNameLst>
                                      </p:cBhvr>
                                      <p:to>
                                        <p:strVal val="visible"/>
                                      </p:to>
                                    </p:set>
                                    <p:animEffect transition="in" filter="dissolve">
                                      <p:cBhvr>
                                        <p:cTn id="9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25" grpId="0" animBg="1"/>
      <p:bldP spid="25" grpId="1" animBg="1"/>
      <p:bldP spid="34" grpId="0"/>
      <p:bldP spid="35" grpId="0"/>
      <p:bldP spid="36" grpId="0" animBg="1"/>
      <p:bldP spid="55" grpId="0"/>
      <p:bldP spid="55" grpId="1"/>
      <p:bldP spid="56" grpId="0" animBg="1"/>
      <p:bldP spid="56" grpId="1" animBg="1"/>
      <p:bldP spid="58" grpId="0" animBg="1"/>
      <p:bldP spid="59" grpId="0" animBg="1"/>
      <p:bldP spid="60" grpId="0"/>
    </p:bldLst>
  </p:timing>
</p:sld>
</file>

<file path=ppt/theme/theme1.xml><?xml version="1.0" encoding="utf-8"?>
<a:theme xmlns:a="http://schemas.openxmlformats.org/drawingml/2006/main" name="Twilight">
  <a:themeElements>
    <a:clrScheme name="Twilight">
      <a:dk1>
        <a:sysClr val="windowText" lastClr="000000"/>
      </a:dk1>
      <a:lt1>
        <a:sysClr val="window" lastClr="FFFFFF"/>
      </a:lt1>
      <a:dk2>
        <a:srgbClr val="24213E"/>
      </a:dk2>
      <a:lt2>
        <a:srgbClr val="E9EAF0"/>
      </a:lt2>
      <a:accent1>
        <a:srgbClr val="E8BC4A"/>
      </a:accent1>
      <a:accent2>
        <a:srgbClr val="83C1C6"/>
      </a:accent2>
      <a:accent3>
        <a:srgbClr val="E78D35"/>
      </a:accent3>
      <a:accent4>
        <a:srgbClr val="909CE1"/>
      </a:accent4>
      <a:accent5>
        <a:srgbClr val="839C41"/>
      </a:accent5>
      <a:accent6>
        <a:srgbClr val="CC5439"/>
      </a:accent6>
      <a:hlink>
        <a:srgbClr val="1C6CF1"/>
      </a:hlink>
      <a:folHlink>
        <a:srgbClr val="C649E0"/>
      </a:folHlink>
    </a:clrScheme>
    <a:fontScheme name="Twilight">
      <a:maj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ヒラギノ角ゴ Pro W3"/>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fov="600000">
              <a:rot lat="0" lon="0" rev="0"/>
            </a:camera>
            <a:lightRig rig="threePt" dir="t">
              <a:rot lat="0" lon="0" rev="1200000"/>
            </a:lightRig>
          </a:scene3d>
          <a:sp3d>
            <a:bevelT w="63500" h="25400"/>
          </a:sp3d>
        </a:effectStyle>
      </a:effectStyleLst>
      <a:bgFillStyleLst>
        <a:solidFill>
          <a:schemeClr val="phClr"/>
        </a:solidFill>
        <a:gradFill rotWithShape="1">
          <a:gsLst>
            <a:gs pos="0">
              <a:schemeClr val="bg1">
                <a:shade val="100000"/>
                <a:satMod val="300000"/>
              </a:schemeClr>
            </a:gs>
            <a:gs pos="31000">
              <a:schemeClr val="bg1">
                <a:tint val="100000"/>
                <a:satMod val="300000"/>
              </a:schemeClr>
            </a:gs>
            <a:gs pos="62000">
              <a:schemeClr val="phClr">
                <a:tint val="100000"/>
                <a:shade val="100000"/>
                <a:satMod val="100000"/>
              </a:schemeClr>
            </a:gs>
            <a:gs pos="100000">
              <a:schemeClr val="phClr">
                <a:shade val="100000"/>
                <a:hueMod val="93000"/>
                <a:satMod val="50000"/>
                <a:lumMod val="200000"/>
              </a:schemeClr>
            </a:gs>
          </a:gsLst>
          <a:lin ang="5400000" scaled="0"/>
        </a:gradFill>
        <a:gradFill rotWithShape="1">
          <a:gsLst>
            <a:gs pos="0">
              <a:schemeClr val="phClr">
                <a:tint val="100000"/>
                <a:satMod val="100000"/>
              </a:schemeClr>
            </a:gs>
            <a:gs pos="100000">
              <a:schemeClr val="phClr">
                <a:tint val="100000"/>
                <a:shade val="100000"/>
                <a:alpha val="100000"/>
                <a:hueMod val="100000"/>
                <a:satMod val="150000"/>
                <a:lumMod val="5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Twilight.thmx</Template>
  <TotalTime>68092</TotalTime>
  <Words>11035</Words>
  <Application>Microsoft Macintosh PowerPoint</Application>
  <PresentationFormat>On-screen Show (4:3)</PresentationFormat>
  <Paragraphs>1063</Paragraphs>
  <Slides>89</Slides>
  <Notes>50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89</vt:i4>
      </vt:variant>
    </vt:vector>
  </HeadingPairs>
  <TitlesOfParts>
    <vt:vector size="91" baseType="lpstr">
      <vt:lpstr>Twilight</vt:lpstr>
      <vt:lpstr>Equation</vt:lpstr>
      <vt:lpstr>Some QCD-related results from the ATLAS experiment</vt:lpstr>
      <vt:lpstr>PowerPoint Presentation</vt:lpstr>
      <vt:lpstr>PowerPoint Presentation</vt:lpstr>
      <vt:lpstr>PowerPoint Presentation</vt:lpstr>
      <vt:lpstr>…so why dedicating so much effort in performing evermore precise and sophisticated measurements of Standard Model physics, known and well-established for decades??? </vt:lpstr>
      <vt:lpstr>The Answer : Need to understand Strong Interaction Phenomena</vt:lpstr>
      <vt:lpstr>Plan of the talk</vt:lpstr>
      <vt:lpstr>PowerPoint Presentation</vt:lpstr>
      <vt:lpstr>PowerPoint Presentation</vt:lpstr>
      <vt:lpstr>PowerPoint Presentation</vt:lpstr>
      <vt:lpstr>PowerPoint Presentation</vt:lpstr>
      <vt:lpstr>PowerPoint Presentation</vt:lpstr>
      <vt:lpstr>PowerPoint Presentation</vt:lpstr>
      <vt:lpstr>Another problem</vt:lpstr>
      <vt:lpstr>PowerPoint Presentation</vt:lpstr>
      <vt:lpstr>Solution: Resummation </vt:lpstr>
      <vt:lpstr>PowerPoint Presentation</vt:lpstr>
      <vt:lpstr>PowerPoint Presentation</vt:lpstr>
      <vt:lpstr>So we need QCD-related precision measurements to improve theory predictions because:</vt:lpstr>
      <vt:lpstr>PowerPoint Presentation</vt:lpstr>
      <vt:lpstr>Predictions in hand</vt:lpstr>
      <vt:lpstr>Various level of predictions (I)</vt:lpstr>
      <vt:lpstr>Various level of predictions (II)</vt:lpstr>
      <vt:lpstr>Various level of predictions (III)</vt:lpstr>
      <vt:lpstr>Various level of predictions (IV)</vt:lpstr>
      <vt:lpstr>Various level of predictions (V)</vt:lpstr>
      <vt:lpstr>Various level of predictions (VI)</vt:lpstr>
      <vt:lpstr>PowerPoint Presentation</vt:lpstr>
      <vt:lpstr>PowerPoint Presentation</vt:lpstr>
      <vt:lpstr>PowerPoint Presentation</vt:lpstr>
      <vt:lpstr>Measuring aS using correlations and decorrelations in multijet events</vt:lpstr>
      <vt:lpstr>Issues in measuring as </vt:lpstr>
      <vt:lpstr>The observables</vt:lpstr>
      <vt:lpstr>PowerPoint Presentation</vt:lpstr>
      <vt:lpstr>PowerPoint Presentation</vt:lpstr>
      <vt:lpstr>Soft Parton Radiation (QCD Bremsstrahlung)</vt:lpstr>
      <vt:lpstr>Vector Boson PT  </vt:lpstr>
      <vt:lpstr>Vector Boson f*  </vt:lpstr>
      <vt:lpstr>Vector Boson f*  </vt:lpstr>
      <vt:lpstr>Need for tuning</vt:lpstr>
      <vt:lpstr>Limitations of tuning</vt:lpstr>
      <vt:lpstr>Steps of kT jet algorithm</vt:lpstr>
      <vt:lpstr>The physics of kT-splittings</vt:lpstr>
      <vt:lpstr>PowerPoint Presentation</vt:lpstr>
      <vt:lpstr>Soft drop groomed jet mass</vt:lpstr>
      <vt:lpstr>PowerPoint Presentation</vt:lpstr>
      <vt:lpstr>Hard Parton emissions</vt:lpstr>
      <vt:lpstr>Hard radiation: V+jets</vt:lpstr>
      <vt:lpstr>PowerPoint Presentation</vt:lpstr>
      <vt:lpstr>g+jets: Different contributions</vt:lpstr>
      <vt:lpstr>PowerPoint Presentation</vt:lpstr>
      <vt:lpstr>PowerPoint Presentation</vt:lpstr>
      <vt:lpstr>Heavy Flavor Jets</vt:lpstr>
      <vt:lpstr>X+b-jets: The Issues</vt:lpstr>
      <vt:lpstr>Heavy flavor: Z+b-jets</vt:lpstr>
      <vt:lpstr>Heavy flavor: Z+bb</vt:lpstr>
      <vt:lpstr>g+Heavy Flavor</vt:lpstr>
      <vt:lpstr>PowerPoint Presentation</vt:lpstr>
      <vt:lpstr>Conclusion</vt:lpstr>
      <vt:lpstr>Conclusions</vt:lpstr>
      <vt:lpstr>Back-up slides</vt:lpstr>
      <vt:lpstr>More Intro</vt:lpstr>
      <vt:lpstr>PowerPoint Presentation</vt:lpstr>
      <vt:lpstr>PowerPoint Presentation</vt:lpstr>
      <vt:lpstr>PowerPoint Presentation</vt:lpstr>
      <vt:lpstr>PowerPoint Presentation</vt:lpstr>
      <vt:lpstr>Strategies</vt:lpstr>
      <vt:lpstr>PowerPoint Presentation</vt:lpstr>
      <vt:lpstr>Our tools!</vt:lpstr>
      <vt:lpstr>General measurement approach</vt:lpstr>
      <vt:lpstr>PowerPoint Presentation</vt:lpstr>
      <vt:lpstr>More Results</vt:lpstr>
      <vt:lpstr>QCD effects to be measured</vt:lpstr>
      <vt:lpstr>Dijet Azimuthal Decorrelations:</vt:lpstr>
      <vt:lpstr>PowerPoint Presentation</vt:lpstr>
      <vt:lpstr>PowerPoint Presentation</vt:lpstr>
      <vt:lpstr>PowerPoint Presentation</vt:lpstr>
      <vt:lpstr>Jet veto in dijet events</vt:lpstr>
      <vt:lpstr>Azimuthal decorrelations in dijet events</vt:lpstr>
      <vt:lpstr>Hard radiation: Z+jets (I)</vt:lpstr>
      <vt:lpstr>Scaling patterns in Z+jets</vt:lpstr>
      <vt:lpstr>Systematic uncertainties</vt:lpstr>
      <vt:lpstr>Measuring ratios: Rjets</vt:lpstr>
      <vt:lpstr>QCD radiation in top events</vt:lpstr>
      <vt:lpstr>PowerPoint Presentation</vt:lpstr>
      <vt:lpstr>EWK radiation corrections (I)</vt:lpstr>
      <vt:lpstr>EWK radiation corrections</vt:lpstr>
      <vt:lpstr>Heavy Flavor: W+b-jets</vt:lpstr>
      <vt:lpstr>W mass measurement</vt:lpstr>
    </vt:vector>
  </TitlesOfParts>
  <Company>Tufts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Large Hadron Collider: legacy and prospects </dc:title>
  <dc:creator>Hugo Beauchemin</dc:creator>
  <cp:lastModifiedBy>Hugo Beauchemin</cp:lastModifiedBy>
  <cp:revision>826</cp:revision>
  <cp:lastPrinted>2017-09-03T08:18:21Z</cp:lastPrinted>
  <dcterms:created xsi:type="dcterms:W3CDTF">2016-03-03T21:08:20Z</dcterms:created>
  <dcterms:modified xsi:type="dcterms:W3CDTF">2019-06-19T14:31:24Z</dcterms:modified>
</cp:coreProperties>
</file>