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60" r:id="rId3"/>
    <p:sldId id="265" r:id="rId4"/>
    <p:sldId id="293" r:id="rId5"/>
    <p:sldId id="271" r:id="rId6"/>
    <p:sldId id="272" r:id="rId7"/>
    <p:sldId id="273" r:id="rId8"/>
    <p:sldId id="274" r:id="rId9"/>
    <p:sldId id="275" r:id="rId10"/>
    <p:sldId id="276" r:id="rId11"/>
    <p:sldId id="277" r:id="rId12"/>
    <p:sldId id="278" r:id="rId13"/>
    <p:sldId id="279" r:id="rId14"/>
    <p:sldId id="269" r:id="rId15"/>
    <p:sldId id="270" r:id="rId16"/>
    <p:sldId id="280" r:id="rId17"/>
    <p:sldId id="281" r:id="rId18"/>
    <p:sldId id="292" r:id="rId19"/>
    <p:sldId id="282" r:id="rId20"/>
    <p:sldId id="283" r:id="rId21"/>
    <p:sldId id="284" r:id="rId22"/>
    <p:sldId id="285" r:id="rId23"/>
    <p:sldId id="286" r:id="rId24"/>
    <p:sldId id="287" r:id="rId25"/>
    <p:sldId id="288" r:id="rId26"/>
    <p:sldId id="289" r:id="rId27"/>
    <p:sldId id="290" r:id="rId28"/>
    <p:sldId id="291" r:id="rId29"/>
    <p:sldId id="267" r:id="rId30"/>
    <p:sldId id="268" r:id="rId31"/>
    <p:sldId id="295" r:id="rId32"/>
    <p:sldId id="261" r:id="rId33"/>
    <p:sldId id="262" r:id="rId34"/>
    <p:sldId id="263" r:id="rId35"/>
    <p:sldId id="294" r:id="rId36"/>
    <p:sldId id="264" r:id="rId37"/>
    <p:sldId id="257" r:id="rId38"/>
    <p:sldId id="25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64" d="100"/>
          <a:sy n="64" d="100"/>
        </p:scale>
        <p:origin x="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18E0F-630C-4620-BB1A-61D892F76BD7}" type="datetimeFigureOut">
              <a:rPr lang="en-GB" smtClean="0"/>
              <a:t>16/01/2020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AB0C3-A196-4512-81DF-232504DF76A3}" type="slidenum">
              <a:rPr lang="en-GB" smtClean="0"/>
              <a:t>‹#›</a:t>
            </a:fld>
            <a:endParaRPr lang="en-GB"/>
          </a:p>
        </p:txBody>
      </p:sp>
    </p:spTree>
    <p:extLst>
      <p:ext uri="{BB962C8B-B14F-4D97-AF65-F5344CB8AC3E}">
        <p14:creationId xmlns:p14="http://schemas.microsoft.com/office/powerpoint/2010/main" val="779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a:t>
            </a:r>
            <a:endParaRPr lang="en-GB" dirty="0" smtClean="0"/>
          </a:p>
          <a:p>
            <a:r>
              <a:rPr lang="en-GB" dirty="0" err="1" smtClean="0"/>
              <a:t>Ga</a:t>
            </a:r>
            <a:r>
              <a:rPr lang="en-GB" dirty="0" smtClean="0"/>
              <a:t>’</a:t>
            </a:r>
          </a:p>
          <a:p>
            <a:r>
              <a:rPr lang="en-GB" dirty="0" err="1" smtClean="0"/>
              <a:t>Ga</a:t>
            </a:r>
            <a:r>
              <a:rPr lang="en-GB" baseline="0" dirty="0" smtClean="0"/>
              <a:t> ‘ version 2.o</a:t>
            </a:r>
          </a:p>
          <a:p>
            <a:r>
              <a:rPr lang="en-GB" dirty="0" err="1" smtClean="0"/>
              <a:t>Ga</a:t>
            </a:r>
            <a:r>
              <a:rPr lang="en-GB" baseline="0" dirty="0" smtClean="0"/>
              <a:t> ‘ version 2.o </a:t>
            </a:r>
            <a:r>
              <a:rPr lang="en-GB" baseline="0" dirty="0" err="1" smtClean="0"/>
              <a:t>hydidized</a:t>
            </a:r>
            <a:r>
              <a:rPr lang="en-GB" baseline="0" dirty="0" smtClean="0"/>
              <a:t> with knobs and whistles.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4</a:t>
            </a:fld>
            <a:endParaRPr lang="en-GB"/>
          </a:p>
        </p:txBody>
      </p:sp>
    </p:spTree>
    <p:extLst>
      <p:ext uri="{BB962C8B-B14F-4D97-AF65-F5344CB8AC3E}">
        <p14:creationId xmlns:p14="http://schemas.microsoft.com/office/powerpoint/2010/main" val="295923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10</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extLst>
      <p:ext uri="{BB962C8B-B14F-4D97-AF65-F5344CB8AC3E}">
        <p14:creationId xmlns:p14="http://schemas.microsoft.com/office/powerpoint/2010/main" val="218086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 the north</a:t>
            </a:r>
            <a:r>
              <a:rPr lang="en-GB" baseline="0" dirty="0" smtClean="0"/>
              <a:t> sea dry…</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15</a:t>
            </a:fld>
            <a:endParaRPr lang="en-GB"/>
          </a:p>
        </p:txBody>
      </p:sp>
    </p:spTree>
    <p:extLst>
      <p:ext uri="{BB962C8B-B14F-4D97-AF65-F5344CB8AC3E}">
        <p14:creationId xmlns:p14="http://schemas.microsoft.com/office/powerpoint/2010/main" val="400742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Temptation</a:t>
            </a:r>
            <a:r>
              <a:rPr lang="en-GB" baseline="0" dirty="0" smtClean="0"/>
              <a:t> is to just write a search algorithm.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29</a:t>
            </a:fld>
            <a:endParaRPr lang="en-GB"/>
          </a:p>
        </p:txBody>
      </p:sp>
    </p:spTree>
    <p:extLst>
      <p:ext uri="{BB962C8B-B14F-4D97-AF65-F5344CB8AC3E}">
        <p14:creationId xmlns:p14="http://schemas.microsoft.com/office/powerpoint/2010/main" val="34043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t finite, not computable, not all function, not closed under permutation, focussed sets. </a:t>
            </a:r>
          </a:p>
          <a:p>
            <a:r>
              <a:rPr lang="en-GB" baseline="0" dirty="0" smtClean="0"/>
              <a:t>Implications. Do not propose a metaheuristic in isolation .  </a:t>
            </a:r>
          </a:p>
          <a:p>
            <a:endParaRPr lang="en-GB" baseline="0" dirty="0" smtClean="0"/>
          </a:p>
          <a:p>
            <a:r>
              <a:rPr lang="en-GB" baseline="0" dirty="0" smtClean="0"/>
              <a:t>Assumptions  - no revisiting, count number of evaluations (ignore execution time.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30</a:t>
            </a:fld>
            <a:endParaRPr lang="en-GB"/>
          </a:p>
        </p:txBody>
      </p:sp>
    </p:spTree>
    <p:extLst>
      <p:ext uri="{BB962C8B-B14F-4D97-AF65-F5344CB8AC3E}">
        <p14:creationId xmlns:p14="http://schemas.microsoft.com/office/powerpoint/2010/main" val="332429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you do after</a:t>
            </a:r>
            <a:r>
              <a:rPr lang="en-GB" baseline="0" dirty="0" smtClean="0"/>
              <a:t> this talk you could not do before.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35</a:t>
            </a:fld>
            <a:endParaRPr lang="en-GB"/>
          </a:p>
        </p:txBody>
      </p:sp>
    </p:spTree>
    <p:extLst>
      <p:ext uri="{BB962C8B-B14F-4D97-AF65-F5344CB8AC3E}">
        <p14:creationId xmlns:p14="http://schemas.microsoft.com/office/powerpoint/2010/main" val="38134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1C1B67-F305-459E-8FB7-5B880A0B98D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115432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C1B67-F305-459E-8FB7-5B880A0B98D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5904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C1B67-F305-459E-8FB7-5B880A0B98D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329102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endParaRPr lang="en-GB"/>
          </a:p>
        </p:txBody>
      </p:sp>
      <p:sp>
        <p:nvSpPr>
          <p:cNvPr id="4" name="Date Placeholder 3"/>
          <p:cNvSpPr>
            <a:spLocks noGrp="1"/>
          </p:cNvSpPr>
          <p:nvPr>
            <p:ph type="dt" sz="half" idx="10"/>
          </p:nvPr>
        </p:nvSpPr>
        <p:spPr>
          <a:xfrm>
            <a:off x="0" y="6381750"/>
            <a:ext cx="2844800" cy="476250"/>
          </a:xfrm>
        </p:spPr>
        <p:txBody>
          <a:bodyPr/>
          <a:lstStyle>
            <a:lvl1pPr>
              <a:defRPr/>
            </a:lvl1pPr>
          </a:lstStyle>
          <a:p>
            <a:fld id="{5A78E7B3-282E-4EAD-B9C4-6DCF571ABFE0}" type="datetime1">
              <a:rPr lang="en-GB" smtClean="0"/>
              <a:t>16/01/2020</a:t>
            </a:fld>
            <a:endParaRPr lang="en-GB"/>
          </a:p>
        </p:txBody>
      </p:sp>
      <p:sp>
        <p:nvSpPr>
          <p:cNvPr id="5" name="Footer Placeholder 4"/>
          <p:cNvSpPr>
            <a:spLocks noGrp="1"/>
          </p:cNvSpPr>
          <p:nvPr>
            <p:ph type="ftr" sz="quarter" idx="11"/>
          </p:nvPr>
        </p:nvSpPr>
        <p:spPr>
          <a:xfrm>
            <a:off x="4176184" y="6381750"/>
            <a:ext cx="3860800" cy="476250"/>
          </a:xfrm>
        </p:spPr>
        <p:txBody>
          <a:bodyPr/>
          <a:lstStyle>
            <a:lvl1pPr>
              <a:defRPr/>
            </a:lvl1pPr>
          </a:lstStyle>
          <a:p>
            <a:r>
              <a:rPr lang="en-GB" smtClean="0"/>
              <a:t>John R. Woodward</a:t>
            </a:r>
            <a:endParaRPr lang="en-GB"/>
          </a:p>
        </p:txBody>
      </p:sp>
      <p:sp>
        <p:nvSpPr>
          <p:cNvPr id="6" name="Slide Number Placeholder 5"/>
          <p:cNvSpPr>
            <a:spLocks noGrp="1"/>
          </p:cNvSpPr>
          <p:nvPr>
            <p:ph type="sldNum" sz="quarter" idx="12"/>
          </p:nvPr>
        </p:nvSpPr>
        <p:spPr>
          <a:xfrm>
            <a:off x="9347200" y="6381750"/>
            <a:ext cx="28448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1018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C1B67-F305-459E-8FB7-5B880A0B98D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1812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C1B67-F305-459E-8FB7-5B880A0B98D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306410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1C1B67-F305-459E-8FB7-5B880A0B98D7}"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128837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1C1B67-F305-459E-8FB7-5B880A0B98D7}" type="datetimeFigureOut">
              <a:rPr lang="en-GB" smtClean="0"/>
              <a:t>16/01/2020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409429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1C1B67-F305-459E-8FB7-5B880A0B98D7}" type="datetimeFigureOut">
              <a:rPr lang="en-GB" smtClean="0"/>
              <a:t>16/01/2020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175913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C1B67-F305-459E-8FB7-5B880A0B98D7}" type="datetimeFigureOut">
              <a:rPr lang="en-GB" smtClean="0"/>
              <a:t>16/01/2020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386199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C1B67-F305-459E-8FB7-5B880A0B98D7}"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154060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C1B67-F305-459E-8FB7-5B880A0B98D7}"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612354-88AE-4950-9D26-73DCD17E3693}" type="slidenum">
              <a:rPr lang="en-GB" smtClean="0"/>
              <a:t>‹#›</a:t>
            </a:fld>
            <a:endParaRPr lang="en-GB"/>
          </a:p>
        </p:txBody>
      </p:sp>
    </p:spTree>
    <p:extLst>
      <p:ext uri="{BB962C8B-B14F-4D97-AF65-F5344CB8AC3E}">
        <p14:creationId xmlns:p14="http://schemas.microsoft.com/office/powerpoint/2010/main" val="339773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C1B67-F305-459E-8FB7-5B880A0B98D7}" type="datetimeFigureOut">
              <a:rPr lang="en-GB" smtClean="0"/>
              <a:t>16/01/2020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12354-88AE-4950-9D26-73DCD17E3693}" type="slidenum">
              <a:rPr lang="en-GB" smtClean="0"/>
              <a:t>‹#›</a:t>
            </a:fld>
            <a:endParaRPr lang="en-GB"/>
          </a:p>
        </p:txBody>
      </p:sp>
    </p:spTree>
    <p:extLst>
      <p:ext uri="{BB962C8B-B14F-4D97-AF65-F5344CB8AC3E}">
        <p14:creationId xmlns:p14="http://schemas.microsoft.com/office/powerpoint/2010/main" val="291851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qmul.ac.uk/" TargetMode="External"/><Relationship Id="rId2" Type="http://schemas.openxmlformats.org/officeDocument/2006/relationships/hyperlink" Target="mailto:j.wooward@qmu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holar.google.co.uk/citations?user=iZIjJ80AAAAJ&amp;hl=en" TargetMode="External"/><Relationship Id="rId2" Type="http://schemas.openxmlformats.org/officeDocument/2006/relationships/hyperlink" Target="http://gpbib.cs.ucl.ac.uk/gp-html/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r.qmul.ac.uk/" TargetMode="External"/><Relationship Id="rId2" Type="http://schemas.openxmlformats.org/officeDocument/2006/relationships/hyperlink" Target="mailto:j.wooward@qmul.ac.uk" TargetMode="External"/><Relationship Id="rId1" Type="http://schemas.openxmlformats.org/officeDocument/2006/relationships/slideLayout" Target="../slideLayouts/slideLayout2.xml"/><Relationship Id="rId6" Type="http://schemas.openxmlformats.org/officeDocument/2006/relationships/hyperlink" Target="https://gow.epsrc.ukri.org/NGBOViewPerson.aspx?PersonId=-485755" TargetMode="External"/><Relationship Id="rId5" Type="http://schemas.openxmlformats.org/officeDocument/2006/relationships/hyperlink" Target="https://scholar.google.co.uk/citations?user=iZIjJ80AAAAJ&amp;hl=en" TargetMode="External"/><Relationship Id="rId4" Type="http://schemas.openxmlformats.org/officeDocument/2006/relationships/hyperlink" Target="http://gpbib.cs.ucl.ac.uk/gp-html/inde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810" y="4563394"/>
            <a:ext cx="9144000" cy="2387600"/>
          </a:xfrm>
        </p:spPr>
        <p:txBody>
          <a:bodyPr>
            <a:normAutofit fontScale="90000"/>
          </a:bodyPr>
          <a:lstStyle/>
          <a:p>
            <a:r>
              <a:rPr lang="en-GB" dirty="0" smtClean="0"/>
              <a:t>John R. Woodward</a:t>
            </a:r>
            <a:br>
              <a:rPr lang="en-GB" dirty="0" smtClean="0"/>
            </a:br>
            <a:r>
              <a:rPr lang="en-GB" dirty="0" smtClean="0">
                <a:hlinkClick r:id="rId2"/>
              </a:rPr>
              <a:t>j.wooward@qmul.ac.uk</a:t>
            </a:r>
            <a:r>
              <a:rPr lang="en-GB" dirty="0" smtClean="0"/>
              <a:t/>
            </a:r>
            <a:br>
              <a:rPr lang="en-GB" dirty="0" smtClean="0"/>
            </a:br>
            <a:r>
              <a:rPr lang="en-GB" dirty="0" smtClean="0"/>
              <a:t>Head of Operational Research</a:t>
            </a:r>
            <a:br>
              <a:rPr lang="en-GB" dirty="0" smtClean="0"/>
            </a:br>
            <a:r>
              <a:rPr lang="en-GB" dirty="0" smtClean="0">
                <a:hlinkClick r:id="rId3"/>
              </a:rPr>
              <a:t>http://or.qmul.ac.uk/</a:t>
            </a:r>
            <a:r>
              <a:rPr lang="en-GB" dirty="0" smtClean="0"/>
              <a:t/>
            </a:r>
            <a:br>
              <a:rPr lang="en-GB" dirty="0" smtClean="0"/>
            </a:br>
            <a:r>
              <a:rPr lang="en-GB" b="1" dirty="0" smtClean="0"/>
              <a:t>Automatically </a:t>
            </a:r>
            <a:r>
              <a:rPr lang="en-GB" b="1" dirty="0" smtClean="0"/>
              <a:t>Building Better </a:t>
            </a:r>
            <a:r>
              <a:rPr lang="en-GB" b="1" dirty="0" smtClean="0"/>
              <a:t>Algorithms :</a:t>
            </a:r>
            <a:br>
              <a:rPr lang="en-GB" b="1" dirty="0" smtClean="0"/>
            </a:br>
            <a:r>
              <a:rPr lang="en-GB" sz="4400" b="1" i="1" dirty="0" smtClean="0"/>
              <a:t>taking existing computer programs and automatically improving them</a:t>
            </a:r>
            <a:r>
              <a:rPr lang="en-GB" b="1" dirty="0" smtClean="0"/>
              <a:t/>
            </a:r>
            <a:br>
              <a:rPr lang="en-GB" b="1" dirty="0" smtClean="0"/>
            </a:br>
            <a:r>
              <a:rPr lang="en-GB" b="1" dirty="0" smtClean="0"/>
              <a:t> </a:t>
            </a:r>
            <a:endParaRPr lang="en-GB" b="1" dirty="0"/>
          </a:p>
        </p:txBody>
      </p:sp>
    </p:spTree>
    <p:extLst>
      <p:ext uri="{BB962C8B-B14F-4D97-AF65-F5344CB8AC3E}">
        <p14:creationId xmlns:p14="http://schemas.microsoft.com/office/powerpoint/2010/main" val="312741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smtClean="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1"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3719514"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4332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4295776" y="4616451"/>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5159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4224339" y="3716339"/>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3648076"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5087939" y="3716339"/>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5843589" y="3716339"/>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5843589"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5808663" y="3716339"/>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3395664" y="1773239"/>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3395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4295775" y="1628776"/>
            <a:ext cx="324960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4295775" y="2133601"/>
            <a:ext cx="402385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7356476"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6635751"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4332288" y="4616451"/>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3611563" y="4616451"/>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Date Placeholder 1"/>
          <p:cNvSpPr>
            <a:spLocks noGrp="1"/>
          </p:cNvSpPr>
          <p:nvPr>
            <p:ph type="dt" sz="half" idx="10"/>
          </p:nvPr>
        </p:nvSpPr>
        <p:spPr/>
        <p:txBody>
          <a:bodyPr/>
          <a:lstStyle/>
          <a:p>
            <a:fld id="{D20E28C7-44E0-4C16-8AD9-2348F4549444}" type="datetime1">
              <a:rPr lang="en-GB" smtClean="0"/>
              <a:t>16/01/2020</a:t>
            </a:fld>
            <a:endParaRPr lang="en-GB"/>
          </a:p>
        </p:txBody>
      </p:sp>
      <p:sp>
        <p:nvSpPr>
          <p:cNvPr id="3" name="Footer Placeholder 2"/>
          <p:cNvSpPr>
            <a:spLocks noGrp="1"/>
          </p:cNvSpPr>
          <p:nvPr>
            <p:ph type="ftr" sz="quarter" idx="11"/>
          </p:nvPr>
        </p:nvSpPr>
        <p:spPr/>
        <p:txBody>
          <a:bodyPr/>
          <a:lstStyle/>
          <a:p>
            <a:r>
              <a:rPr lang="en-GB" smtClean="0"/>
              <a:t>John R. Woodward</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10</a:t>
            </a:fld>
            <a:endParaRPr lang="en-GB"/>
          </a:p>
        </p:txBody>
      </p:sp>
    </p:spTree>
    <p:extLst>
      <p:ext uri="{BB962C8B-B14F-4D97-AF65-F5344CB8AC3E}">
        <p14:creationId xmlns:p14="http://schemas.microsoft.com/office/powerpoint/2010/main" val="34715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fld id="{6DFFB4E0-C79E-4575-9CD3-55D899882031}" type="datetime1">
              <a:rPr lang="en-GB" smtClean="0"/>
              <a:t>16/01/2020</a:t>
            </a:fld>
            <a:endParaRPr lang="en-GB"/>
          </a:p>
        </p:txBody>
      </p:sp>
      <p:sp>
        <p:nvSpPr>
          <p:cNvPr id="37" name="Footer Placeholder 4"/>
          <p:cNvSpPr>
            <a:spLocks noGrp="1"/>
          </p:cNvSpPr>
          <p:nvPr>
            <p:ph type="ftr" sz="quarter" idx="11"/>
          </p:nvPr>
        </p:nvSpPr>
        <p:spPr/>
        <p:txBody>
          <a:bodyPr/>
          <a:lstStyle/>
          <a:p>
            <a:r>
              <a:rPr lang="en-GB" smtClean="0"/>
              <a:t>John R. Woodward</a:t>
            </a:r>
            <a:endParaRPr lang="en-GB"/>
          </a:p>
        </p:txBody>
      </p:sp>
      <p:sp>
        <p:nvSpPr>
          <p:cNvPr id="38" name="Slide Number Placeholder 5"/>
          <p:cNvSpPr>
            <a:spLocks noGrp="1"/>
          </p:cNvSpPr>
          <p:nvPr>
            <p:ph type="sldNum" sz="quarter" idx="12"/>
          </p:nvPr>
        </p:nvSpPr>
        <p:spPr/>
        <p:txBody>
          <a:bodyPr/>
          <a:lstStyle/>
          <a:p>
            <a:fld id="{36A61D4C-6CD5-40BC-8E78-EC7F038BC952}" type="slidenum">
              <a:rPr lang="en-GB"/>
              <a:pPr/>
              <a:t>11</a:t>
            </a:fld>
            <a:endParaRPr lang="en-GB"/>
          </a:p>
        </p:txBody>
      </p:sp>
      <p:sp>
        <p:nvSpPr>
          <p:cNvPr id="47236" name="Rectangle 132"/>
          <p:cNvSpPr>
            <a:spLocks noGrp="1" noChangeArrowheads="1"/>
          </p:cNvSpPr>
          <p:nvPr>
            <p:ph type="title"/>
          </p:nvPr>
        </p:nvSpPr>
        <p:spPr/>
        <p:txBody>
          <a:bodyPr>
            <a:normAutofit fontScale="90000"/>
          </a:bodyPr>
          <a:lstStyle/>
          <a:p>
            <a:r>
              <a:rPr lang="en-GB" sz="4000" b="1" dirty="0">
                <a:solidFill>
                  <a:srgbClr val="FF0000"/>
                </a:solidFill>
              </a:rPr>
              <a:t>Testing</a:t>
            </a:r>
            <a:r>
              <a:rPr lang="en-GB" sz="4000" b="1" dirty="0"/>
              <a:t> Heuristics </a:t>
            </a:r>
            <a:r>
              <a:rPr lang="en-GB" sz="4000" b="1" dirty="0"/>
              <a:t>on problems of much larger </a:t>
            </a:r>
            <a:r>
              <a:rPr lang="en-GB" sz="4000" b="1" dirty="0"/>
              <a:t>size than in </a:t>
            </a:r>
            <a:r>
              <a:rPr lang="en-GB" sz="4000" b="1" dirty="0">
                <a:solidFill>
                  <a:srgbClr val="00B050"/>
                </a:solidFill>
              </a:rPr>
              <a:t>training</a:t>
            </a:r>
            <a:endParaRPr lang="en-GB" sz="4000" b="1" dirty="0">
              <a:solidFill>
                <a:srgbClr val="00B050"/>
              </a:solidFill>
            </a:endParaRPr>
          </a:p>
        </p:txBody>
      </p:sp>
      <p:graphicFrame>
        <p:nvGraphicFramePr>
          <p:cNvPr id="47242" name="Group 138"/>
          <p:cNvGraphicFramePr>
            <a:graphicFrameLocks noGrp="1"/>
          </p:cNvGraphicFramePr>
          <p:nvPr>
            <p:ph idx="1"/>
            <p:extLst/>
          </p:nvPr>
        </p:nvGraphicFramePr>
        <p:xfrm>
          <a:off x="1981200" y="1600201"/>
          <a:ext cx="8229600" cy="2289175"/>
        </p:xfrm>
        <a:graphic>
          <a:graphicData uri="http://schemas.openxmlformats.org/drawingml/2006/table">
            <a:tbl>
              <a:tblPr/>
              <a:tblGrid>
                <a:gridCol w="1463675">
                  <a:extLst>
                    <a:ext uri="{9D8B030D-6E8A-4147-A177-3AD203B41FA5}">
                      <a16:colId xmlns:a16="http://schemas.microsoft.com/office/drawing/2014/main" val="20000"/>
                    </a:ext>
                  </a:extLst>
                </a:gridCol>
                <a:gridCol w="2227263">
                  <a:extLst>
                    <a:ext uri="{9D8B030D-6E8A-4147-A177-3AD203B41FA5}">
                      <a16:colId xmlns:a16="http://schemas.microsoft.com/office/drawing/2014/main" val="20001"/>
                    </a:ext>
                  </a:extLst>
                </a:gridCol>
                <a:gridCol w="2227262">
                  <a:extLst>
                    <a:ext uri="{9D8B030D-6E8A-4147-A177-3AD203B41FA5}">
                      <a16:colId xmlns:a16="http://schemas.microsoft.com/office/drawing/2014/main" val="20002"/>
                    </a:ext>
                  </a:extLst>
                </a:gridCol>
                <a:gridCol w="2311400">
                  <a:extLst>
                    <a:ext uri="{9D8B030D-6E8A-4147-A177-3AD203B41FA5}">
                      <a16:colId xmlns:a16="http://schemas.microsoft.com/office/drawing/2014/main" val="20003"/>
                    </a:ext>
                  </a:extLst>
                </a:gridCol>
              </a:tblGrid>
              <a:tr h="460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2"/>
                          </a:solidFill>
                          <a:effectLst/>
                          <a:latin typeface="Arial" charset="0"/>
                          <a:cs typeface="Arial" charset="0"/>
                        </a:rPr>
                        <a:t>Table I</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trained100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250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500 </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0.427768358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0.298749035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0.140986023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0.406790534</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0.010006408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0.000350265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4079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0.454063071</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2.58E-07</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9.65E-12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0.271828318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1.38E-25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2.78E-32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7243" name="Text Box 139"/>
          <p:cNvSpPr txBox="1">
            <a:spLocks noChangeArrowheads="1"/>
          </p:cNvSpPr>
          <p:nvPr/>
        </p:nvSpPr>
        <p:spPr bwMode="auto">
          <a:xfrm>
            <a:off x="1703512" y="4149725"/>
            <a:ext cx="89043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2000" dirty="0">
                <a:solidFill>
                  <a:schemeClr val="tx2"/>
                </a:solidFill>
              </a:rPr>
              <a:t>Table shows </a:t>
            </a:r>
            <a:r>
              <a:rPr lang="en-GB" sz="2000" dirty="0">
                <a:solidFill>
                  <a:schemeClr val="tx2"/>
                </a:solidFill>
              </a:rPr>
              <a:t>p-values using </a:t>
            </a:r>
            <a:r>
              <a:rPr lang="en-GB" sz="2000" dirty="0">
                <a:solidFill>
                  <a:schemeClr val="tx2"/>
                </a:solidFill>
              </a:rPr>
              <a:t>the best fit heuristic, for heuristics trained on </a:t>
            </a:r>
          </a:p>
          <a:p>
            <a:r>
              <a:rPr lang="en-GB" sz="2000" dirty="0">
                <a:solidFill>
                  <a:schemeClr val="tx2"/>
                </a:solidFill>
              </a:rPr>
              <a:t>different size problems, when applied to different sized problems</a:t>
            </a:r>
          </a:p>
          <a:p>
            <a:r>
              <a:rPr lang="en-GB" sz="2000" dirty="0">
                <a:solidFill>
                  <a:schemeClr val="tx2"/>
                </a:solidFill>
              </a:rPr>
              <a:t>1. As number of </a:t>
            </a:r>
            <a:r>
              <a:rPr lang="en-GB" sz="2000" dirty="0">
                <a:solidFill>
                  <a:schemeClr val="tx2"/>
                </a:solidFill>
              </a:rPr>
              <a:t>items trained </a:t>
            </a:r>
            <a:r>
              <a:rPr lang="en-GB" sz="2000" dirty="0">
                <a:solidFill>
                  <a:schemeClr val="tx2"/>
                </a:solidFill>
              </a:rPr>
              <a:t>on increases, </a:t>
            </a:r>
            <a:r>
              <a:rPr lang="en-GB" sz="2000" dirty="0">
                <a:solidFill>
                  <a:schemeClr val="tx2"/>
                </a:solidFill>
              </a:rPr>
              <a:t> the </a:t>
            </a:r>
            <a:r>
              <a:rPr lang="en-GB" sz="2000" dirty="0">
                <a:solidFill>
                  <a:schemeClr val="tx2"/>
                </a:solidFill>
              </a:rPr>
              <a:t>probability decreases (see next slide). </a:t>
            </a:r>
          </a:p>
          <a:p>
            <a:r>
              <a:rPr lang="en-GB" sz="2000" dirty="0">
                <a:solidFill>
                  <a:schemeClr val="tx2"/>
                </a:solidFill>
              </a:rPr>
              <a:t>2. As the number of </a:t>
            </a:r>
            <a:r>
              <a:rPr lang="en-GB" sz="2000" dirty="0">
                <a:solidFill>
                  <a:schemeClr val="tx2"/>
                </a:solidFill>
              </a:rPr>
              <a:t>items packed </a:t>
            </a:r>
            <a:r>
              <a:rPr lang="en-GB" sz="2000" dirty="0">
                <a:solidFill>
                  <a:schemeClr val="tx2"/>
                </a:solidFill>
              </a:rPr>
              <a:t>increases, </a:t>
            </a:r>
            <a:r>
              <a:rPr lang="en-GB" sz="2000" dirty="0">
                <a:solidFill>
                  <a:schemeClr val="tx2"/>
                </a:solidFill>
              </a:rPr>
              <a:t> the </a:t>
            </a:r>
            <a:r>
              <a:rPr lang="en-GB" sz="2000" dirty="0">
                <a:solidFill>
                  <a:schemeClr val="tx2"/>
                </a:solidFill>
              </a:rPr>
              <a:t>probability decreases (see next slide). </a:t>
            </a:r>
          </a:p>
        </p:txBody>
      </p:sp>
    </p:spTree>
    <p:extLst>
      <p:ext uri="{BB962C8B-B14F-4D97-AF65-F5344CB8AC3E}">
        <p14:creationId xmlns:p14="http://schemas.microsoft.com/office/powerpoint/2010/main" val="176794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1B0E705D-9817-40AA-956C-4363351AE583}" type="datetime1">
              <a:rPr lang="en-GB" sz="1400">
                <a:solidFill>
                  <a:schemeClr val="tx1"/>
                </a:solidFill>
              </a:rPr>
              <a:t>16/01/2020</a:t>
            </a:fld>
            <a:endParaRPr lang="en-GB" sz="1400">
              <a:solidFill>
                <a:schemeClr val="tx1"/>
              </a:solidFill>
            </a:endParaRPr>
          </a:p>
        </p:txBody>
      </p:sp>
      <p:sp>
        <p:nvSpPr>
          <p:cNvPr id="1331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a:solidFill>
                <a:schemeClr val="tx1"/>
              </a:solidFill>
            </a:endParaRPr>
          </a:p>
        </p:txBody>
      </p:sp>
      <p:sp>
        <p:nvSpPr>
          <p:cNvPr id="1331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2595187A-C550-4199-8202-48F0438600D7}" type="slidenum">
              <a:rPr lang="en-GB" sz="1400">
                <a:solidFill>
                  <a:schemeClr val="tx1"/>
                </a:solidFill>
              </a:rPr>
              <a:pPr eaLnBrk="1" hangingPunct="1"/>
              <a:t>12</a:t>
            </a:fld>
            <a:endParaRPr lang="en-GB" sz="1400">
              <a:solidFill>
                <a:schemeClr val="tx1"/>
              </a:solidFill>
            </a:endParaRPr>
          </a:p>
        </p:txBody>
      </p:sp>
      <p:sp>
        <p:nvSpPr>
          <p:cNvPr id="13317" name="Rectangle 2"/>
          <p:cNvSpPr>
            <a:spLocks noGrp="1" noChangeArrowheads="1"/>
          </p:cNvSpPr>
          <p:nvPr>
            <p:ph type="title"/>
          </p:nvPr>
        </p:nvSpPr>
        <p:spPr>
          <a:xfrm>
            <a:off x="1992313" y="0"/>
            <a:ext cx="8229600" cy="1143000"/>
          </a:xfrm>
        </p:spPr>
        <p:txBody>
          <a:bodyPr/>
          <a:lstStyle/>
          <a:p>
            <a:pPr eaLnBrk="1" hangingPunct="1"/>
            <a:r>
              <a:rPr lang="en-GB" b="1" dirty="0" smtClean="0"/>
              <a:t>Compared with Best Fit</a:t>
            </a:r>
          </a:p>
        </p:txBody>
      </p:sp>
      <p:sp>
        <p:nvSpPr>
          <p:cNvPr id="13318" name="Rectangle 3"/>
          <p:cNvSpPr>
            <a:spLocks noGrp="1" noChangeArrowheads="1"/>
          </p:cNvSpPr>
          <p:nvPr>
            <p:ph type="body" idx="1"/>
          </p:nvPr>
        </p:nvSpPr>
        <p:spPr>
          <a:xfrm>
            <a:off x="1524000" y="4784726"/>
            <a:ext cx="9144000" cy="2073275"/>
          </a:xfrm>
        </p:spPr>
        <p:txBody>
          <a:bodyPr/>
          <a:lstStyle/>
          <a:p>
            <a:pPr eaLnBrk="1" hangingPunct="1"/>
            <a:r>
              <a:rPr lang="en-GB" sz="2400" dirty="0"/>
              <a:t>Averaged over 30 heuristics over 20 problem instances</a:t>
            </a:r>
          </a:p>
          <a:p>
            <a:pPr eaLnBrk="1" hangingPunct="1"/>
            <a:r>
              <a:rPr lang="en-GB" sz="2400" dirty="0"/>
              <a:t>Performance does not deteriorate</a:t>
            </a:r>
          </a:p>
          <a:p>
            <a:pPr eaLnBrk="1" hangingPunct="1"/>
            <a:r>
              <a:rPr lang="en-GB" sz="2400" dirty="0"/>
              <a:t>The larger the training problem size, the better the bins are packed</a:t>
            </a:r>
            <a:r>
              <a:rPr lang="en-GB" dirty="0" smtClean="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125539"/>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1847851" y="1628776"/>
            <a:ext cx="14081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3321" name="Text Box 6"/>
          <p:cNvSpPr txBox="1">
            <a:spLocks noChangeArrowheads="1"/>
          </p:cNvSpPr>
          <p:nvPr/>
        </p:nvSpPr>
        <p:spPr bwMode="auto">
          <a:xfrm>
            <a:off x="7680325" y="4005264"/>
            <a:ext cx="2173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Number of pieces</a:t>
            </a:r>
          </a:p>
          <a:p>
            <a:pPr algn="l" eaLnBrk="1" hangingPunct="1"/>
            <a:r>
              <a:rPr lang="en-GB" sz="2000"/>
              <a:t>packed so far.</a:t>
            </a:r>
          </a:p>
        </p:txBody>
      </p:sp>
    </p:spTree>
    <p:extLst>
      <p:ext uri="{BB962C8B-B14F-4D97-AF65-F5344CB8AC3E}">
        <p14:creationId xmlns:p14="http://schemas.microsoft.com/office/powerpoint/2010/main" val="108867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08906D7-F75F-4F76-B012-CBDE7C780063}" type="datetime1">
              <a:rPr lang="en-GB" sz="1400">
                <a:solidFill>
                  <a:schemeClr val="tx1"/>
                </a:solidFill>
              </a:rPr>
              <a:t>16/01/2020</a:t>
            </a:fld>
            <a:endParaRPr lang="en-GB" sz="1400">
              <a:solidFill>
                <a:schemeClr val="tx1"/>
              </a:solidFill>
            </a:endParaRPr>
          </a:p>
        </p:txBody>
      </p:sp>
      <p:sp>
        <p:nvSpPr>
          <p:cNvPr id="14339"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a:solidFill>
                <a:schemeClr val="tx1"/>
              </a:solidFill>
            </a:endParaRPr>
          </a:p>
        </p:txBody>
      </p:sp>
      <p:sp>
        <p:nvSpPr>
          <p:cNvPr id="14340"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694C9FA-5373-4A00-98E7-5572A92B1C3F}" type="slidenum">
              <a:rPr lang="en-GB" sz="1400">
                <a:solidFill>
                  <a:schemeClr val="tx1"/>
                </a:solidFill>
              </a:rPr>
              <a:pPr eaLnBrk="1" hangingPunct="1"/>
              <a:t>13</a:t>
            </a:fld>
            <a:endParaRPr lang="en-GB" sz="1400">
              <a:solidFill>
                <a:schemeClr val="tx1"/>
              </a:solidFill>
            </a:endParaRPr>
          </a:p>
        </p:txBody>
      </p:sp>
      <p:sp>
        <p:nvSpPr>
          <p:cNvPr id="14341" name="Rectangle 2"/>
          <p:cNvSpPr>
            <a:spLocks noGrp="1" noChangeArrowheads="1"/>
          </p:cNvSpPr>
          <p:nvPr>
            <p:ph type="title"/>
          </p:nvPr>
        </p:nvSpPr>
        <p:spPr>
          <a:xfrm>
            <a:off x="1992313" y="0"/>
            <a:ext cx="8229600" cy="1143000"/>
          </a:xfrm>
        </p:spPr>
        <p:txBody>
          <a:bodyPr/>
          <a:lstStyle/>
          <a:p>
            <a:pPr eaLnBrk="1" hangingPunct="1"/>
            <a:r>
              <a:rPr lang="en-GB" b="1" dirty="0" smtClean="0"/>
              <a:t>Compared with Best Fit</a:t>
            </a:r>
          </a:p>
        </p:txBody>
      </p:sp>
      <p:sp>
        <p:nvSpPr>
          <p:cNvPr id="14342" name="Rectangle 3"/>
          <p:cNvSpPr>
            <a:spLocks noGrp="1" noChangeArrowheads="1"/>
          </p:cNvSpPr>
          <p:nvPr>
            <p:ph type="body" idx="1"/>
          </p:nvPr>
        </p:nvSpPr>
        <p:spPr>
          <a:xfrm>
            <a:off x="1847850" y="4724400"/>
            <a:ext cx="8229600" cy="1873250"/>
          </a:xfrm>
        </p:spPr>
        <p:txBody>
          <a:bodyPr/>
          <a:lstStyle/>
          <a:p>
            <a:pPr eaLnBrk="1" hangingPunct="1">
              <a:lnSpc>
                <a:spcPct val="80000"/>
              </a:lnSpc>
            </a:pPr>
            <a:r>
              <a:rPr lang="en-GB" sz="1800"/>
              <a:t>The heuristic seems to learn the number of pieces in the problem</a:t>
            </a:r>
          </a:p>
          <a:p>
            <a:pPr eaLnBrk="1" hangingPunct="1">
              <a:lnSpc>
                <a:spcPct val="80000"/>
              </a:lnSpc>
            </a:pPr>
            <a:r>
              <a:rPr lang="en-GB" sz="1800"/>
              <a:t>Analogy with sprinters running a race – accelerate towards end of race.</a:t>
            </a:r>
          </a:p>
          <a:p>
            <a:pPr eaLnBrk="1" hangingPunct="1">
              <a:lnSpc>
                <a:spcPct val="80000"/>
              </a:lnSpc>
            </a:pPr>
            <a:r>
              <a:rPr lang="en-GB" sz="1800"/>
              <a:t>The “break even point” is approximately half of the size of the training problem size</a:t>
            </a:r>
          </a:p>
          <a:p>
            <a:pPr eaLnBrk="1" hangingPunct="1">
              <a:lnSpc>
                <a:spcPct val="80000"/>
              </a:lnSpc>
            </a:pPr>
            <a:r>
              <a:rPr lang="en-GB" sz="1800"/>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908051"/>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2135188" y="2636839"/>
            <a:ext cx="1408112"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4345" name="Text Box 6"/>
          <p:cNvSpPr txBox="1">
            <a:spLocks noChangeArrowheads="1"/>
          </p:cNvSpPr>
          <p:nvPr/>
        </p:nvSpPr>
        <p:spPr bwMode="auto">
          <a:xfrm>
            <a:off x="4041775" y="1557339"/>
            <a:ext cx="17764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400"/>
              <a:t>Zoom in</a:t>
            </a:r>
          </a:p>
          <a:p>
            <a:pPr eaLnBrk="1" hangingPunct="1"/>
            <a:r>
              <a:rPr lang="en-GB" sz="2400"/>
              <a:t>of previous </a:t>
            </a:r>
          </a:p>
          <a:p>
            <a:pPr eaLnBrk="1" hangingPunct="1"/>
            <a:r>
              <a:rPr lang="en-GB" sz="2400"/>
              <a:t>slide</a:t>
            </a:r>
          </a:p>
        </p:txBody>
      </p:sp>
    </p:spTree>
    <p:extLst>
      <p:ext uri="{BB962C8B-B14F-4D97-AF65-F5344CB8AC3E}">
        <p14:creationId xmlns:p14="http://schemas.microsoft.com/office/powerpoint/2010/main" val="57663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175572" y="1700809"/>
            <a:ext cx="4298557" cy="1786807"/>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248401" y="3886200"/>
            <a:ext cx="4298557" cy="2135089"/>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 [15]</a:t>
            </a:r>
            <a:endParaRPr lang="en-GB" b="1" dirty="0"/>
          </a:p>
        </p:txBody>
      </p:sp>
      <p:sp>
        <p:nvSpPr>
          <p:cNvPr id="3" name="Content Placeholder 2"/>
          <p:cNvSpPr>
            <a:spLocks noGrp="1"/>
          </p:cNvSpPr>
          <p:nvPr>
            <p:ph idx="1"/>
          </p:nvPr>
        </p:nvSpPr>
        <p:spPr>
          <a:xfrm>
            <a:off x="1703512" y="1402984"/>
            <a:ext cx="4468688" cy="5266377"/>
          </a:xfrm>
        </p:spPr>
        <p:txBody>
          <a:bodyPr>
            <a:normAutofit lnSpcReduction="10000"/>
          </a:bodyPr>
          <a:lstStyle/>
          <a:p>
            <a:pPr marL="514350" indent="-514350">
              <a:buFont typeface="+mj-lt"/>
              <a:buAutoNum type="arabicPeriod"/>
            </a:pPr>
            <a:r>
              <a:rPr lang="en-US" dirty="0" smtClean="0"/>
              <a:t>At the </a:t>
            </a:r>
            <a:r>
              <a:rPr lang="en-US" b="1" dirty="0" smtClean="0"/>
              <a:t>base</a:t>
            </a:r>
            <a:r>
              <a:rPr lang="en-US" dirty="0" smtClean="0"/>
              <a:t> level we are learning about a </a:t>
            </a:r>
            <a:r>
              <a:rPr lang="en-US" b="1" dirty="0" smtClean="0"/>
              <a:t>specific</a:t>
            </a:r>
            <a:r>
              <a:rPr lang="en-US" dirty="0" smtClean="0"/>
              <a:t> function. </a:t>
            </a:r>
          </a:p>
          <a:p>
            <a:pPr marL="514350" indent="-514350">
              <a:buFont typeface="+mj-lt"/>
              <a:buAutoNum type="arabicPeriod"/>
            </a:pPr>
            <a:r>
              <a:rPr lang="en-US" dirty="0" smtClean="0"/>
              <a:t>At the </a:t>
            </a:r>
            <a:r>
              <a:rPr lang="en-US" b="1" dirty="0" smtClean="0"/>
              <a:t>meta</a:t>
            </a:r>
            <a:r>
              <a:rPr lang="en-US" dirty="0" smtClean="0"/>
              <a:t> level we are learning about the probability distribution. </a:t>
            </a:r>
          </a:p>
          <a:p>
            <a:pPr marL="514350" indent="-514350">
              <a:buFont typeface="+mj-lt"/>
              <a:buAutoNum type="arabicPeriod"/>
            </a:pPr>
            <a:r>
              <a:rPr lang="en-US" dirty="0" smtClean="0"/>
              <a:t>We are just doing </a:t>
            </a:r>
            <a:r>
              <a:rPr lang="en-US" b="1" dirty="0" smtClean="0">
                <a:solidFill>
                  <a:srgbClr val="FF0000"/>
                </a:solidFill>
              </a:rPr>
              <a:t>“generate and test” </a:t>
            </a:r>
            <a:r>
              <a:rPr lang="en-US" dirty="0" smtClean="0">
                <a:solidFill>
                  <a:srgbClr val="FF0000"/>
                </a:solidFill>
              </a:rPr>
              <a:t>on </a:t>
            </a:r>
            <a:r>
              <a:rPr lang="en-US" b="1" dirty="0">
                <a:solidFill>
                  <a:srgbClr val="FF0000"/>
                </a:solidFill>
              </a:rPr>
              <a:t>“generate and </a:t>
            </a:r>
            <a:r>
              <a:rPr lang="en-US" b="1" dirty="0" smtClean="0">
                <a:solidFill>
                  <a:srgbClr val="FF0000"/>
                </a:solidFill>
              </a:rPr>
              <a:t>test”</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dirty="0" smtClean="0"/>
              <a:t>Training/Testing and Validation</a:t>
            </a:r>
            <a:endParaRPr lang="en-US" dirty="0"/>
          </a:p>
          <a:p>
            <a:endParaRPr lang="en-US" dirty="0" smtClean="0"/>
          </a:p>
        </p:txBody>
      </p:sp>
      <p:grpSp>
        <p:nvGrpSpPr>
          <p:cNvPr id="19" name="Group 18"/>
          <p:cNvGrpSpPr/>
          <p:nvPr/>
        </p:nvGrpSpPr>
        <p:grpSpPr>
          <a:xfrm>
            <a:off x="6425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 operator designer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 class</a:t>
                </a:r>
                <a:endParaRPr lang="en-GB" dirty="0"/>
              </a:p>
            </p:txBody>
          </p:sp>
        </p:grpSp>
      </p:grpSp>
      <p:sp>
        <p:nvSpPr>
          <p:cNvPr id="22" name="TextBox 21"/>
          <p:cNvSpPr txBox="1"/>
          <p:nvPr/>
        </p:nvSpPr>
        <p:spPr>
          <a:xfrm>
            <a:off x="6655266" y="5092848"/>
            <a:ext cx="3588283" cy="1384995"/>
          </a:xfrm>
          <a:prstGeom prst="rect">
            <a:avLst/>
          </a:prstGeom>
          <a:noFill/>
        </p:spPr>
        <p:txBody>
          <a:bodyPr wrap="square" rtlCol="0">
            <a:spAutoFit/>
          </a:bodyPr>
          <a:lstStyle/>
          <a:p>
            <a:r>
              <a:rPr lang="en-US" sz="2800" b="1" dirty="0">
                <a:solidFill>
                  <a:srgbClr val="FF0000"/>
                </a:solidFill>
              </a:rPr>
              <a:t>base</a:t>
            </a:r>
            <a:r>
              <a:rPr lang="en-US" sz="2800" dirty="0">
                <a:solidFill>
                  <a:srgbClr val="FF0000"/>
                </a:solidFill>
              </a:rPr>
              <a:t> </a:t>
            </a:r>
            <a:r>
              <a:rPr lang="en-US" sz="2800" dirty="0">
                <a:solidFill>
                  <a:srgbClr val="FF0000"/>
                </a:solidFill>
              </a:rPr>
              <a:t>level</a:t>
            </a:r>
          </a:p>
          <a:p>
            <a:r>
              <a:rPr lang="en-US" sz="2800" b="1" dirty="0">
                <a:solidFill>
                  <a:srgbClr val="FF0000"/>
                </a:solidFill>
              </a:rPr>
              <a:t>Conventional</a:t>
            </a:r>
            <a:r>
              <a:rPr lang="en-US" sz="2800" dirty="0">
                <a:solidFill>
                  <a:srgbClr val="FF0000"/>
                </a:solidFill>
              </a:rPr>
              <a:t> GA </a:t>
            </a:r>
            <a:endParaRPr lang="en-GB" sz="2800" dirty="0">
              <a:solidFill>
                <a:srgbClr val="FF0000"/>
              </a:solidFill>
            </a:endParaRPr>
          </a:p>
          <a:p>
            <a:endParaRPr lang="en-GB" sz="2800" dirty="0"/>
          </a:p>
        </p:txBody>
      </p:sp>
      <p:sp>
        <p:nvSpPr>
          <p:cNvPr id="23" name="TextBox 22"/>
          <p:cNvSpPr txBox="1"/>
          <p:nvPr/>
        </p:nvSpPr>
        <p:spPr>
          <a:xfrm>
            <a:off x="7570004" y="1700808"/>
            <a:ext cx="1720023" cy="523220"/>
          </a:xfrm>
          <a:prstGeom prst="rect">
            <a:avLst/>
          </a:prstGeom>
          <a:noFill/>
        </p:spPr>
        <p:txBody>
          <a:bodyPr wrap="none" rtlCol="0">
            <a:spAutoFit/>
          </a:bodyPr>
          <a:lstStyle/>
          <a:p>
            <a:r>
              <a:rPr lang="en-US" sz="2800" b="1" dirty="0">
                <a:solidFill>
                  <a:srgbClr val="00B050"/>
                </a:solidFill>
              </a:rPr>
              <a:t>M</a:t>
            </a:r>
            <a:r>
              <a:rPr lang="en-US" sz="2800" dirty="0">
                <a:solidFill>
                  <a:srgbClr val="00B050"/>
                </a:solidFill>
              </a:rPr>
              <a:t>eta level</a:t>
            </a:r>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14</a:t>
            </a:fld>
            <a:endParaRPr lang="en-GB"/>
          </a:p>
        </p:txBody>
      </p:sp>
      <p:sp>
        <p:nvSpPr>
          <p:cNvPr id="24" name="Down Arrow 23"/>
          <p:cNvSpPr/>
          <p:nvPr/>
        </p:nvSpPr>
        <p:spPr>
          <a:xfrm rot="16200000">
            <a:off x="8141677" y="2051538"/>
            <a:ext cx="381000" cy="1043354"/>
          </a:xfrm>
          <a:prstGeom prst="downArrow">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5400000">
            <a:off x="8134350" y="2439865"/>
            <a:ext cx="381000" cy="10287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ooter Placeholder 19"/>
          <p:cNvSpPr>
            <a:spLocks noGrp="1"/>
          </p:cNvSpPr>
          <p:nvPr>
            <p:ph type="ftr" sz="quarter" idx="11"/>
          </p:nvPr>
        </p:nvSpPr>
        <p:spPr/>
        <p:txBody>
          <a:bodyPr/>
          <a:lstStyle/>
          <a:p>
            <a:r>
              <a:rPr lang="en-GB" smtClean="0"/>
              <a:t>John R. Woodward</a:t>
            </a:r>
            <a:endParaRPr lang="en-GB"/>
          </a:p>
        </p:txBody>
      </p:sp>
      <p:sp>
        <p:nvSpPr>
          <p:cNvPr id="26" name="Down Arrow 25"/>
          <p:cNvSpPr/>
          <p:nvPr/>
        </p:nvSpPr>
        <p:spPr>
          <a:xfrm rot="10800000">
            <a:off x="9743636" y="326373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rot="10800000">
            <a:off x="6438900" y="325901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12"/>
          <p:cNvSpPr>
            <a:spLocks noGrp="1"/>
          </p:cNvSpPr>
          <p:nvPr>
            <p:ph type="dt" sz="half" idx="10"/>
          </p:nvPr>
        </p:nvSpPr>
        <p:spPr/>
        <p:txBody>
          <a:bodyPr/>
          <a:lstStyle/>
          <a:p>
            <a:fld id="{9CAABC6F-77E4-43F0-B573-96048DFB3DFC}" type="datetime1">
              <a:rPr lang="en-GB" smtClean="0"/>
              <a:t>16/01/2020</a:t>
            </a:fld>
            <a:endParaRPr lang="en-GB"/>
          </a:p>
        </p:txBody>
      </p:sp>
      <p:sp>
        <p:nvSpPr>
          <p:cNvPr id="17" name="TextBox 16"/>
          <p:cNvSpPr txBox="1"/>
          <p:nvPr/>
        </p:nvSpPr>
        <p:spPr>
          <a:xfrm>
            <a:off x="8430016" y="3207565"/>
            <a:ext cx="1046953" cy="369332"/>
          </a:xfrm>
          <a:prstGeom prst="rect">
            <a:avLst/>
          </a:prstGeom>
          <a:noFill/>
        </p:spPr>
        <p:txBody>
          <a:bodyPr wrap="none" rtlCol="0">
            <a:spAutoFit/>
          </a:bodyPr>
          <a:lstStyle/>
          <a:p>
            <a:r>
              <a:rPr lang="en-GB" dirty="0"/>
              <a:t>mutation</a:t>
            </a:r>
            <a:endParaRPr lang="en-GB" dirty="0"/>
          </a:p>
        </p:txBody>
      </p:sp>
      <p:sp>
        <p:nvSpPr>
          <p:cNvPr id="28" name="TextBox 27"/>
          <p:cNvSpPr txBox="1"/>
          <p:nvPr/>
        </p:nvSpPr>
        <p:spPr>
          <a:xfrm>
            <a:off x="7189874" y="3207565"/>
            <a:ext cx="970137" cy="369332"/>
          </a:xfrm>
          <a:prstGeom prst="rect">
            <a:avLst/>
          </a:prstGeom>
          <a:noFill/>
        </p:spPr>
        <p:txBody>
          <a:bodyPr wrap="none" rtlCol="0">
            <a:spAutoFit/>
          </a:bodyPr>
          <a:lstStyle/>
          <a:p>
            <a:r>
              <a:rPr lang="en-GB" dirty="0"/>
              <a:t>function</a:t>
            </a:r>
            <a:endParaRPr lang="en-GB" dirty="0"/>
          </a:p>
        </p:txBody>
      </p:sp>
    </p:spTree>
    <p:extLst>
      <p:ext uri="{BB962C8B-B14F-4D97-AF65-F5344CB8AC3E}">
        <p14:creationId xmlns:p14="http://schemas.microsoft.com/office/powerpoint/2010/main" val="44913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45" y="37514"/>
            <a:ext cx="8229600" cy="1143000"/>
          </a:xfrm>
        </p:spPr>
        <p:txBody>
          <a:bodyPr>
            <a:normAutofit/>
          </a:bodyPr>
          <a:lstStyle/>
          <a:p>
            <a:r>
              <a:rPr lang="en-US" b="1" dirty="0" smtClean="0"/>
              <a:t>Compare Signatures (Input-Output)</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48375" y="960438"/>
                <a:ext cx="4038600" cy="4525963"/>
              </a:xfrm>
              <a:ln cmpd="sng">
                <a:solidFill>
                  <a:schemeClr val="tx1"/>
                </a:solidFill>
              </a:ln>
            </p:spPr>
            <p:txBody>
              <a:bodyPr>
                <a:normAutofit/>
              </a:bodyPr>
              <a:lstStyle/>
              <a:p>
                <a:pPr marL="0" indent="0">
                  <a:buNone/>
                </a:pPr>
                <a:r>
                  <a:rPr lang="en-US" u="sng" dirty="0" smtClean="0"/>
                  <a:t>Genetic Algorithm </a:t>
                </a:r>
              </a:p>
              <a:p>
                <a:r>
                  <a:rPr lang="en-US" dirty="0" smtClean="0">
                    <a:solidFill>
                      <a:srgbClr val="FF0000"/>
                    </a:solidFill>
                  </a:rPr>
                  <a:t>(</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GB" b="0" i="1" smtClean="0">
                            <a:solidFill>
                              <a:srgbClr val="FF0000"/>
                            </a:solidFill>
                            <a:latin typeface="Cambria Math"/>
                          </a:rPr>
                          <m:t>𝐵</m:t>
                        </m:r>
                      </m:e>
                      <m:sup>
                        <m:r>
                          <a:rPr lang="en-GB" b="0" i="1" smtClean="0">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b="0" i="1" dirty="0" smtClean="0">
                        <a:solidFill>
                          <a:srgbClr val="FF0000"/>
                        </a:solidFill>
                        <a:latin typeface="Cambria Math"/>
                      </a:rPr>
                      <m:t>𝑅</m:t>
                    </m:r>
                  </m:oMath>
                </a14:m>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𝐵</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an objective function mapping bit-strings of length n to a real-value. </a:t>
                </a:r>
              </a:p>
              <a:p>
                <a:pPr marL="0" indent="0">
                  <a:buNone/>
                </a:pPr>
                <a:r>
                  <a:rPr lang="en-US" b="1" dirty="0" smtClean="0"/>
                  <a:t>Output</a:t>
                </a:r>
                <a:r>
                  <a:rPr lang="en-US" dirty="0" smtClean="0"/>
                  <a:t> is a (near optimal) bit-string </a:t>
                </a:r>
              </a:p>
              <a:p>
                <a:pPr marL="0" indent="0">
                  <a:buNone/>
                </a:pPr>
                <a:r>
                  <a:rPr lang="en-US" dirty="0" smtClean="0"/>
                  <a:t>i.e. the </a:t>
                </a:r>
                <a:r>
                  <a:rPr lang="en-US" u="sng" dirty="0" smtClean="0"/>
                  <a:t>solution</a:t>
                </a:r>
                <a:r>
                  <a:rPr lang="en-US" dirty="0" smtClean="0"/>
                  <a:t> to the problem </a:t>
                </a:r>
                <a:r>
                  <a:rPr lang="en-US" u="sng" dirty="0" smtClean="0"/>
                  <a:t>instance</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48375" y="960438"/>
                <a:ext cx="4038600" cy="4525963"/>
              </a:xfrm>
              <a:blipFill>
                <a:blip r:embed="rId3"/>
                <a:stretch>
                  <a:fillRect l="-3012" t="-2151" r="-2410" b="-1882"/>
                </a:stretch>
              </a:blipFill>
              <a:ln cmpd="sng">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5579368" y="979512"/>
                <a:ext cx="5012432" cy="4525963"/>
              </a:xfrm>
              <a:prstGeom prst="rect">
                <a:avLst/>
              </a:prstGeom>
              <a:ln cmpd="sng">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Genetic Algorithm </a:t>
                </a:r>
                <a:r>
                  <a:rPr lang="en-US" u="sng" dirty="0"/>
                  <a:t>FACTORY</a:t>
                </a:r>
              </a:p>
              <a:p>
                <a:r>
                  <a:rPr lang="en-US" dirty="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a:t>
                </a:r>
                <a:r>
                  <a:rPr lang="en-US" dirty="0">
                    <a:solidFill>
                      <a:srgbClr val="FF0000"/>
                    </a:solidFill>
                  </a:rPr>
                  <a:t>] </a:t>
                </a:r>
                <a:r>
                  <a:rPr lang="en-GB" dirty="0">
                    <a:solidFill>
                      <a:srgbClr val="FF0000"/>
                    </a:solidFill>
                    <a:sym typeface="Wingdings"/>
                  </a:rPr>
                  <a:t></a:t>
                </a:r>
                <a:r>
                  <a:rPr lang="en-US" dirty="0">
                    <a:solidFill>
                      <a:srgbClr val="FF0000"/>
                    </a:solidFill>
                  </a:rPr>
                  <a:t> </a:t>
                </a:r>
              </a:p>
              <a:p>
                <a:pPr marL="0" indent="0">
                  <a:buNone/>
                </a:pPr>
                <a:r>
                  <a:rPr lang="en-US" dirty="0">
                    <a:solidFill>
                      <a:srgbClr val="FF0000"/>
                    </a:solidFill>
                  </a:rPr>
                  <a:t> </a:t>
                </a:r>
                <a:r>
                  <a:rPr lang="en-US" dirty="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US" dirty="0">
                    <a:solidFill>
                      <a:srgbClr val="FF0000"/>
                    </a:solidFill>
                  </a:rPr>
                  <a:t>)</a:t>
                </a:r>
                <a:endParaRPr lang="en-US" dirty="0">
                  <a:solidFill>
                    <a:srgbClr val="FF0000"/>
                  </a:solidFill>
                </a:endParaRPr>
              </a:p>
              <a:p>
                <a:pPr marL="0" indent="0">
                  <a:buNone/>
                </a:pPr>
                <a:r>
                  <a:rPr lang="en-US" b="1" dirty="0"/>
                  <a:t>Input</a:t>
                </a:r>
                <a:r>
                  <a:rPr lang="en-US" dirty="0"/>
                  <a:t> is a </a:t>
                </a:r>
                <a:r>
                  <a:rPr lang="en-US" i="1" dirty="0"/>
                  <a:t>list of</a:t>
                </a:r>
                <a:r>
                  <a:rPr lang="en-US" dirty="0"/>
                  <a:t> functions mapping bit-strings of length n to a real-value (i.e. sample problem instances from the problem class). </a:t>
                </a:r>
              </a:p>
              <a:p>
                <a:pPr marL="0" indent="0">
                  <a:buNone/>
                </a:pPr>
                <a:r>
                  <a:rPr lang="en-US" b="1" dirty="0"/>
                  <a:t>Output</a:t>
                </a:r>
                <a:r>
                  <a:rPr lang="en-US" dirty="0"/>
                  <a:t> is a (near optimal) mutation operator for a GA </a:t>
                </a:r>
              </a:p>
              <a:p>
                <a:pPr marL="0" indent="0">
                  <a:buNone/>
                </a:pPr>
                <a:r>
                  <a:rPr lang="en-US" dirty="0"/>
                  <a:t>i.e. the </a:t>
                </a:r>
                <a:r>
                  <a:rPr lang="en-US" u="sng" dirty="0"/>
                  <a:t>solution</a:t>
                </a:r>
                <a:r>
                  <a:rPr lang="en-US" dirty="0"/>
                  <a:t> </a:t>
                </a:r>
                <a:r>
                  <a:rPr lang="en-US" u="sng" dirty="0"/>
                  <a:t>method</a:t>
                </a:r>
                <a:r>
                  <a:rPr lang="en-US" dirty="0"/>
                  <a:t> (algorithm) to the </a:t>
                </a:r>
                <a:r>
                  <a:rPr lang="en-US" u="sng" dirty="0"/>
                  <a:t>problem</a:t>
                </a:r>
                <a:r>
                  <a:rPr lang="en-US" dirty="0"/>
                  <a:t> </a:t>
                </a:r>
                <a:r>
                  <a:rPr lang="en-US" u="sng" dirty="0"/>
                  <a:t>class</a:t>
                </a:r>
                <a:endParaRPr lang="en-GB"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5579368" y="979512"/>
                <a:ext cx="5012432" cy="4525963"/>
              </a:xfrm>
              <a:prstGeom prst="rect">
                <a:avLst/>
              </a:prstGeom>
              <a:blipFill>
                <a:blip r:embed="rId4"/>
                <a:stretch>
                  <a:fillRect l="-2182" t="-2688" r="-3152"/>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15</a:t>
            </a:fld>
            <a:endParaRPr lang="en-GB"/>
          </a:p>
        </p:txBody>
      </p:sp>
      <p:sp>
        <p:nvSpPr>
          <p:cNvPr id="6" name="Title 1"/>
          <p:cNvSpPr txBox="1">
            <a:spLocks/>
          </p:cNvSpPr>
          <p:nvPr/>
        </p:nvSpPr>
        <p:spPr>
          <a:xfrm>
            <a:off x="152400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We are </a:t>
            </a:r>
            <a:r>
              <a:rPr lang="en-US" sz="2800" b="1" dirty="0">
                <a:solidFill>
                  <a:srgbClr val="00B050"/>
                </a:solidFill>
              </a:rPr>
              <a:t>raising the level of generality </a:t>
            </a:r>
            <a:r>
              <a:rPr lang="en-US" sz="2800" dirty="0"/>
              <a:t>at which we operate. </a:t>
            </a:r>
            <a:endParaRPr lang="en-GB" sz="2800" dirty="0"/>
          </a:p>
        </p:txBody>
      </p:sp>
      <p:sp>
        <p:nvSpPr>
          <p:cNvPr id="9" name="Footer Placeholder 8"/>
          <p:cNvSpPr>
            <a:spLocks noGrp="1"/>
          </p:cNvSpPr>
          <p:nvPr>
            <p:ph type="ftr" sz="quarter" idx="11"/>
          </p:nvPr>
        </p:nvSpPr>
        <p:spPr/>
        <p:txBody>
          <a:bodyPr/>
          <a:lstStyle/>
          <a:p>
            <a:r>
              <a:rPr lang="en-GB" smtClean="0"/>
              <a:t>John R. Woodward</a:t>
            </a:r>
            <a:endParaRPr lang="en-GB"/>
          </a:p>
        </p:txBody>
      </p:sp>
      <p:sp>
        <p:nvSpPr>
          <p:cNvPr id="7" name="Date Placeholder 6"/>
          <p:cNvSpPr>
            <a:spLocks noGrp="1"/>
          </p:cNvSpPr>
          <p:nvPr>
            <p:ph type="dt" sz="half" idx="10"/>
          </p:nvPr>
        </p:nvSpPr>
        <p:spPr/>
        <p:txBody>
          <a:bodyPr/>
          <a:lstStyle/>
          <a:p>
            <a:fld id="{B539E25C-28E5-43BD-9CD7-7A9BF8D0A411}" type="datetime1">
              <a:rPr lang="en-GB" smtClean="0"/>
              <a:t>16/01/2020</a:t>
            </a:fld>
            <a:endParaRPr lang="en-GB"/>
          </a:p>
        </p:txBody>
      </p:sp>
    </p:spTree>
    <p:extLst>
      <p:ext uri="{BB962C8B-B14F-4D97-AF65-F5344CB8AC3E}">
        <p14:creationId xmlns:p14="http://schemas.microsoft.com/office/powerpoint/2010/main" val="68470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normAutofit fontScale="90000"/>
          </a:bodyPr>
          <a:lstStyle/>
          <a:p>
            <a:r>
              <a:rPr lang="en-GB" b="1" dirty="0" smtClean="0"/>
              <a:t>Designing Mutation Operators for Evolutionary Programming [18]</a:t>
            </a:r>
            <a:endParaRPr lang="en-GB" b="1" dirty="0"/>
          </a:p>
        </p:txBody>
      </p:sp>
      <p:sp>
        <p:nvSpPr>
          <p:cNvPr id="3" name="Content Placeholder 2"/>
          <p:cNvSpPr>
            <a:spLocks noGrp="1"/>
          </p:cNvSpPr>
          <p:nvPr>
            <p:ph idx="1"/>
          </p:nvPr>
        </p:nvSpPr>
        <p:spPr>
          <a:xfrm>
            <a:off x="1524000" y="1124744"/>
            <a:ext cx="5749636" cy="5737529"/>
          </a:xfrm>
        </p:spPr>
        <p:txBody>
          <a:bodyPr>
            <a:normAutofit fontScale="92500" lnSpcReduction="20000"/>
          </a:bodyPr>
          <a:lstStyle/>
          <a:p>
            <a:pPr marL="514350" indent="-514350">
              <a:buFont typeface="+mj-lt"/>
              <a:buAutoNum type="arabicPeriod"/>
            </a:pPr>
            <a:r>
              <a:rPr lang="en-GB" b="1" dirty="0" smtClean="0"/>
              <a:t>Evolutionary programing </a:t>
            </a:r>
            <a:r>
              <a:rPr lang="en-GB" dirty="0" smtClean="0"/>
              <a:t>optimizes functions by evolving a population of real-valued vectors (genotype).</a:t>
            </a:r>
          </a:p>
          <a:p>
            <a:pPr marL="514350" indent="-514350">
              <a:buFont typeface="+mj-lt"/>
              <a:buAutoNum type="arabicPeriod"/>
            </a:pPr>
            <a:r>
              <a:rPr lang="en-GB" b="1" dirty="0" smtClean="0"/>
              <a:t>Variation</a:t>
            </a:r>
            <a:r>
              <a:rPr lang="en-GB" dirty="0" smtClean="0"/>
              <a:t> has been provided (manually) by </a:t>
            </a:r>
            <a:r>
              <a:rPr lang="en-GB" b="1" dirty="0" smtClean="0"/>
              <a:t>probability distributions</a:t>
            </a:r>
            <a:r>
              <a:rPr lang="en-GB" dirty="0" smtClean="0"/>
              <a:t> (</a:t>
            </a:r>
            <a:r>
              <a:rPr lang="en-GB" b="1" dirty="0" smtClean="0">
                <a:solidFill>
                  <a:srgbClr val="FF0000"/>
                </a:solidFill>
              </a:rPr>
              <a:t>Gaussian, Cauchy, Levy</a:t>
            </a:r>
            <a:r>
              <a:rPr lang="en-GB" dirty="0" smtClean="0"/>
              <a:t>).</a:t>
            </a:r>
          </a:p>
          <a:p>
            <a:pPr marL="514350" indent="-514350">
              <a:buFont typeface="+mj-lt"/>
              <a:buAutoNum type="arabicPeriod"/>
            </a:pPr>
            <a:r>
              <a:rPr lang="en-GB" dirty="0" smtClean="0"/>
              <a:t>We are </a:t>
            </a:r>
            <a:r>
              <a:rPr lang="en-GB" b="1" dirty="0" smtClean="0">
                <a:solidFill>
                  <a:srgbClr val="00B050"/>
                </a:solidFill>
              </a:rPr>
              <a:t>automatically generating </a:t>
            </a:r>
            <a:r>
              <a:rPr lang="en-GB" dirty="0" smtClean="0"/>
              <a:t>probability distributions (using genetic programming).</a:t>
            </a:r>
          </a:p>
          <a:p>
            <a:pPr marL="514350" indent="-514350">
              <a:buFont typeface="+mj-lt"/>
              <a:buAutoNum type="arabicPeriod"/>
            </a:pPr>
            <a:r>
              <a:rPr lang="en-GB" b="1" dirty="0" smtClean="0">
                <a:solidFill>
                  <a:srgbClr val="FF0000"/>
                </a:solidFill>
              </a:rPr>
              <a:t>Not from scratch</a:t>
            </a:r>
            <a:r>
              <a:rPr lang="en-GB" dirty="0" smtClean="0"/>
              <a:t>, but from already well known distributions (</a:t>
            </a:r>
            <a:r>
              <a:rPr lang="en-GB" b="1" dirty="0" smtClean="0">
                <a:solidFill>
                  <a:srgbClr val="FF0000"/>
                </a:solidFill>
              </a:rPr>
              <a:t>Gaussian, Cauchy, Levy</a:t>
            </a:r>
            <a:r>
              <a:rPr lang="en-GB" dirty="0" smtClean="0"/>
              <a:t>). We are “</a:t>
            </a:r>
            <a:r>
              <a:rPr lang="en-GB" b="1" dirty="0" smtClean="0"/>
              <a:t>genetically improving probability distributions</a:t>
            </a:r>
            <a:r>
              <a:rPr lang="en-GB" dirty="0" smtClean="0"/>
              <a:t>”. </a:t>
            </a:r>
          </a:p>
          <a:p>
            <a:pPr marL="514350" indent="-514350">
              <a:buFont typeface="+mj-lt"/>
              <a:buAutoNum type="arabicPeriod"/>
            </a:pPr>
            <a:r>
              <a:rPr lang="en-GB" dirty="0" smtClean="0"/>
              <a:t>We are evolving mutation operators </a:t>
            </a:r>
            <a:r>
              <a:rPr lang="en-GB" b="1" dirty="0" smtClean="0">
                <a:solidFill>
                  <a:srgbClr val="00B050"/>
                </a:solidFill>
              </a:rPr>
              <a:t>for a problem class</a:t>
            </a:r>
            <a:r>
              <a:rPr lang="en-GB" dirty="0" smtClean="0">
                <a:solidFill>
                  <a:srgbClr val="00B050"/>
                </a:solidFill>
              </a:rPr>
              <a:t> </a:t>
            </a:r>
            <a:r>
              <a:rPr lang="en-GB" dirty="0" smtClean="0"/>
              <a:t>(a probability distributions over functions). </a:t>
            </a:r>
          </a:p>
          <a:p>
            <a:pPr marL="514350" indent="-514350">
              <a:buFont typeface="+mj-lt"/>
              <a:buAutoNum type="arabicPeriod"/>
            </a:pPr>
            <a:r>
              <a:rPr lang="en-GB" dirty="0" smtClean="0"/>
              <a:t>NO CROSSOVER</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509" y="2564904"/>
            <a:ext cx="34662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58140" y="1197939"/>
            <a:ext cx="2826415" cy="1384995"/>
          </a:xfrm>
          <a:prstGeom prst="rect">
            <a:avLst/>
          </a:prstGeom>
          <a:noFill/>
        </p:spPr>
        <p:txBody>
          <a:bodyPr wrap="none" rtlCol="0">
            <a:spAutoFit/>
          </a:bodyPr>
          <a:lstStyle/>
          <a:p>
            <a:r>
              <a:rPr lang="en-GB" sz="2800" dirty="0"/>
              <a:t>Genotype is</a:t>
            </a:r>
          </a:p>
          <a:p>
            <a:r>
              <a:rPr lang="en-GB" sz="2800" dirty="0"/>
              <a:t>(1.3,...,4.5,…,8.7) </a:t>
            </a:r>
          </a:p>
          <a:p>
            <a:r>
              <a:rPr lang="en-GB" sz="2800" dirty="0"/>
              <a:t>Before mutation </a:t>
            </a:r>
            <a:endParaRPr lang="en-GB" sz="2800" dirty="0"/>
          </a:p>
        </p:txBody>
      </p:sp>
      <p:sp>
        <p:nvSpPr>
          <p:cNvPr id="6" name="TextBox 5"/>
          <p:cNvSpPr txBox="1"/>
          <p:nvPr/>
        </p:nvSpPr>
        <p:spPr>
          <a:xfrm>
            <a:off x="7550629" y="5099427"/>
            <a:ext cx="2736647" cy="1384995"/>
          </a:xfrm>
          <a:prstGeom prst="rect">
            <a:avLst/>
          </a:prstGeom>
          <a:noFill/>
        </p:spPr>
        <p:txBody>
          <a:bodyPr wrap="none" rtlCol="0">
            <a:spAutoFit/>
          </a:bodyPr>
          <a:lstStyle/>
          <a:p>
            <a:r>
              <a:rPr lang="en-GB" sz="2800" dirty="0"/>
              <a:t>Genotype is</a:t>
            </a:r>
          </a:p>
          <a:p>
            <a:r>
              <a:rPr lang="en-GB" sz="2800" dirty="0"/>
              <a:t>(1.2,...,4.4,…,8.6) </a:t>
            </a:r>
          </a:p>
          <a:p>
            <a:r>
              <a:rPr lang="en-GB" sz="2800" dirty="0"/>
              <a:t>After mutation</a:t>
            </a:r>
            <a:endParaRPr lang="en-GB" sz="2800" dirty="0"/>
          </a:p>
        </p:txBody>
      </p:sp>
      <p:sp>
        <p:nvSpPr>
          <p:cNvPr id="7" name="Date Placeholder 6"/>
          <p:cNvSpPr>
            <a:spLocks noGrp="1"/>
          </p:cNvSpPr>
          <p:nvPr>
            <p:ph type="dt" sz="half" idx="10"/>
          </p:nvPr>
        </p:nvSpPr>
        <p:spPr/>
        <p:txBody>
          <a:bodyPr/>
          <a:lstStyle/>
          <a:p>
            <a:fld id="{279BE84B-D9B3-4555-8687-59F97BA402CE}" type="datetime1">
              <a:rPr lang="en-GB" smtClean="0"/>
              <a:t>16/01/2020</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16</a:t>
            </a:fld>
            <a:endParaRPr lang="en-GB" dirty="0"/>
          </a:p>
        </p:txBody>
      </p:sp>
    </p:spTree>
    <p:extLst>
      <p:ext uri="{BB962C8B-B14F-4D97-AF65-F5344CB8AC3E}">
        <p14:creationId xmlns:p14="http://schemas.microsoft.com/office/powerpoint/2010/main" val="142095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b="1" dirty="0" smtClean="0"/>
              <a:t>(Fast) Evolutionary Programming</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096" y="1068578"/>
            <a:ext cx="3203618" cy="55182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024" y="1844825"/>
            <a:ext cx="4824536" cy="925999"/>
          </a:xfrm>
          <a:prstGeom prst="rect">
            <a:avLst/>
          </a:prstGeom>
        </p:spPr>
      </p:pic>
      <p:sp>
        <p:nvSpPr>
          <p:cNvPr id="6" name="Content Placeholder 2"/>
          <p:cNvSpPr txBox="1">
            <a:spLocks/>
          </p:cNvSpPr>
          <p:nvPr/>
        </p:nvSpPr>
        <p:spPr>
          <a:xfrm>
            <a:off x="1524001" y="3054034"/>
            <a:ext cx="5306585" cy="38039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b="1" dirty="0"/>
              <a:t>EP</a:t>
            </a:r>
            <a:r>
              <a:rPr lang="en-GB" dirty="0"/>
              <a:t> mutates with a </a:t>
            </a:r>
            <a:r>
              <a:rPr lang="en-GB" b="1" dirty="0">
                <a:solidFill>
                  <a:srgbClr val="FF0000"/>
                </a:solidFill>
              </a:rPr>
              <a:t>Gaussian </a:t>
            </a:r>
            <a:r>
              <a:rPr lang="en-GB" dirty="0"/>
              <a:t> </a:t>
            </a:r>
          </a:p>
          <a:p>
            <a:pPr marL="514350" indent="-514350">
              <a:buFont typeface="+mj-lt"/>
              <a:buAutoNum type="arabicPeriod"/>
            </a:pPr>
            <a:r>
              <a:rPr lang="en-GB" b="1" dirty="0"/>
              <a:t>FEP </a:t>
            </a:r>
            <a:r>
              <a:rPr lang="en-GB" dirty="0"/>
              <a:t>mutates with a </a:t>
            </a:r>
            <a:r>
              <a:rPr lang="en-GB" b="1" dirty="0">
                <a:solidFill>
                  <a:srgbClr val="FF0000"/>
                </a:solidFill>
              </a:rPr>
              <a:t>Cauchy</a:t>
            </a:r>
            <a:endParaRPr lang="en-GB" dirty="0"/>
          </a:p>
          <a:p>
            <a:pPr marL="514350" indent="-514350">
              <a:buFont typeface="+mj-lt"/>
              <a:buAutoNum type="arabicPeriod"/>
            </a:pPr>
            <a:r>
              <a:rPr lang="en-GB" dirty="0"/>
              <a:t>A </a:t>
            </a:r>
            <a:r>
              <a:rPr lang="en-GB" b="1" dirty="0">
                <a:solidFill>
                  <a:srgbClr val="00B050"/>
                </a:solidFill>
              </a:rPr>
              <a:t>generalization</a:t>
            </a:r>
            <a:r>
              <a:rPr lang="en-GB" dirty="0"/>
              <a:t> is mutate with a </a:t>
            </a:r>
            <a:r>
              <a:rPr lang="en-GB" b="1" dirty="0">
                <a:solidFill>
                  <a:srgbClr val="00B050"/>
                </a:solidFill>
              </a:rPr>
              <a:t>distribution D </a:t>
            </a:r>
            <a:r>
              <a:rPr lang="en-GB" dirty="0"/>
              <a:t>(generated with genetic programming)</a:t>
            </a:r>
            <a:endParaRPr lang="en-GB" dirty="0"/>
          </a:p>
        </p:txBody>
      </p:sp>
      <p:sp>
        <p:nvSpPr>
          <p:cNvPr id="7" name="TextBox 6"/>
          <p:cNvSpPr txBox="1"/>
          <p:nvPr/>
        </p:nvSpPr>
        <p:spPr>
          <a:xfrm>
            <a:off x="1923214" y="1013828"/>
            <a:ext cx="4508157" cy="830997"/>
          </a:xfrm>
          <a:prstGeom prst="rect">
            <a:avLst/>
          </a:prstGeom>
          <a:noFill/>
        </p:spPr>
        <p:txBody>
          <a:bodyPr wrap="none" rtlCol="0">
            <a:spAutoFit/>
          </a:bodyPr>
          <a:lstStyle/>
          <a:p>
            <a:r>
              <a:rPr lang="en-GB" sz="2400" dirty="0">
                <a:solidFill>
                  <a:srgbClr val="00B050"/>
                </a:solidFill>
              </a:rPr>
              <a:t>Heart of algorithm is mutation</a:t>
            </a:r>
          </a:p>
          <a:p>
            <a:r>
              <a:rPr lang="en-GB" sz="2400" dirty="0">
                <a:solidFill>
                  <a:srgbClr val="00B050"/>
                </a:solidFill>
              </a:rPr>
              <a:t>SO LETS AUTOMATICALLY DESIGN</a:t>
            </a:r>
            <a:endParaRPr lang="en-GB" sz="2400" dirty="0">
              <a:solidFill>
                <a:srgbClr val="00B050"/>
              </a:solidFill>
            </a:endParaRPr>
          </a:p>
        </p:txBody>
      </p:sp>
      <p:sp>
        <p:nvSpPr>
          <p:cNvPr id="3" name="Date Placeholder 2"/>
          <p:cNvSpPr>
            <a:spLocks noGrp="1"/>
          </p:cNvSpPr>
          <p:nvPr>
            <p:ph type="dt" sz="half" idx="10"/>
          </p:nvPr>
        </p:nvSpPr>
        <p:spPr/>
        <p:txBody>
          <a:bodyPr/>
          <a:lstStyle/>
          <a:p>
            <a:fld id="{4564680F-8068-46D0-8F40-EFDA31C7C187}" type="datetime1">
              <a:rPr lang="en-GB" smtClean="0"/>
              <a:t>16/01/2020</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17</a:t>
            </a:fld>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424" y="1997225"/>
            <a:ext cx="4824536" cy="925999"/>
          </a:xfrm>
          <a:prstGeom prst="rect">
            <a:avLst/>
          </a:prstGeom>
        </p:spPr>
      </p:pic>
      <p:sp>
        <p:nvSpPr>
          <p:cNvPr id="11" name="TextBox 10"/>
          <p:cNvSpPr txBox="1"/>
          <p:nvPr/>
        </p:nvSpPr>
        <p:spPr>
          <a:xfrm>
            <a:off x="2207568" y="2460223"/>
            <a:ext cx="410445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5448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182" y="269776"/>
            <a:ext cx="8229600" cy="1143000"/>
          </a:xfrm>
        </p:spPr>
        <p:txBody>
          <a:bodyPr/>
          <a:lstStyle/>
          <a:p>
            <a:r>
              <a:rPr lang="en-GB" dirty="0" smtClean="0"/>
              <a:t>Evolution GA/GP</a:t>
            </a:r>
            <a:endParaRPr lang="en-GB" dirty="0"/>
          </a:p>
        </p:txBody>
      </p:sp>
      <p:sp>
        <p:nvSpPr>
          <p:cNvPr id="3" name="Content Placeholder 2"/>
          <p:cNvSpPr>
            <a:spLocks noGrp="1"/>
          </p:cNvSpPr>
          <p:nvPr>
            <p:ph idx="1"/>
          </p:nvPr>
        </p:nvSpPr>
        <p:spPr>
          <a:xfrm>
            <a:off x="1991544" y="1291386"/>
            <a:ext cx="6131024" cy="4525963"/>
          </a:xfrm>
        </p:spPr>
        <p:txBody>
          <a:bodyPr/>
          <a:lstStyle/>
          <a:p>
            <a:r>
              <a:rPr lang="en-GB" dirty="0" smtClean="0"/>
              <a:t>Generate and test: cars, code, models, proofs, medicine, hypothesis. </a:t>
            </a:r>
          </a:p>
          <a:p>
            <a:r>
              <a:rPr lang="en-GB" dirty="0" smtClean="0"/>
              <a:t>Evolution (select, vary, inherit).</a:t>
            </a:r>
          </a:p>
          <a:p>
            <a:r>
              <a:rPr lang="en-GB" dirty="0" smtClean="0"/>
              <a:t>Fit for purpose </a:t>
            </a:r>
          </a:p>
          <a:p>
            <a:endParaRPr lang="en-GB" dirty="0"/>
          </a:p>
        </p:txBody>
      </p:sp>
      <p:sp>
        <p:nvSpPr>
          <p:cNvPr id="4" name="Date Placeholder 3"/>
          <p:cNvSpPr>
            <a:spLocks noGrp="1"/>
          </p:cNvSpPr>
          <p:nvPr>
            <p:ph type="dt" sz="half" idx="10"/>
          </p:nvPr>
        </p:nvSpPr>
        <p:spPr/>
        <p:txBody>
          <a:bodyPr/>
          <a:lstStyle/>
          <a:p>
            <a:fld id="{7B2AFF37-1C5C-4238-9F4D-598E6068DF5C}"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18</a:t>
            </a:fld>
            <a:endParaRPr lang="en-GB" dirty="0"/>
          </a:p>
        </p:txBody>
      </p:sp>
      <p:grpSp>
        <p:nvGrpSpPr>
          <p:cNvPr id="7" name="Group 6"/>
          <p:cNvGrpSpPr/>
          <p:nvPr/>
        </p:nvGrpSpPr>
        <p:grpSpPr>
          <a:xfrm>
            <a:off x="8168252" y="478413"/>
            <a:ext cx="2034889" cy="3075954"/>
            <a:chOff x="6276442" y="834065"/>
            <a:chExt cx="2034889" cy="3075954"/>
          </a:xfrm>
        </p:grpSpPr>
        <p:grpSp>
          <p:nvGrpSpPr>
            <p:cNvPr id="8" name="Group 7"/>
            <p:cNvGrpSpPr/>
            <p:nvPr/>
          </p:nvGrpSpPr>
          <p:grpSpPr>
            <a:xfrm>
              <a:off x="6388497" y="2013385"/>
              <a:ext cx="1922834" cy="1896634"/>
              <a:chOff x="5804106" y="2265838"/>
              <a:chExt cx="1922834" cy="1896634"/>
            </a:xfrm>
          </p:grpSpPr>
          <p:sp>
            <p:nvSpPr>
              <p:cNvPr id="10" name="TextBox 9"/>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a:t>Test</a:t>
                </a:r>
              </a:p>
            </p:txBody>
          </p:sp>
          <p:sp>
            <p:nvSpPr>
              <p:cNvPr id="11" name="TextBox 10"/>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a:t>Generate</a:t>
                </a:r>
              </a:p>
            </p:txBody>
          </p:sp>
          <p:sp>
            <p:nvSpPr>
              <p:cNvPr id="12" name="Down Arrow 11"/>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276442" y="834065"/>
              <a:ext cx="2030043" cy="1200329"/>
            </a:xfrm>
            <a:prstGeom prst="rect">
              <a:avLst/>
            </a:prstGeom>
            <a:noFill/>
          </p:spPr>
          <p:txBody>
            <a:bodyPr wrap="none" rtlCol="0">
              <a:spAutoFit/>
            </a:bodyPr>
            <a:lstStyle/>
            <a:p>
              <a:r>
                <a:rPr lang="en-GB" sz="2400" b="1" dirty="0"/>
                <a:t>Feedback loop</a:t>
              </a:r>
            </a:p>
            <a:p>
              <a:r>
                <a:rPr lang="en-GB" sz="2400" b="1" dirty="0">
                  <a:solidFill>
                    <a:srgbClr val="FF0000"/>
                  </a:solidFill>
                </a:rPr>
                <a:t>Humans</a:t>
              </a:r>
            </a:p>
            <a:p>
              <a:r>
                <a:rPr lang="en-GB" sz="2400" b="1" dirty="0">
                  <a:solidFill>
                    <a:srgbClr val="00B050"/>
                  </a:solidFill>
                </a:rPr>
                <a:t>Computers</a:t>
              </a:r>
              <a:endParaRPr lang="en-GB" sz="2400" b="1" dirty="0">
                <a:solidFill>
                  <a:srgbClr val="00B050"/>
                </a:solidFill>
              </a:endParaRPr>
            </a:p>
          </p:txBody>
        </p:sp>
      </p:grpSp>
      <p:grpSp>
        <p:nvGrpSpPr>
          <p:cNvPr id="14" name="Group 13"/>
          <p:cNvGrpSpPr/>
          <p:nvPr/>
        </p:nvGrpSpPr>
        <p:grpSpPr>
          <a:xfrm>
            <a:off x="6462759" y="3861048"/>
            <a:ext cx="3763170" cy="2211640"/>
            <a:chOff x="3385385" y="2026286"/>
            <a:chExt cx="3220408" cy="194421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385" y="2026286"/>
              <a:ext cx="1944216" cy="1944216"/>
            </a:xfrm>
            <a:prstGeom prst="rect">
              <a:avLst/>
            </a:prstGeom>
          </p:spPr>
        </p:pic>
        <p:sp>
          <p:nvSpPr>
            <p:cNvPr id="16" name="TextBox 15"/>
            <p:cNvSpPr txBox="1"/>
            <p:nvPr/>
          </p:nvSpPr>
          <p:spPr>
            <a:xfrm>
              <a:off x="5416660" y="2056767"/>
              <a:ext cx="1189133" cy="1785704"/>
            </a:xfrm>
            <a:prstGeom prst="rect">
              <a:avLst/>
            </a:prstGeom>
            <a:noFill/>
          </p:spPr>
          <p:txBody>
            <a:bodyPr wrap="none" rtlCol="0">
              <a:spAutoFit/>
            </a:bodyPr>
            <a:lstStyle/>
            <a:p>
              <a:r>
                <a:rPr lang="en-GB" b="1" dirty="0">
                  <a:solidFill>
                    <a:srgbClr val="FF0000"/>
                  </a:solidFill>
                </a:rPr>
                <a:t>Inheritance</a:t>
              </a:r>
            </a:p>
            <a:p>
              <a:r>
                <a:rPr lang="en-GB" b="1" dirty="0"/>
                <a:t>Off-spring </a:t>
              </a:r>
            </a:p>
            <a:p>
              <a:r>
                <a:rPr lang="en-GB" b="1" dirty="0"/>
                <a:t>have  similar</a:t>
              </a:r>
            </a:p>
            <a:p>
              <a:r>
                <a:rPr lang="en-GB" b="1" dirty="0"/>
                <a:t>Genotype </a:t>
              </a:r>
            </a:p>
            <a:p>
              <a:r>
                <a:rPr lang="en-GB" b="1" dirty="0"/>
                <a:t>(phenotype)</a:t>
              </a:r>
            </a:p>
            <a:p>
              <a:r>
                <a:rPr lang="en-GB" b="1" dirty="0">
                  <a:solidFill>
                    <a:srgbClr val="00B050"/>
                  </a:solidFill>
                </a:rPr>
                <a:t>PERFECT </a:t>
              </a:r>
            </a:p>
            <a:p>
              <a:r>
                <a:rPr lang="en-GB" b="1" dirty="0">
                  <a:solidFill>
                    <a:srgbClr val="00B050"/>
                  </a:solidFill>
                </a:rPr>
                <a:t>CODE </a:t>
              </a:r>
              <a:r>
                <a:rPr lang="en-GB" b="1" dirty="0"/>
                <a:t>[3]</a:t>
              </a:r>
              <a:endParaRPr lang="en-GB" b="1" dirty="0"/>
            </a:p>
          </p:txBody>
        </p:sp>
      </p:grpSp>
      <p:pic>
        <p:nvPicPr>
          <p:cNvPr id="17" name="Content Placeholder 3" descr="images2.jpg"/>
          <p:cNvPicPr>
            <a:picLocks noChangeAspect="1"/>
          </p:cNvPicPr>
          <p:nvPr/>
        </p:nvPicPr>
        <p:blipFill>
          <a:blip r:embed="rId3" cstate="print"/>
          <a:stretch>
            <a:fillRect/>
          </a:stretch>
        </p:blipFill>
        <p:spPr>
          <a:xfrm>
            <a:off x="2279577" y="4653136"/>
            <a:ext cx="1976855" cy="1800200"/>
          </a:xfrm>
          <a:prstGeom prst="rect">
            <a:avLst/>
          </a:prstGeom>
        </p:spPr>
      </p:pic>
      <p:pic>
        <p:nvPicPr>
          <p:cNvPr id="18" name="Picture 17" descr="imagesCAOCBIBU.jpg"/>
          <p:cNvPicPr>
            <a:picLocks noChangeAspect="1"/>
          </p:cNvPicPr>
          <p:nvPr/>
        </p:nvPicPr>
        <p:blipFill>
          <a:blip r:embed="rId4" cstate="print"/>
          <a:stretch>
            <a:fillRect/>
          </a:stretch>
        </p:blipFill>
        <p:spPr>
          <a:xfrm>
            <a:off x="4511824" y="4653137"/>
            <a:ext cx="1872208" cy="1800225"/>
          </a:xfrm>
          <a:prstGeom prst="rect">
            <a:avLst/>
          </a:prstGeom>
        </p:spPr>
      </p:pic>
    </p:spTree>
    <p:extLst>
      <p:ext uri="{BB962C8B-B14F-4D97-AF65-F5344CB8AC3E}">
        <p14:creationId xmlns:p14="http://schemas.microsoft.com/office/powerpoint/2010/main" val="412393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99" y="25121"/>
            <a:ext cx="8229600" cy="1143000"/>
          </a:xfrm>
        </p:spPr>
        <p:txBody>
          <a:bodyPr>
            <a:normAutofit fontScale="90000"/>
          </a:bodyPr>
          <a:lstStyle/>
          <a:p>
            <a:r>
              <a:rPr lang="en-GB" b="1" dirty="0" smtClean="0"/>
              <a:t>Optimization &amp; Benchmark Functions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3356992"/>
            <a:ext cx="8229600" cy="3009780"/>
          </a:xfrm>
        </p:spPr>
      </p:pic>
      <p:sp>
        <p:nvSpPr>
          <p:cNvPr id="5" name="Content Placeholder 2"/>
          <p:cNvSpPr txBox="1">
            <a:spLocks/>
          </p:cNvSpPr>
          <p:nvPr/>
        </p:nvSpPr>
        <p:spPr>
          <a:xfrm>
            <a:off x="1981200" y="1268760"/>
            <a:ext cx="8229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A set of 23 benchmark functions is typically used in the literature.  </a:t>
            </a:r>
            <a:r>
              <a:rPr lang="en-GB" b="1" dirty="0">
                <a:solidFill>
                  <a:srgbClr val="00B050"/>
                </a:solidFill>
              </a:rPr>
              <a:t>Minimization</a:t>
            </a:r>
          </a:p>
          <a:p>
            <a:pPr marL="0" indent="0">
              <a:buNone/>
            </a:pPr>
            <a:r>
              <a:rPr lang="en-GB" dirty="0"/>
              <a:t>We use them as </a:t>
            </a:r>
            <a:r>
              <a:rPr lang="en-GB" b="1" dirty="0">
                <a:solidFill>
                  <a:srgbClr val="00B050"/>
                </a:solidFill>
              </a:rPr>
              <a:t>problem classes</a:t>
            </a:r>
            <a:r>
              <a:rPr lang="en-GB" dirty="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468" y="1847970"/>
            <a:ext cx="3448532" cy="562053"/>
          </a:xfrm>
          <a:prstGeom prst="rect">
            <a:avLst/>
          </a:prstGeom>
        </p:spPr>
      </p:pic>
      <p:sp>
        <p:nvSpPr>
          <p:cNvPr id="3" name="Date Placeholder 2"/>
          <p:cNvSpPr>
            <a:spLocks noGrp="1"/>
          </p:cNvSpPr>
          <p:nvPr>
            <p:ph type="dt" sz="half" idx="10"/>
          </p:nvPr>
        </p:nvSpPr>
        <p:spPr/>
        <p:txBody>
          <a:bodyPr/>
          <a:lstStyle/>
          <a:p>
            <a:fld id="{DEA4DCBA-E31E-4923-A50E-7D3414D6EEEE}" type="datetime1">
              <a:rPr lang="en-GB" smtClean="0"/>
              <a:t>16/01/2020</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dirty="0"/>
          </a:p>
        </p:txBody>
      </p:sp>
      <p:sp>
        <p:nvSpPr>
          <p:cNvPr id="8" name="Slide Number Placeholder 7"/>
          <p:cNvSpPr>
            <a:spLocks noGrp="1"/>
          </p:cNvSpPr>
          <p:nvPr>
            <p:ph type="sldNum" sz="quarter" idx="12"/>
          </p:nvPr>
        </p:nvSpPr>
        <p:spPr/>
        <p:txBody>
          <a:bodyPr/>
          <a:lstStyle/>
          <a:p>
            <a:fld id="{5A9B7FCB-BB9F-4259-BABC-810197A49197}" type="slidenum">
              <a:rPr lang="en-GB" smtClean="0"/>
              <a:pPr/>
              <a:t>19</a:t>
            </a:fld>
            <a:endParaRPr lang="en-GB" dirty="0"/>
          </a:p>
        </p:txBody>
      </p:sp>
    </p:spTree>
    <p:extLst>
      <p:ext uri="{BB962C8B-B14F-4D97-AF65-F5344CB8AC3E}">
        <p14:creationId xmlns:p14="http://schemas.microsoft.com/office/powerpoint/2010/main" val="144158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1" y="365125"/>
            <a:ext cx="11713945" cy="1325563"/>
          </a:xfrm>
        </p:spPr>
        <p:txBody>
          <a:bodyPr>
            <a:normAutofit/>
          </a:bodyPr>
          <a:lstStyle/>
          <a:p>
            <a:r>
              <a:rPr lang="en-GB" b="1" dirty="0" err="1" smtClean="0"/>
              <a:t>Aim:Take</a:t>
            </a:r>
            <a:r>
              <a:rPr lang="en-GB" b="1" dirty="0" smtClean="0"/>
              <a:t> </a:t>
            </a:r>
            <a:r>
              <a:rPr lang="en-GB" b="1" dirty="0"/>
              <a:t>existing code and improve it </a:t>
            </a:r>
            <a:r>
              <a:rPr lang="en-GB" b="1" dirty="0" smtClean="0"/>
              <a:t>automatically</a:t>
            </a:r>
            <a:endParaRPr lang="en-GB" b="1" dirty="0"/>
          </a:p>
        </p:txBody>
      </p:sp>
      <p:sp>
        <p:nvSpPr>
          <p:cNvPr id="3" name="Content Placeholder 2"/>
          <p:cNvSpPr>
            <a:spLocks noGrp="1"/>
          </p:cNvSpPr>
          <p:nvPr>
            <p:ph idx="1"/>
          </p:nvPr>
        </p:nvSpPr>
        <p:spPr/>
        <p:txBody>
          <a:bodyPr/>
          <a:lstStyle/>
          <a:p>
            <a:r>
              <a:rPr lang="en-GB" dirty="0" smtClean="0"/>
              <a:t>Applications</a:t>
            </a:r>
          </a:p>
          <a:p>
            <a:pPr lvl="1"/>
            <a:r>
              <a:rPr lang="en-GB" i="1" dirty="0" smtClean="0"/>
              <a:t>Airport ground movements. </a:t>
            </a:r>
          </a:p>
          <a:p>
            <a:pPr lvl="1"/>
            <a:r>
              <a:rPr lang="en-GB" i="1" dirty="0" smtClean="0"/>
              <a:t>Software engineering</a:t>
            </a:r>
          </a:p>
          <a:p>
            <a:pPr lvl="1"/>
            <a:r>
              <a:rPr lang="en-GB" i="1" dirty="0" smtClean="0"/>
              <a:t>Medicine – heart disease indicator</a:t>
            </a:r>
            <a:r>
              <a:rPr lang="en-GB" dirty="0" smtClean="0"/>
              <a:t> </a:t>
            </a:r>
          </a:p>
          <a:p>
            <a:pPr marL="457200" lvl="1" indent="0">
              <a:buNone/>
            </a:pPr>
            <a:endParaRPr lang="en-GB" dirty="0"/>
          </a:p>
          <a:p>
            <a:pPr marL="457200" lvl="1" indent="0">
              <a:buNone/>
            </a:pPr>
            <a:r>
              <a:rPr lang="en-GB" dirty="0" smtClean="0"/>
              <a:t>I currently teach on programme at BUPT – 3 years </a:t>
            </a:r>
          </a:p>
          <a:p>
            <a:pPr marL="457200" lvl="1" indent="0">
              <a:buNone/>
            </a:pPr>
            <a:r>
              <a:rPr lang="en-GB" dirty="0" smtClean="0"/>
              <a:t>Previously at University Nottingham Ningbo China – 4 years</a:t>
            </a:r>
          </a:p>
          <a:p>
            <a:pPr marL="457200" lvl="1" indent="0">
              <a:buNone/>
            </a:pPr>
            <a:endParaRPr lang="en-GB" dirty="0"/>
          </a:p>
          <a:p>
            <a:pPr marL="457200" lvl="1" indent="0">
              <a:buNone/>
            </a:pPr>
            <a:r>
              <a:rPr lang="en-GB" dirty="0" smtClean="0">
                <a:hlinkClick r:id="rId2"/>
              </a:rPr>
              <a:t>http://gpbib.cs.ucl.ac.uk/gp-html/index.html</a:t>
            </a:r>
            <a:r>
              <a:rPr lang="en-GB" dirty="0" smtClean="0"/>
              <a:t> (40th / 10,000. 2</a:t>
            </a:r>
            <a:r>
              <a:rPr lang="en-GB" baseline="30000" dirty="0" smtClean="0"/>
              <a:t>nd</a:t>
            </a:r>
            <a:r>
              <a:rPr lang="en-GB" dirty="0" smtClean="0"/>
              <a:t> largest AI BIB)</a:t>
            </a:r>
          </a:p>
          <a:p>
            <a:pPr marL="457200" lvl="1" indent="0">
              <a:buNone/>
            </a:pPr>
            <a:r>
              <a:rPr lang="en-GB" dirty="0" smtClean="0">
                <a:hlinkClick r:id="rId3"/>
              </a:rPr>
              <a:t>https://scholar.google.co.uk/citations?user=iZIjJ80AAAAJ&amp;hl=en</a:t>
            </a:r>
            <a:r>
              <a:rPr lang="en-GB" dirty="0" smtClean="0"/>
              <a:t> </a:t>
            </a:r>
            <a:endParaRPr lang="en-GB" dirty="0"/>
          </a:p>
        </p:txBody>
      </p:sp>
    </p:spTree>
    <p:extLst>
      <p:ext uri="{BB962C8B-B14F-4D97-AF65-F5344CB8AC3E}">
        <p14:creationId xmlns:p14="http://schemas.microsoft.com/office/powerpoint/2010/main" val="3738169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b="1" dirty="0" smtClean="0"/>
              <a:t>Function Class 1</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47528" y="1052736"/>
                <a:ext cx="8712968" cy="5616624"/>
              </a:xfrm>
            </p:spPr>
            <p:txBody>
              <a:bodyPr>
                <a:normAutofit/>
              </a:bodyPr>
              <a:lstStyle/>
              <a:p>
                <a:pPr marL="514350" indent="-514350">
                  <a:buFont typeface="+mj-lt"/>
                  <a:buAutoNum type="arabicPeriod"/>
                </a:pPr>
                <a:r>
                  <a:rPr lang="en-GB" dirty="0" smtClean="0"/>
                  <a:t>Machine learning needs to generalize. </a:t>
                </a:r>
              </a:p>
              <a:p>
                <a:pPr marL="514350" indent="-514350">
                  <a:buFont typeface="+mj-lt"/>
                  <a:buAutoNum type="arabicPeriod"/>
                </a:pPr>
                <a:r>
                  <a:rPr lang="en-GB" dirty="0" smtClean="0"/>
                  <a:t>We generalize to function classes.</a:t>
                </a:r>
              </a:p>
              <a:p>
                <a:pPr marL="514350" indent="-514350">
                  <a:buFont typeface="+mj-lt"/>
                  <a:buAutoNum type="arabicPeriod"/>
                </a:pPr>
                <a:r>
                  <a:rPr lang="en-GB" dirty="0" smtClean="0"/>
                  <a:t>y = </a:t>
                </a:r>
                <a14:m>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smtClean="0"/>
                  <a:t>(</a:t>
                </a:r>
                <a:r>
                  <a:rPr lang="en-GB" b="1" dirty="0" smtClean="0">
                    <a:solidFill>
                      <a:srgbClr val="FF0000"/>
                    </a:solidFill>
                  </a:rPr>
                  <a:t>a function</a:t>
                </a:r>
                <a:r>
                  <a:rPr lang="en-GB" dirty="0" smtClean="0"/>
                  <a:t>)</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panose="02040503050406030204" pitchFamily="18" charset="0"/>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smtClean="0"/>
                  <a:t>(parameterised function)</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panose="02040503050406030204" pitchFamily="18" charset="0"/>
                          </a:rPr>
                        </m:ctrlPr>
                      </m:sSupPr>
                      <m:e>
                        <m:r>
                          <a:rPr lang="en-GB" i="1" dirty="0">
                            <a:latin typeface="Cambria Math"/>
                          </a:rPr>
                          <m:t>𝑎𝑥</m:t>
                        </m:r>
                      </m:e>
                      <m:sup>
                        <m:r>
                          <a:rPr lang="en-GB" i="1" dirty="0">
                            <a:latin typeface="Cambria Math"/>
                          </a:rPr>
                          <m:t>2</m:t>
                        </m:r>
                      </m:sup>
                    </m:sSup>
                  </m:oMath>
                </a14:m>
                <a:r>
                  <a:rPr lang="en-GB" dirty="0" smtClean="0"/>
                  <a:t>, </a:t>
                </a:r>
                <a14:m>
                  <m:oMath xmlns:m="http://schemas.openxmlformats.org/officeDocument/2006/math">
                    <m:r>
                      <a:rPr lang="en-GB" i="1" dirty="0">
                        <a:latin typeface="Cambria Math"/>
                      </a:rPr>
                      <m:t>𝑎</m:t>
                    </m:r>
                  </m:oMath>
                </a14:m>
                <a:r>
                  <a:rPr lang="en-GB" dirty="0" smtClean="0"/>
                  <a:t> ~[1,2] (</a:t>
                </a:r>
                <a:r>
                  <a:rPr lang="en-GB" b="1" dirty="0" smtClean="0">
                    <a:solidFill>
                      <a:srgbClr val="00B050"/>
                    </a:solidFill>
                  </a:rPr>
                  <a:t>function class</a:t>
                </a:r>
                <a:r>
                  <a:rPr lang="en-GB" dirty="0" smtClean="0"/>
                  <a:t>)</a:t>
                </a:r>
              </a:p>
              <a:p>
                <a:pPr marL="514350" indent="-514350">
                  <a:buFont typeface="+mj-lt"/>
                  <a:buAutoNum type="arabicPeriod"/>
                </a:pPr>
                <a:r>
                  <a:rPr lang="en-GB" dirty="0" smtClean="0"/>
                  <a:t>We do this for all benchmark functions. </a:t>
                </a:r>
              </a:p>
              <a:p>
                <a:pPr marL="514350" indent="-514350">
                  <a:buFont typeface="+mj-lt"/>
                  <a:buAutoNum type="arabicPeriod"/>
                </a:pPr>
                <a:r>
                  <a:rPr lang="en-GB" b="1" dirty="0" smtClean="0">
                    <a:solidFill>
                      <a:srgbClr val="00B050"/>
                    </a:solidFill>
                  </a:rPr>
                  <a:t>The mutation operators is evolved to </a:t>
                </a:r>
                <a:r>
                  <a:rPr lang="en-GB" b="1" dirty="0">
                    <a:solidFill>
                      <a:srgbClr val="00B050"/>
                    </a:solidFill>
                  </a:rPr>
                  <a:t>fit the  probability distribution </a:t>
                </a:r>
                <a:r>
                  <a:rPr lang="en-GB" b="1" dirty="0" smtClean="0">
                    <a:solidFill>
                      <a:srgbClr val="00B050"/>
                    </a:solidFill>
                  </a:rPr>
                  <a:t>of functions</a:t>
                </a:r>
                <a:r>
                  <a:rPr lang="en-GB" dirty="0" smtClean="0"/>
                  <a:t>. </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47528" y="1052736"/>
                <a:ext cx="8712968" cy="5616624"/>
              </a:xfrm>
              <a:blipFill>
                <a:blip r:embed="rId2"/>
                <a:stretch>
                  <a:fillRect l="-1470" t="-1954"/>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98141DAE-1829-4747-8F8B-66D0C2236408}"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20</a:t>
            </a:fld>
            <a:endParaRPr lang="en-GB" dirty="0"/>
          </a:p>
        </p:txBody>
      </p:sp>
    </p:spTree>
    <p:extLst>
      <p:ext uri="{BB962C8B-B14F-4D97-AF65-F5344CB8AC3E}">
        <p14:creationId xmlns:p14="http://schemas.microsoft.com/office/powerpoint/2010/main" val="6919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lstStyle/>
          <a:p>
            <a:r>
              <a:rPr lang="en-GB" b="1" dirty="0" smtClean="0"/>
              <a:t>Function Classes 2</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899" y="1628800"/>
            <a:ext cx="9271675" cy="4680520"/>
          </a:xfrm>
        </p:spPr>
      </p:pic>
      <p:sp>
        <p:nvSpPr>
          <p:cNvPr id="3" name="Date Placeholder 2"/>
          <p:cNvSpPr>
            <a:spLocks noGrp="1"/>
          </p:cNvSpPr>
          <p:nvPr>
            <p:ph type="dt" sz="half" idx="10"/>
          </p:nvPr>
        </p:nvSpPr>
        <p:spPr/>
        <p:txBody>
          <a:bodyPr/>
          <a:lstStyle/>
          <a:p>
            <a:fld id="{F7970706-A0B4-422A-8D76-4B874D9D99DA}"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21</a:t>
            </a:fld>
            <a:endParaRPr lang="en-GB" dirty="0"/>
          </a:p>
        </p:txBody>
      </p:sp>
    </p:spTree>
    <p:extLst>
      <p:ext uri="{BB962C8B-B14F-4D97-AF65-F5344CB8AC3E}">
        <p14:creationId xmlns:p14="http://schemas.microsoft.com/office/powerpoint/2010/main" val="3373329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175572" y="1745195"/>
            <a:ext cx="4298557" cy="1742420"/>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248401" y="3886200"/>
            <a:ext cx="4298557" cy="170423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a:t>
            </a:r>
            <a:endParaRPr lang="en-GB" b="1" dirty="0"/>
          </a:p>
        </p:txBody>
      </p:sp>
      <p:sp>
        <p:nvSpPr>
          <p:cNvPr id="3" name="Content Placeholder 2"/>
          <p:cNvSpPr>
            <a:spLocks noGrp="1"/>
          </p:cNvSpPr>
          <p:nvPr>
            <p:ph idx="1"/>
          </p:nvPr>
        </p:nvSpPr>
        <p:spPr>
          <a:xfrm>
            <a:off x="1828800" y="1402984"/>
            <a:ext cx="4343400" cy="4504275"/>
          </a:xfrm>
        </p:spPr>
        <p:txBody>
          <a:bodyPr>
            <a:normAutofit fontScale="92500" lnSpcReduction="10000"/>
          </a:bodyPr>
          <a:lstStyle/>
          <a:p>
            <a:r>
              <a:rPr lang="en-US" dirty="0" smtClean="0"/>
              <a:t>At the </a:t>
            </a:r>
            <a:r>
              <a:rPr lang="en-US" b="1" dirty="0" smtClean="0">
                <a:solidFill>
                  <a:srgbClr val="FF0000"/>
                </a:solidFill>
              </a:rPr>
              <a:t>base</a:t>
            </a:r>
            <a:r>
              <a:rPr lang="en-US" dirty="0" smtClean="0">
                <a:solidFill>
                  <a:srgbClr val="FF0000"/>
                </a:solidFill>
              </a:rPr>
              <a:t> </a:t>
            </a:r>
            <a:r>
              <a:rPr lang="en-US" dirty="0" smtClean="0"/>
              <a:t>level we are learning about a </a:t>
            </a:r>
            <a:r>
              <a:rPr lang="en-US" b="1" dirty="0" smtClean="0">
                <a:solidFill>
                  <a:srgbClr val="FF0000"/>
                </a:solidFill>
              </a:rPr>
              <a:t>specific</a:t>
            </a:r>
            <a:r>
              <a:rPr lang="en-US" dirty="0" smtClean="0">
                <a:solidFill>
                  <a:srgbClr val="FF0000"/>
                </a:solidFill>
              </a:rPr>
              <a:t> </a:t>
            </a:r>
            <a:r>
              <a:rPr lang="en-US" dirty="0" smtClean="0"/>
              <a:t>function. </a:t>
            </a:r>
          </a:p>
          <a:p>
            <a:r>
              <a:rPr lang="en-US" dirty="0" smtClean="0"/>
              <a:t>At the </a:t>
            </a:r>
            <a:r>
              <a:rPr lang="en-US" b="1" dirty="0" smtClean="0">
                <a:solidFill>
                  <a:srgbClr val="00B050"/>
                </a:solidFill>
              </a:rPr>
              <a:t>meta</a:t>
            </a:r>
            <a:r>
              <a:rPr lang="en-US" dirty="0" smtClean="0">
                <a:solidFill>
                  <a:srgbClr val="00B050"/>
                </a:solidFill>
              </a:rPr>
              <a:t> </a:t>
            </a:r>
            <a:r>
              <a:rPr lang="en-US" dirty="0" smtClean="0"/>
              <a:t>level we are learning about the problem </a:t>
            </a:r>
            <a:r>
              <a:rPr lang="en-US" b="1" dirty="0" smtClean="0">
                <a:solidFill>
                  <a:srgbClr val="00B050"/>
                </a:solidFill>
              </a:rPr>
              <a:t>class</a:t>
            </a:r>
            <a:r>
              <a:rPr lang="en-US" dirty="0" smtClean="0"/>
              <a:t>. </a:t>
            </a:r>
          </a:p>
          <a:p>
            <a:r>
              <a:rPr lang="en-US" dirty="0" smtClean="0"/>
              <a:t>We are just doing </a:t>
            </a:r>
            <a:r>
              <a:rPr lang="en-US" b="1" dirty="0" smtClean="0"/>
              <a:t>“generate and test” </a:t>
            </a:r>
            <a:r>
              <a:rPr lang="en-US" dirty="0" smtClean="0"/>
              <a:t>at a higher level</a:t>
            </a:r>
          </a:p>
          <a:p>
            <a:r>
              <a:rPr lang="en-US" dirty="0" smtClean="0"/>
              <a:t>What is being passed with each </a:t>
            </a:r>
            <a:r>
              <a:rPr lang="en-US" b="1" dirty="0" smtClean="0"/>
              <a:t>blue arrow</a:t>
            </a:r>
            <a:r>
              <a:rPr lang="en-US" dirty="0" smtClean="0"/>
              <a:t>?</a:t>
            </a:r>
          </a:p>
          <a:p>
            <a:r>
              <a:rPr lang="en-US" b="1" dirty="0" smtClean="0"/>
              <a:t>Conventional</a:t>
            </a:r>
            <a:r>
              <a:rPr lang="en-US" dirty="0" smtClean="0"/>
              <a:t> EP </a:t>
            </a:r>
            <a:endParaRPr lang="en-GB" dirty="0"/>
          </a:p>
        </p:txBody>
      </p:sp>
      <p:cxnSp>
        <p:nvCxnSpPr>
          <p:cNvPr id="13" name="Straight Arrow Connector 12"/>
          <p:cNvCxnSpPr/>
          <p:nvPr/>
        </p:nvCxnSpPr>
        <p:spPr>
          <a:xfrm flipV="1">
            <a:off x="4724400" y="4684543"/>
            <a:ext cx="154041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425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Probability</a:t>
                </a:r>
              </a:p>
              <a:p>
                <a:pPr algn="ctr"/>
                <a:r>
                  <a:rPr lang="en-US" dirty="0"/>
                  <a:t>Distribution</a:t>
                </a:r>
              </a:p>
              <a:p>
                <a:pPr algn="ctr"/>
                <a:r>
                  <a:rPr lang="en-US" dirty="0"/>
                  <a:t>Generator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 class</a:t>
                </a:r>
                <a:endParaRPr lang="en-GB" dirty="0"/>
              </a:p>
            </p:txBody>
          </p:sp>
        </p:grpSp>
      </p:grpSp>
      <p:sp>
        <p:nvSpPr>
          <p:cNvPr id="22" name="TextBox 21"/>
          <p:cNvSpPr txBox="1"/>
          <p:nvPr/>
        </p:nvSpPr>
        <p:spPr>
          <a:xfrm>
            <a:off x="7497451" y="5067210"/>
            <a:ext cx="1636538" cy="523220"/>
          </a:xfrm>
          <a:prstGeom prst="rect">
            <a:avLst/>
          </a:prstGeom>
          <a:noFill/>
        </p:spPr>
        <p:txBody>
          <a:bodyPr wrap="none" rtlCol="0">
            <a:spAutoFit/>
          </a:bodyPr>
          <a:lstStyle/>
          <a:p>
            <a:r>
              <a:rPr lang="en-US" sz="2800" b="1" dirty="0">
                <a:solidFill>
                  <a:srgbClr val="FF0000"/>
                </a:solidFill>
              </a:rPr>
              <a:t>base</a:t>
            </a:r>
            <a:r>
              <a:rPr lang="en-US" sz="2800" dirty="0">
                <a:solidFill>
                  <a:srgbClr val="FF0000"/>
                </a:solidFill>
              </a:rPr>
              <a:t> </a:t>
            </a:r>
            <a:r>
              <a:rPr lang="en-US" sz="2800" dirty="0"/>
              <a:t>level</a:t>
            </a:r>
            <a:endParaRPr lang="en-GB" sz="2800" dirty="0"/>
          </a:p>
        </p:txBody>
      </p:sp>
      <p:sp>
        <p:nvSpPr>
          <p:cNvPr id="23" name="TextBox 22"/>
          <p:cNvSpPr txBox="1"/>
          <p:nvPr/>
        </p:nvSpPr>
        <p:spPr>
          <a:xfrm>
            <a:off x="7497452" y="1745195"/>
            <a:ext cx="1720023" cy="523220"/>
          </a:xfrm>
          <a:prstGeom prst="rect">
            <a:avLst/>
          </a:prstGeom>
          <a:noFill/>
        </p:spPr>
        <p:txBody>
          <a:bodyPr wrap="none" rtlCol="0">
            <a:spAutoFit/>
          </a:bodyPr>
          <a:lstStyle/>
          <a:p>
            <a:r>
              <a:rPr lang="en-US" sz="2800" b="1" dirty="0">
                <a:solidFill>
                  <a:srgbClr val="00B050"/>
                </a:solidFill>
              </a:rPr>
              <a:t>M</a:t>
            </a:r>
            <a:r>
              <a:rPr lang="en-US" sz="2800" dirty="0">
                <a:solidFill>
                  <a:srgbClr val="00B050"/>
                </a:solidFill>
              </a:rPr>
              <a:t>eta</a:t>
            </a:r>
            <a:r>
              <a:rPr lang="en-US" sz="2800" dirty="0"/>
              <a:t> level</a:t>
            </a:r>
            <a:endParaRPr lang="en-GB" sz="2800" dirty="0"/>
          </a:p>
        </p:txBody>
      </p:sp>
      <p:sp>
        <p:nvSpPr>
          <p:cNvPr id="4" name="Slide Number Placeholder 3"/>
          <p:cNvSpPr>
            <a:spLocks noGrp="1"/>
          </p:cNvSpPr>
          <p:nvPr>
            <p:ph type="sldNum" sz="quarter" idx="12"/>
          </p:nvPr>
        </p:nvSpPr>
        <p:spPr/>
        <p:txBody>
          <a:bodyPr/>
          <a:lstStyle/>
          <a:p>
            <a:fld id="{AE0BAD33-471C-4DB9-AEAE-399B2DE5ACD7}" type="slidenum">
              <a:rPr lang="en-GB" smtClean="0"/>
              <a:t>22</a:t>
            </a:fld>
            <a:endParaRPr lang="en-GB"/>
          </a:p>
        </p:txBody>
      </p:sp>
      <p:sp>
        <p:nvSpPr>
          <p:cNvPr id="17" name="Date Placeholder 16"/>
          <p:cNvSpPr>
            <a:spLocks noGrp="1"/>
          </p:cNvSpPr>
          <p:nvPr>
            <p:ph type="dt" sz="half" idx="10"/>
          </p:nvPr>
        </p:nvSpPr>
        <p:spPr/>
        <p:txBody>
          <a:bodyPr/>
          <a:lstStyle/>
          <a:p>
            <a:fld id="{0B3446D2-61E7-46C7-ADDC-BF75234186AA}" type="datetime1">
              <a:rPr lang="en-GB" smtClean="0"/>
              <a:t>16/01/2020</a:t>
            </a:fld>
            <a:endParaRPr lang="en-GB"/>
          </a:p>
        </p:txBody>
      </p:sp>
      <p:sp>
        <p:nvSpPr>
          <p:cNvPr id="18" name="Footer Placeholder 17"/>
          <p:cNvSpPr>
            <a:spLocks noGrp="1"/>
          </p:cNvSpPr>
          <p:nvPr>
            <p:ph type="ftr" sz="quarter" idx="11"/>
          </p:nvPr>
        </p:nvSpPr>
        <p:spPr/>
        <p:txBody>
          <a:bodyPr/>
          <a:lstStyle/>
          <a:p>
            <a:r>
              <a:rPr lang="en-GB" smtClean="0"/>
              <a:t>John R. Woodward</a:t>
            </a:r>
            <a:endParaRPr lang="en-GB" dirty="0"/>
          </a:p>
        </p:txBody>
      </p:sp>
    </p:spTree>
    <p:extLst>
      <p:ext uri="{BB962C8B-B14F-4D97-AF65-F5344CB8AC3E}">
        <p14:creationId xmlns:p14="http://schemas.microsoft.com/office/powerpoint/2010/main" val="54396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45" y="37514"/>
            <a:ext cx="8229600" cy="1143000"/>
          </a:xfrm>
        </p:spPr>
        <p:txBody>
          <a:bodyPr>
            <a:normAutofit/>
          </a:bodyPr>
          <a:lstStyle/>
          <a:p>
            <a:r>
              <a:rPr lang="en-US" b="1" dirty="0" smtClean="0"/>
              <a:t>Compare Signatures (Input-Output)</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3512" y="974034"/>
                <a:ext cx="4038600" cy="4525963"/>
              </a:xfrm>
              <a:ln cmpd="sng">
                <a:solidFill>
                  <a:schemeClr val="tx1"/>
                </a:solidFill>
              </a:ln>
            </p:spPr>
            <p:txBody>
              <a:bodyPr>
                <a:normAutofit/>
              </a:bodyPr>
              <a:lstStyle/>
              <a:p>
                <a:pPr marL="0" indent="0">
                  <a:buNone/>
                </a:pPr>
                <a:r>
                  <a:rPr lang="en-US" u="sng" dirty="0" smtClean="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 function mapping real-valued vectors of length n to a real-value. </a:t>
                </a:r>
              </a:p>
              <a:p>
                <a:pPr marL="0" indent="0">
                  <a:buNone/>
                </a:pPr>
                <a:r>
                  <a:rPr lang="en-US" b="1" dirty="0" smtClean="0"/>
                  <a:t>Output</a:t>
                </a:r>
                <a:r>
                  <a:rPr lang="en-US" dirty="0" smtClean="0"/>
                  <a:t> is a (near optimal) </a:t>
                </a:r>
                <a:r>
                  <a:rPr lang="en-US" dirty="0"/>
                  <a:t>real-valued vector</a:t>
                </a:r>
                <a:endParaRPr lang="en-US" dirty="0" smtClean="0"/>
              </a:p>
              <a:p>
                <a:pPr marL="0" indent="0">
                  <a:buNone/>
                </a:pPr>
                <a:r>
                  <a:rPr lang="en-US" dirty="0" smtClean="0"/>
                  <a:t>(i.e. the </a:t>
                </a:r>
                <a:r>
                  <a:rPr lang="en-US" u="sng" dirty="0" smtClean="0"/>
                  <a:t>solution</a:t>
                </a:r>
                <a:r>
                  <a:rPr lang="en-US" dirty="0" smtClean="0"/>
                  <a:t> to the problem </a:t>
                </a:r>
                <a:r>
                  <a:rPr lang="en-US" u="sng" dirty="0" smtClean="0"/>
                  <a:t>instance</a:t>
                </a:r>
                <a:r>
                  <a:rPr lang="en-US" dirty="0" smtClean="0"/>
                  <a:t>)</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3512" y="974034"/>
                <a:ext cx="4038600" cy="4525963"/>
              </a:xfrm>
              <a:blipFill>
                <a:blip r:embed="rId2"/>
                <a:stretch>
                  <a:fillRect l="-2857" t="-2151" r="-2406" b="-1882"/>
                </a:stretch>
              </a:blipFill>
              <a:ln cmpd="sng">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5791200" y="993108"/>
                <a:ext cx="4800600" cy="4525963"/>
              </a:xfrm>
              <a:prstGeom prst="rect">
                <a:avLst/>
              </a:prstGeom>
              <a:ln cmpd="sng">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Evolutionary </a:t>
                </a:r>
                <a:r>
                  <a:rPr lang="en-US" u="sng" dirty="0"/>
                  <a:t>Programming</a:t>
                </a:r>
                <a:endParaRPr lang="en-US" u="sng" dirty="0"/>
              </a:p>
              <a:p>
                <a:pPr marL="0" indent="0">
                  <a:buNone/>
                </a:pPr>
                <a:r>
                  <a:rPr lang="en-US" u="sng" dirty="0"/>
                  <a:t>D</a:t>
                </a:r>
                <a:r>
                  <a:rPr lang="en-US" u="sng" dirty="0"/>
                  <a:t>esigner</a:t>
                </a:r>
              </a:p>
              <a:p>
                <a:pPr marL="0" indent="0">
                  <a:buNone/>
                </a:pPr>
                <a:r>
                  <a:rPr lang="en-US" dirty="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r>
                  <a:rPr lang="en-US" dirty="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US" dirty="0">
                    <a:solidFill>
                      <a:srgbClr val="FF0000"/>
                    </a:solidFill>
                  </a:rPr>
                  <a:t>)</a:t>
                </a:r>
              </a:p>
              <a:p>
                <a:pPr marL="0" indent="0">
                  <a:buNone/>
                </a:pPr>
                <a:endParaRPr lang="en-US" dirty="0">
                  <a:solidFill>
                    <a:srgbClr val="00B050"/>
                  </a:solidFill>
                </a:endParaRPr>
              </a:p>
              <a:p>
                <a:pPr marL="0" indent="0">
                  <a:buNone/>
                </a:pPr>
                <a:r>
                  <a:rPr lang="en-US" b="1" dirty="0"/>
                  <a:t>Input</a:t>
                </a:r>
                <a:r>
                  <a:rPr lang="en-US" dirty="0"/>
                  <a:t> is a </a:t>
                </a:r>
                <a:r>
                  <a:rPr lang="en-US" i="1" dirty="0"/>
                  <a:t>list of</a:t>
                </a:r>
                <a:r>
                  <a:rPr lang="en-US" dirty="0"/>
                  <a:t> functions mapping </a:t>
                </a:r>
                <a:r>
                  <a:rPr lang="en-US" dirty="0"/>
                  <a:t>real-valued vectors </a:t>
                </a:r>
                <a:r>
                  <a:rPr lang="en-US" dirty="0"/>
                  <a:t>of length n to a real-value (i.e. sample problem instances from the problem class). </a:t>
                </a:r>
              </a:p>
              <a:p>
                <a:pPr marL="0" indent="0">
                  <a:buNone/>
                </a:pPr>
                <a:r>
                  <a:rPr lang="en-US" b="1" dirty="0"/>
                  <a:t>Output</a:t>
                </a:r>
                <a:r>
                  <a:rPr lang="en-US" dirty="0"/>
                  <a:t> is a (near optimal) (mutation operator for) Evolutionary Programming  </a:t>
                </a:r>
              </a:p>
              <a:p>
                <a:pPr marL="0" indent="0">
                  <a:buNone/>
                </a:pPr>
                <a:r>
                  <a:rPr lang="en-US" dirty="0"/>
                  <a:t>(i.e. the </a:t>
                </a:r>
                <a:r>
                  <a:rPr lang="en-US" u="sng" dirty="0"/>
                  <a:t>solution</a:t>
                </a:r>
                <a:r>
                  <a:rPr lang="en-US" dirty="0"/>
                  <a:t> </a:t>
                </a:r>
                <a:r>
                  <a:rPr lang="en-US" u="sng" dirty="0"/>
                  <a:t>method</a:t>
                </a:r>
                <a:r>
                  <a:rPr lang="en-US" dirty="0"/>
                  <a:t> to the problem </a:t>
                </a:r>
                <a:r>
                  <a:rPr lang="en-US" u="sng" dirty="0"/>
                  <a:t>class</a:t>
                </a:r>
                <a:r>
                  <a:rPr lang="en-US" dirty="0"/>
                  <a:t>)</a:t>
                </a:r>
                <a:endParaRPr lang="en-GB"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5791200" y="993108"/>
                <a:ext cx="4800600" cy="4525963"/>
              </a:xfrm>
              <a:prstGeom prst="rect">
                <a:avLst/>
              </a:prstGeom>
              <a:blipFill>
                <a:blip r:embed="rId3"/>
                <a:stretch>
                  <a:fillRect l="-1899" t="-2419" r="-380" b="-3091"/>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23</a:t>
            </a:fld>
            <a:endParaRPr lang="en-GB"/>
          </a:p>
        </p:txBody>
      </p:sp>
      <p:sp>
        <p:nvSpPr>
          <p:cNvPr id="6" name="Title 1"/>
          <p:cNvSpPr txBox="1">
            <a:spLocks/>
          </p:cNvSpPr>
          <p:nvPr/>
        </p:nvSpPr>
        <p:spPr>
          <a:xfrm>
            <a:off x="152400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We are </a:t>
            </a:r>
            <a:r>
              <a:rPr lang="en-US" sz="2800" b="1" dirty="0"/>
              <a:t>raising the level of generality </a:t>
            </a:r>
            <a:r>
              <a:rPr lang="en-US" sz="2800" dirty="0"/>
              <a:t>at which we operate. </a:t>
            </a:r>
            <a:endParaRPr lang="en-GB" sz="2800" dirty="0"/>
          </a:p>
        </p:txBody>
      </p:sp>
      <p:sp>
        <p:nvSpPr>
          <p:cNvPr id="7" name="Date Placeholder 6"/>
          <p:cNvSpPr>
            <a:spLocks noGrp="1"/>
          </p:cNvSpPr>
          <p:nvPr>
            <p:ph type="dt" sz="half" idx="10"/>
          </p:nvPr>
        </p:nvSpPr>
        <p:spPr/>
        <p:txBody>
          <a:bodyPr/>
          <a:lstStyle/>
          <a:p>
            <a:fld id="{0130971B-1206-43DA-898A-87E41A122C2D}" type="datetime1">
              <a:rPr lang="en-GB" smtClean="0"/>
              <a:t>16/01/2020</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Tree>
    <p:extLst>
      <p:ext uri="{BB962C8B-B14F-4D97-AF65-F5344CB8AC3E}">
        <p14:creationId xmlns:p14="http://schemas.microsoft.com/office/powerpoint/2010/main" val="2541697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143000"/>
          </a:xfrm>
        </p:spPr>
        <p:txBody>
          <a:bodyPr>
            <a:normAutofit fontScale="90000"/>
          </a:bodyPr>
          <a:lstStyle/>
          <a:p>
            <a:r>
              <a:rPr lang="en-GB" b="1" dirty="0" smtClean="0"/>
              <a:t>Genetic Programming to Generate Probability Distributions</a:t>
            </a:r>
            <a:endParaRPr lang="en-GB" b="1" dirty="0"/>
          </a:p>
        </p:txBody>
      </p:sp>
      <p:sp>
        <p:nvSpPr>
          <p:cNvPr id="3" name="Content Placeholder 2"/>
          <p:cNvSpPr>
            <a:spLocks noGrp="1"/>
          </p:cNvSpPr>
          <p:nvPr>
            <p:ph idx="1"/>
          </p:nvPr>
        </p:nvSpPr>
        <p:spPr>
          <a:xfrm>
            <a:off x="1981200" y="1600200"/>
            <a:ext cx="5554960" cy="4781128"/>
          </a:xfrm>
        </p:spPr>
        <p:txBody>
          <a:bodyPr>
            <a:normAutofit/>
          </a:bodyPr>
          <a:lstStyle/>
          <a:p>
            <a:pPr marL="514350" indent="-514350">
              <a:buFont typeface="+mj-lt"/>
              <a:buAutoNum type="arabicPeriod"/>
            </a:pPr>
            <a:r>
              <a:rPr lang="en-GB" dirty="0"/>
              <a:t>GP </a:t>
            </a:r>
            <a:r>
              <a:rPr lang="en-GB" b="1" dirty="0"/>
              <a:t>Function Set </a:t>
            </a:r>
            <a:r>
              <a:rPr lang="en-GB" dirty="0"/>
              <a:t>{+, -, *, %}</a:t>
            </a:r>
          </a:p>
          <a:p>
            <a:pPr marL="514350" indent="-514350">
              <a:buFont typeface="+mj-lt"/>
              <a:buAutoNum type="arabicPeriod"/>
            </a:pPr>
            <a:r>
              <a:rPr lang="en-GB" dirty="0"/>
              <a:t>GP </a:t>
            </a:r>
            <a:r>
              <a:rPr lang="en-GB" b="1" dirty="0"/>
              <a:t>Terminal Set </a:t>
            </a:r>
            <a:r>
              <a:rPr lang="en-GB" dirty="0"/>
              <a:t>{N(0, random)}</a:t>
            </a:r>
          </a:p>
          <a:p>
            <a:pPr marL="0" indent="0">
              <a:buNone/>
            </a:pPr>
            <a:r>
              <a:rPr lang="en-GB" dirty="0"/>
              <a:t>N(0,1) is a normal distribution. </a:t>
            </a:r>
          </a:p>
          <a:p>
            <a:pPr marL="0" indent="0">
              <a:buNone/>
            </a:pPr>
            <a:r>
              <a:rPr lang="en-GB" b="1" dirty="0">
                <a:solidFill>
                  <a:srgbClr val="00B050"/>
                </a:solidFill>
              </a:rPr>
              <a:t>For example a Cauchy distribution is generated by </a:t>
            </a:r>
            <a:r>
              <a:rPr lang="en-GB" b="1" dirty="0">
                <a:solidFill>
                  <a:srgbClr val="00B050"/>
                </a:solidFill>
              </a:rPr>
              <a:t>N(0,1</a:t>
            </a:r>
            <a:r>
              <a:rPr lang="en-GB" b="1" dirty="0">
                <a:solidFill>
                  <a:srgbClr val="00B050"/>
                </a:solidFill>
              </a:rPr>
              <a:t>)%N(0,1).</a:t>
            </a:r>
          </a:p>
          <a:p>
            <a:pPr marL="0" indent="0">
              <a:buNone/>
            </a:pPr>
            <a:r>
              <a:rPr lang="en-GB" dirty="0"/>
              <a:t>Hence </a:t>
            </a:r>
            <a:r>
              <a:rPr lang="en-GB" b="1" dirty="0"/>
              <a:t>the search space of probability distributions </a:t>
            </a:r>
            <a:r>
              <a:rPr lang="en-GB" dirty="0"/>
              <a:t>contains the two existing probability distributions used in EP but also </a:t>
            </a:r>
            <a:r>
              <a:rPr lang="en-GB" b="1" dirty="0">
                <a:solidFill>
                  <a:srgbClr val="00B050"/>
                </a:solidFill>
              </a:rPr>
              <a:t>novel probability distributions</a:t>
            </a:r>
            <a:r>
              <a:rPr lang="en-GB" dirty="0"/>
              <a:t>. </a:t>
            </a:r>
          </a:p>
        </p:txBody>
      </p:sp>
      <p:sp>
        <p:nvSpPr>
          <p:cNvPr id="4" name="Rectangle 3"/>
          <p:cNvSpPr/>
          <p:nvPr/>
        </p:nvSpPr>
        <p:spPr>
          <a:xfrm>
            <a:off x="7896200" y="2996952"/>
            <a:ext cx="2016224"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62853" y="2399175"/>
            <a:ext cx="980589" cy="369332"/>
          </a:xfrm>
          <a:prstGeom prst="rect">
            <a:avLst/>
          </a:prstGeom>
          <a:noFill/>
        </p:spPr>
        <p:txBody>
          <a:bodyPr wrap="none" rtlCol="0">
            <a:spAutoFit/>
          </a:bodyPr>
          <a:lstStyle/>
          <a:p>
            <a:r>
              <a:rPr lang="en-GB" b="1" dirty="0">
                <a:solidFill>
                  <a:srgbClr val="FF0000"/>
                </a:solidFill>
              </a:rPr>
              <a:t>CAUCHY</a:t>
            </a:r>
            <a:endParaRPr lang="en-GB" b="1" dirty="0">
              <a:solidFill>
                <a:srgbClr val="FF0000"/>
              </a:solidFill>
            </a:endParaRPr>
          </a:p>
        </p:txBody>
      </p:sp>
      <p:sp>
        <p:nvSpPr>
          <p:cNvPr id="6" name="TextBox 5"/>
          <p:cNvSpPr txBox="1"/>
          <p:nvPr/>
        </p:nvSpPr>
        <p:spPr>
          <a:xfrm>
            <a:off x="7715332" y="2391535"/>
            <a:ext cx="1188980" cy="369332"/>
          </a:xfrm>
          <a:prstGeom prst="rect">
            <a:avLst/>
          </a:prstGeom>
          <a:noFill/>
        </p:spPr>
        <p:txBody>
          <a:bodyPr wrap="none" rtlCol="0">
            <a:spAutoFit/>
          </a:bodyPr>
          <a:lstStyle/>
          <a:p>
            <a:r>
              <a:rPr lang="en-GB" b="1" dirty="0">
                <a:solidFill>
                  <a:srgbClr val="FF0000"/>
                </a:solidFill>
              </a:rPr>
              <a:t>GAUSSIAN</a:t>
            </a:r>
            <a:endParaRPr lang="en-GB" b="1" dirty="0">
              <a:solidFill>
                <a:srgbClr val="FF0000"/>
              </a:solidFill>
            </a:endParaRPr>
          </a:p>
        </p:txBody>
      </p:sp>
      <p:cxnSp>
        <p:nvCxnSpPr>
          <p:cNvPr id="9" name="Straight Arrow Connector 8"/>
          <p:cNvCxnSpPr>
            <a:stCxn id="6" idx="2"/>
          </p:cNvCxnSpPr>
          <p:nvPr/>
        </p:nvCxnSpPr>
        <p:spPr>
          <a:xfrm>
            <a:off x="8309822" y="2760868"/>
            <a:ext cx="234450" cy="110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9162853" y="2768508"/>
            <a:ext cx="490295" cy="1020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02183" y="5157192"/>
            <a:ext cx="1674817" cy="923330"/>
          </a:xfrm>
          <a:prstGeom prst="rect">
            <a:avLst/>
          </a:prstGeom>
          <a:noFill/>
        </p:spPr>
        <p:txBody>
          <a:bodyPr wrap="none" rtlCol="0">
            <a:spAutoFit/>
          </a:bodyPr>
          <a:lstStyle/>
          <a:p>
            <a:r>
              <a:rPr lang="en-GB" b="1" dirty="0">
                <a:solidFill>
                  <a:srgbClr val="00B050"/>
                </a:solidFill>
              </a:rPr>
              <a:t>NOVEL </a:t>
            </a:r>
          </a:p>
          <a:p>
            <a:r>
              <a:rPr lang="en-GB" b="1" dirty="0">
                <a:solidFill>
                  <a:srgbClr val="00B050"/>
                </a:solidFill>
              </a:rPr>
              <a:t>PROBABILITY</a:t>
            </a:r>
          </a:p>
          <a:p>
            <a:r>
              <a:rPr lang="en-GB" b="1" dirty="0">
                <a:solidFill>
                  <a:srgbClr val="00B050"/>
                </a:solidFill>
              </a:rPr>
              <a:t>DISTRIBUTIONS</a:t>
            </a:r>
            <a:endParaRPr lang="en-GB" b="1" dirty="0">
              <a:solidFill>
                <a:srgbClr val="00B050"/>
              </a:solidFill>
            </a:endParaRPr>
          </a:p>
        </p:txBody>
      </p:sp>
      <p:cxnSp>
        <p:nvCxnSpPr>
          <p:cNvPr id="17" name="Straight Arrow Connector 16"/>
          <p:cNvCxnSpPr>
            <a:stCxn id="16" idx="0"/>
          </p:cNvCxnSpPr>
          <p:nvPr/>
        </p:nvCxnSpPr>
        <p:spPr>
          <a:xfrm flipH="1" flipV="1">
            <a:off x="8696675" y="4149080"/>
            <a:ext cx="2429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68550" y="1443797"/>
            <a:ext cx="1674817" cy="923330"/>
          </a:xfrm>
          <a:prstGeom prst="rect">
            <a:avLst/>
          </a:prstGeom>
          <a:noFill/>
        </p:spPr>
        <p:txBody>
          <a:bodyPr wrap="none" rtlCol="0">
            <a:spAutoFit/>
          </a:bodyPr>
          <a:lstStyle/>
          <a:p>
            <a:r>
              <a:rPr lang="en-GB" b="1" dirty="0"/>
              <a:t>SPACE OF </a:t>
            </a:r>
          </a:p>
          <a:p>
            <a:r>
              <a:rPr lang="en-GB" b="1" dirty="0"/>
              <a:t>PROBABILITY</a:t>
            </a:r>
          </a:p>
          <a:p>
            <a:r>
              <a:rPr lang="en-GB" b="1" dirty="0"/>
              <a:t>DISTRIBUTIONS</a:t>
            </a:r>
            <a:endParaRPr lang="en-GB" b="1" dirty="0"/>
          </a:p>
        </p:txBody>
      </p:sp>
      <p:sp>
        <p:nvSpPr>
          <p:cNvPr id="21" name="Down Arrow 20"/>
          <p:cNvSpPr/>
          <p:nvPr/>
        </p:nvSpPr>
        <p:spPr>
          <a:xfrm>
            <a:off x="8939592" y="2399176"/>
            <a:ext cx="223261" cy="59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p:cNvSpPr>
            <a:spLocks noGrp="1"/>
          </p:cNvSpPr>
          <p:nvPr>
            <p:ph type="dt" sz="half" idx="10"/>
          </p:nvPr>
        </p:nvSpPr>
        <p:spPr/>
        <p:txBody>
          <a:bodyPr/>
          <a:lstStyle/>
          <a:p>
            <a:fld id="{3172E25C-BA2C-4E4A-B83A-35BF00B08F51}" type="datetime1">
              <a:rPr lang="en-GB" smtClean="0"/>
              <a:t>16/01/2020</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10" name="Slide Number Placeholder 9"/>
          <p:cNvSpPr>
            <a:spLocks noGrp="1"/>
          </p:cNvSpPr>
          <p:nvPr>
            <p:ph type="sldNum" sz="quarter" idx="12"/>
          </p:nvPr>
        </p:nvSpPr>
        <p:spPr/>
        <p:txBody>
          <a:bodyPr/>
          <a:lstStyle/>
          <a:p>
            <a:fld id="{5A9B7FCB-BB9F-4259-BABC-810197A49197}" type="slidenum">
              <a:rPr lang="en-GB" smtClean="0"/>
              <a:pPr/>
              <a:t>24</a:t>
            </a:fld>
            <a:endParaRPr lang="en-GB" dirty="0"/>
          </a:p>
        </p:txBody>
      </p:sp>
    </p:spTree>
    <p:extLst>
      <p:ext uri="{BB962C8B-B14F-4D97-AF65-F5344CB8AC3E}">
        <p14:creationId xmlns:p14="http://schemas.microsoft.com/office/powerpoint/2010/main" val="2573786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Means and Standard Deviations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1" y="2564904"/>
            <a:ext cx="8711895" cy="4032448"/>
          </a:xfrm>
        </p:spPr>
      </p:pic>
      <p:sp>
        <p:nvSpPr>
          <p:cNvPr id="3" name="TextBox 2"/>
          <p:cNvSpPr txBox="1"/>
          <p:nvPr/>
        </p:nvSpPr>
        <p:spPr>
          <a:xfrm>
            <a:off x="1524000" y="1196753"/>
            <a:ext cx="9167510" cy="1384995"/>
          </a:xfrm>
          <a:prstGeom prst="rect">
            <a:avLst/>
          </a:prstGeom>
          <a:noFill/>
        </p:spPr>
        <p:txBody>
          <a:bodyPr wrap="none" rtlCol="0">
            <a:spAutoFit/>
          </a:bodyPr>
          <a:lstStyle/>
          <a:p>
            <a:r>
              <a:rPr lang="en-GB" sz="2800" dirty="0"/>
              <a:t>These results are good for two reasons. </a:t>
            </a:r>
          </a:p>
          <a:p>
            <a:pPr marL="342900" indent="-342900">
              <a:buAutoNum type="arabicPeriod"/>
            </a:pPr>
            <a:r>
              <a:rPr lang="en-GB" sz="2800" b="1" dirty="0">
                <a:solidFill>
                  <a:srgbClr val="00B050"/>
                </a:solidFill>
              </a:rPr>
              <a:t>starting</a:t>
            </a:r>
            <a:r>
              <a:rPr lang="en-GB" sz="2800" dirty="0"/>
              <a:t> with a manually designed distributions (Gaussian). </a:t>
            </a:r>
          </a:p>
          <a:p>
            <a:pPr marL="342900" indent="-342900">
              <a:buAutoNum type="arabicPeriod"/>
            </a:pPr>
            <a:r>
              <a:rPr lang="en-GB" sz="2800" dirty="0"/>
              <a:t>evolving distributions </a:t>
            </a:r>
            <a:r>
              <a:rPr lang="en-GB" sz="2800" b="1" dirty="0">
                <a:solidFill>
                  <a:srgbClr val="00B050"/>
                </a:solidFill>
              </a:rPr>
              <a:t>for each function class</a:t>
            </a:r>
            <a:r>
              <a:rPr lang="en-GB" sz="2800" dirty="0"/>
              <a:t>. </a:t>
            </a:r>
            <a:endParaRPr lang="en-GB" sz="2800" dirty="0"/>
          </a:p>
        </p:txBody>
      </p:sp>
      <p:sp>
        <p:nvSpPr>
          <p:cNvPr id="5" name="Date Placeholder 4"/>
          <p:cNvSpPr>
            <a:spLocks noGrp="1"/>
          </p:cNvSpPr>
          <p:nvPr>
            <p:ph type="dt" sz="half" idx="10"/>
          </p:nvPr>
        </p:nvSpPr>
        <p:spPr/>
        <p:txBody>
          <a:bodyPr/>
          <a:lstStyle/>
          <a:p>
            <a:fld id="{7BA35994-CA04-4D99-B030-D57C791CDA6C}" type="datetime1">
              <a:rPr lang="en-GB" smtClean="0"/>
              <a:t>16/01/2020</a:t>
            </a:fld>
            <a:endParaRPr lang="en-GB"/>
          </a:p>
        </p:txBody>
      </p:sp>
      <p:sp>
        <p:nvSpPr>
          <p:cNvPr id="6" name="Footer Placeholder 5"/>
          <p:cNvSpPr>
            <a:spLocks noGrp="1"/>
          </p:cNvSpPr>
          <p:nvPr>
            <p:ph type="ftr" sz="quarter" idx="11"/>
          </p:nvPr>
        </p:nvSpPr>
        <p:spPr/>
        <p:txBody>
          <a:bodyPr/>
          <a:lstStyle/>
          <a:p>
            <a:r>
              <a:rPr lang="en-GB" smtClean="0"/>
              <a:t>John R. Woodward</a:t>
            </a:r>
            <a:endParaRPr lang="en-GB" dirty="0"/>
          </a:p>
        </p:txBody>
      </p:sp>
      <p:sp>
        <p:nvSpPr>
          <p:cNvPr id="7" name="Slide Number Placeholder 6"/>
          <p:cNvSpPr>
            <a:spLocks noGrp="1"/>
          </p:cNvSpPr>
          <p:nvPr>
            <p:ph type="sldNum" sz="quarter" idx="12"/>
          </p:nvPr>
        </p:nvSpPr>
        <p:spPr/>
        <p:txBody>
          <a:bodyPr/>
          <a:lstStyle/>
          <a:p>
            <a:fld id="{5A9B7FCB-BB9F-4259-BABC-810197A49197}" type="slidenum">
              <a:rPr lang="en-GB" smtClean="0"/>
              <a:pPr/>
              <a:t>25</a:t>
            </a:fld>
            <a:endParaRPr lang="en-GB" dirty="0"/>
          </a:p>
        </p:txBody>
      </p:sp>
    </p:spTree>
    <p:extLst>
      <p:ext uri="{BB962C8B-B14F-4D97-AF65-F5344CB8AC3E}">
        <p14:creationId xmlns:p14="http://schemas.microsoft.com/office/powerpoint/2010/main" val="65326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T-tests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444068"/>
            <a:ext cx="8399585" cy="4865252"/>
          </a:xfrm>
        </p:spPr>
      </p:pic>
      <p:sp>
        <p:nvSpPr>
          <p:cNvPr id="3" name="Date Placeholder 2"/>
          <p:cNvSpPr>
            <a:spLocks noGrp="1"/>
          </p:cNvSpPr>
          <p:nvPr>
            <p:ph type="dt" sz="half" idx="10"/>
          </p:nvPr>
        </p:nvSpPr>
        <p:spPr/>
        <p:txBody>
          <a:bodyPr/>
          <a:lstStyle/>
          <a:p>
            <a:fld id="{39ADD983-F09B-4A77-8464-00458281565B}"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26</a:t>
            </a:fld>
            <a:endParaRPr lang="en-GB" dirty="0"/>
          </a:p>
        </p:txBody>
      </p:sp>
    </p:spTree>
    <p:extLst>
      <p:ext uri="{BB962C8B-B14F-4D97-AF65-F5344CB8AC3E}">
        <p14:creationId xmlns:p14="http://schemas.microsoft.com/office/powerpoint/2010/main" val="145333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144000" cy="1143000"/>
          </a:xfrm>
        </p:spPr>
        <p:txBody>
          <a:bodyPr>
            <a:normAutofit/>
          </a:bodyPr>
          <a:lstStyle/>
          <a:p>
            <a:r>
              <a:rPr lang="en-GB" b="1" dirty="0" smtClean="0"/>
              <a:t>Performance on Other Problem Classes</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371" y="1104738"/>
            <a:ext cx="9144000" cy="5753263"/>
          </a:xfrm>
          <a:prstGeom prst="rect">
            <a:avLst/>
          </a:prstGeom>
        </p:spPr>
      </p:pic>
      <p:sp>
        <p:nvSpPr>
          <p:cNvPr id="3" name="Date Placeholder 2"/>
          <p:cNvSpPr>
            <a:spLocks noGrp="1"/>
          </p:cNvSpPr>
          <p:nvPr>
            <p:ph type="dt" sz="half" idx="10"/>
          </p:nvPr>
        </p:nvSpPr>
        <p:spPr/>
        <p:txBody>
          <a:bodyPr/>
          <a:lstStyle/>
          <a:p>
            <a:fld id="{0BBD5D39-C7CA-4B14-AB7E-02CE3444324D}"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27</a:t>
            </a:fld>
            <a:endParaRPr lang="en-GB" dirty="0"/>
          </a:p>
        </p:txBody>
      </p:sp>
      <p:sp>
        <p:nvSpPr>
          <p:cNvPr id="7" name="Rectangle 6"/>
          <p:cNvSpPr/>
          <p:nvPr/>
        </p:nvSpPr>
        <p:spPr>
          <a:xfrm>
            <a:off x="1923222" y="2022613"/>
            <a:ext cx="8612256" cy="47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503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144000" cy="1143000"/>
          </a:xfrm>
        </p:spPr>
        <p:txBody>
          <a:bodyPr>
            <a:normAutofit/>
          </a:bodyPr>
          <a:lstStyle/>
          <a:p>
            <a:r>
              <a:rPr lang="en-GB" b="1" dirty="0" smtClean="0"/>
              <a:t>Performance on Other Problem Classes</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371" y="1104738"/>
            <a:ext cx="9144000" cy="5753263"/>
          </a:xfrm>
          <a:prstGeom prst="rect">
            <a:avLst/>
          </a:prstGeom>
        </p:spPr>
      </p:pic>
      <p:sp>
        <p:nvSpPr>
          <p:cNvPr id="3" name="Date Placeholder 2"/>
          <p:cNvSpPr>
            <a:spLocks noGrp="1"/>
          </p:cNvSpPr>
          <p:nvPr>
            <p:ph type="dt" sz="half" idx="10"/>
          </p:nvPr>
        </p:nvSpPr>
        <p:spPr/>
        <p:txBody>
          <a:bodyPr/>
          <a:lstStyle/>
          <a:p>
            <a:fld id="{0BBD5D39-C7CA-4B14-AB7E-02CE3444324D}" type="datetime1">
              <a:rPr lang="en-GB" smtClean="0"/>
              <a:t>16/01/2020</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28</a:t>
            </a:fld>
            <a:endParaRPr lang="en-GB" dirty="0"/>
          </a:p>
        </p:txBody>
      </p:sp>
    </p:spTree>
    <p:extLst>
      <p:ext uri="{BB962C8B-B14F-4D97-AF65-F5344CB8AC3E}">
        <p14:creationId xmlns:p14="http://schemas.microsoft.com/office/powerpoint/2010/main" val="412485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505" y="16808"/>
            <a:ext cx="8229600" cy="1143000"/>
          </a:xfrm>
        </p:spPr>
        <p:txBody>
          <a:bodyPr/>
          <a:lstStyle/>
          <a:p>
            <a:r>
              <a:rPr lang="en-GB" b="1" dirty="0" smtClean="0"/>
              <a:t>Theoretical Motivation 1</a:t>
            </a:r>
            <a:endParaRPr lang="en-GB" b="1" dirty="0"/>
          </a:p>
        </p:txBody>
      </p:sp>
      <p:sp>
        <p:nvSpPr>
          <p:cNvPr id="30" name="Content Placeholder 2"/>
          <p:cNvSpPr>
            <a:spLocks noGrp="1"/>
          </p:cNvSpPr>
          <p:nvPr>
            <p:ph idx="1"/>
          </p:nvPr>
        </p:nvSpPr>
        <p:spPr>
          <a:xfrm>
            <a:off x="1925625" y="4005064"/>
            <a:ext cx="8229600" cy="2557374"/>
          </a:xfrm>
        </p:spPr>
        <p:txBody>
          <a:bodyPr>
            <a:normAutofit fontScale="77500" lnSpcReduction="20000"/>
          </a:bodyPr>
          <a:lstStyle/>
          <a:p>
            <a:pPr marL="514350" indent="-514350">
              <a:buFont typeface="+mj-lt"/>
              <a:buAutoNum type="arabicPeriod"/>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pPr>
            <a:r>
              <a:rPr lang="en-GB" dirty="0" smtClean="0"/>
              <a:t>A (</a:t>
            </a:r>
            <a:r>
              <a:rPr lang="en-GB" b="1" dirty="0" smtClean="0"/>
              <a:t>Mathematical idealized) metaheuristic</a:t>
            </a:r>
            <a:r>
              <a:rPr lang="en-GB" dirty="0" smtClean="0"/>
              <a:t> </a:t>
            </a:r>
            <a:r>
              <a:rPr lang="en-GB" dirty="0"/>
              <a:t>determines </a:t>
            </a:r>
            <a:r>
              <a:rPr lang="en-GB" dirty="0" smtClean="0"/>
              <a:t>the </a:t>
            </a:r>
            <a:r>
              <a:rPr lang="en-GB" u="sng" dirty="0" smtClean="0"/>
              <a:t>sampling order </a:t>
            </a:r>
            <a:r>
              <a:rPr lang="en-GB" dirty="0" smtClean="0"/>
              <a:t>(i.e. enumerates i.e. without replacement). It is a (approximate) permutation.  What are we learning?</a:t>
            </a:r>
          </a:p>
          <a:p>
            <a:pPr marL="514350" indent="-514350">
              <a:buFont typeface="+mj-lt"/>
              <a:buAutoNum type="arabicPeriod"/>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pPr>
            <a:r>
              <a:rPr lang="en-GB" b="1" u="sng" dirty="0" smtClean="0">
                <a:solidFill>
                  <a:srgbClr val="00B050"/>
                </a:solidFill>
              </a:rPr>
              <a:t>Aim</a:t>
            </a:r>
            <a:r>
              <a:rPr lang="en-GB" b="1" u="sng" dirty="0" smtClean="0"/>
              <a:t> find a solution with </a:t>
            </a:r>
            <a:r>
              <a:rPr lang="en-GB" b="1" u="sng" dirty="0"/>
              <a:t>a near-optimal objective </a:t>
            </a:r>
            <a:r>
              <a:rPr lang="en-GB" b="1" u="sng" dirty="0" smtClean="0"/>
              <a:t>value using a </a:t>
            </a:r>
            <a:r>
              <a:rPr lang="en-GB" b="1" dirty="0"/>
              <a:t>Metaheuristic</a:t>
            </a:r>
            <a:r>
              <a:rPr lang="en-GB" dirty="0"/>
              <a:t> </a:t>
            </a:r>
            <a:r>
              <a:rPr lang="en-GB" b="1" u="sng" dirty="0" smtClean="0"/>
              <a:t>.</a:t>
            </a:r>
            <a:r>
              <a:rPr lang="en-GB" dirty="0" smtClean="0"/>
              <a:t>  </a:t>
            </a:r>
            <a:r>
              <a:rPr lang="en-GB" dirty="0" smtClean="0">
                <a:solidFill>
                  <a:srgbClr val="FFC000"/>
                </a:solidFill>
              </a:rPr>
              <a:t>ANY QUESTIONS BEFORE NEXT SLIDE?</a:t>
            </a:r>
            <a:endParaRPr lang="en-GB" dirty="0">
              <a:solidFill>
                <a:srgbClr val="FFC000"/>
              </a:solidFill>
            </a:endParaRPr>
          </a:p>
        </p:txBody>
      </p:sp>
      <p:sp>
        <p:nvSpPr>
          <p:cNvPr id="20" name="Footer Placeholder 19"/>
          <p:cNvSpPr>
            <a:spLocks noGrp="1"/>
          </p:cNvSpPr>
          <p:nvPr>
            <p:ph type="ftr" sz="quarter" idx="11"/>
          </p:nvPr>
        </p:nvSpPr>
        <p:spPr/>
        <p:txBody>
          <a:bodyPr/>
          <a:lstStyle/>
          <a:p>
            <a:r>
              <a:rPr lang="en-GB" smtClean="0"/>
              <a:t>John R. Woodward</a:t>
            </a:r>
            <a:endParaRPr lang="en-GB"/>
          </a:p>
        </p:txBody>
      </p:sp>
      <p:sp>
        <p:nvSpPr>
          <p:cNvPr id="21" name="Slide Number Placeholder 20"/>
          <p:cNvSpPr>
            <a:spLocks noGrp="1"/>
          </p:cNvSpPr>
          <p:nvPr>
            <p:ph type="sldNum" sz="quarter" idx="12"/>
          </p:nvPr>
        </p:nvSpPr>
        <p:spPr/>
        <p:txBody>
          <a:bodyPr/>
          <a:lstStyle/>
          <a:p>
            <a:fld id="{068B9CB0-4C56-43B1-8FC9-F9CC48F9C60C}" type="slidenum">
              <a:rPr lang="en-GB" smtClean="0"/>
              <a:t>29</a:t>
            </a:fld>
            <a:endParaRPr lang="en-GB"/>
          </a:p>
        </p:txBody>
      </p:sp>
      <p:grpSp>
        <p:nvGrpSpPr>
          <p:cNvPr id="3" name="Group 2"/>
          <p:cNvGrpSpPr/>
          <p:nvPr/>
        </p:nvGrpSpPr>
        <p:grpSpPr>
          <a:xfrm>
            <a:off x="2839630" y="858780"/>
            <a:ext cx="6264696" cy="2974032"/>
            <a:chOff x="899592" y="1268760"/>
            <a:chExt cx="6264696" cy="2974032"/>
          </a:xfrm>
        </p:grpSpPr>
        <p:grpSp>
          <p:nvGrpSpPr>
            <p:cNvPr id="7" name="Group 6"/>
            <p:cNvGrpSpPr/>
            <p:nvPr/>
          </p:nvGrpSpPr>
          <p:grpSpPr>
            <a:xfrm>
              <a:off x="3347864" y="2060848"/>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6" name="TextBox 5"/>
              <p:cNvSpPr txBox="1"/>
              <p:nvPr/>
            </p:nvSpPr>
            <p:spPr>
              <a:xfrm>
                <a:off x="4404199" y="2402304"/>
                <a:ext cx="479618" cy="1477328"/>
              </a:xfrm>
              <a:prstGeom prst="rect">
                <a:avLst/>
              </a:prstGeom>
              <a:noFill/>
            </p:spPr>
            <p:txBody>
              <a:bodyPr wrap="none" rtlCol="0">
                <a:spAutoFit/>
              </a:bodyPr>
              <a:lstStyle/>
              <a:p>
                <a:r>
                  <a:rPr lang="en-GB" dirty="0"/>
                  <a:t>X1.</a:t>
                </a:r>
              </a:p>
              <a:p>
                <a:endParaRPr lang="en-GB" dirty="0"/>
              </a:p>
              <a:p>
                <a:r>
                  <a:rPr lang="en-GB" dirty="0"/>
                  <a:t>X2.</a:t>
                </a:r>
              </a:p>
              <a:p>
                <a:endParaRPr lang="en-GB" dirty="0"/>
              </a:p>
              <a:p>
                <a:r>
                  <a:rPr lang="en-GB" dirty="0"/>
                  <a:t>X3.</a:t>
                </a:r>
                <a:endParaRPr lang="en-GB" dirty="0"/>
              </a:p>
            </p:txBody>
          </p:sp>
        </p:grpSp>
        <p:grpSp>
          <p:nvGrpSpPr>
            <p:cNvPr id="8" name="Group 7"/>
            <p:cNvGrpSpPr/>
            <p:nvPr/>
          </p:nvGrpSpPr>
          <p:grpSpPr>
            <a:xfrm>
              <a:off x="5868144" y="2060848"/>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10" name="TextBox 9"/>
              <p:cNvSpPr txBox="1"/>
              <p:nvPr/>
            </p:nvSpPr>
            <p:spPr>
              <a:xfrm>
                <a:off x="4404199" y="2402304"/>
                <a:ext cx="479618" cy="1477328"/>
              </a:xfrm>
              <a:prstGeom prst="rect">
                <a:avLst/>
              </a:prstGeom>
              <a:noFill/>
            </p:spPr>
            <p:txBody>
              <a:bodyPr wrap="none" rtlCol="0">
                <a:spAutoFit/>
              </a:bodyPr>
              <a:lstStyle/>
              <a:p>
                <a:r>
                  <a:rPr lang="en-GB" dirty="0"/>
                  <a:t>Y</a:t>
                </a:r>
                <a:r>
                  <a:rPr lang="en-GB" dirty="0"/>
                  <a:t>1.</a:t>
                </a:r>
              </a:p>
              <a:p>
                <a:endParaRPr lang="en-GB" dirty="0"/>
              </a:p>
              <a:p>
                <a:r>
                  <a:rPr lang="en-GB" dirty="0"/>
                  <a:t>Y</a:t>
                </a:r>
                <a:r>
                  <a:rPr lang="en-GB" dirty="0"/>
                  <a:t>2.</a:t>
                </a:r>
              </a:p>
              <a:p>
                <a:endParaRPr lang="en-GB" dirty="0"/>
              </a:p>
              <a:p>
                <a:r>
                  <a:rPr lang="en-GB" dirty="0"/>
                  <a:t>Y</a:t>
                </a:r>
                <a:r>
                  <a:rPr lang="en-GB" dirty="0"/>
                  <a:t>3.</a:t>
                </a:r>
                <a:endParaRPr lang="en-GB" dirty="0"/>
              </a:p>
            </p:txBody>
          </p:sp>
        </p:grpSp>
        <p:grpSp>
          <p:nvGrpSpPr>
            <p:cNvPr id="11" name="Group 10"/>
            <p:cNvGrpSpPr/>
            <p:nvPr/>
          </p:nvGrpSpPr>
          <p:grpSpPr>
            <a:xfrm>
              <a:off x="899592" y="2060848"/>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sp>
          <p:nvSpPr>
            <p:cNvPr id="14" name="TextBox 13"/>
            <p:cNvSpPr txBox="1"/>
            <p:nvPr/>
          </p:nvSpPr>
          <p:spPr>
            <a:xfrm>
              <a:off x="3589510" y="1268760"/>
              <a:ext cx="1021755" cy="830997"/>
            </a:xfrm>
            <a:prstGeom prst="rect">
              <a:avLst/>
            </a:prstGeom>
            <a:noFill/>
          </p:spPr>
          <p:txBody>
            <a:bodyPr wrap="none" rtlCol="0">
              <a:spAutoFit/>
            </a:bodyPr>
            <a:lstStyle/>
            <a:p>
              <a:r>
                <a:rPr lang="en-GB" sz="2400" dirty="0"/>
                <a:t>Search</a:t>
              </a:r>
            </a:p>
            <a:p>
              <a:r>
                <a:rPr lang="en-GB" sz="2400" dirty="0"/>
                <a:t>space</a:t>
              </a:r>
              <a:endParaRPr lang="en-GB" sz="2400" dirty="0"/>
            </a:p>
          </p:txBody>
        </p:sp>
        <p:sp>
          <p:nvSpPr>
            <p:cNvPr id="15" name="TextBox 14"/>
            <p:cNvSpPr txBox="1"/>
            <p:nvPr/>
          </p:nvSpPr>
          <p:spPr>
            <a:xfrm>
              <a:off x="4788024" y="1421160"/>
              <a:ext cx="1443024" cy="830997"/>
            </a:xfrm>
            <a:prstGeom prst="rect">
              <a:avLst/>
            </a:prstGeom>
            <a:noFill/>
          </p:spPr>
          <p:txBody>
            <a:bodyPr wrap="none" rtlCol="0">
              <a:spAutoFit/>
            </a:bodyPr>
            <a:lstStyle/>
            <a:p>
              <a:r>
                <a:rPr lang="en-GB" sz="2400" dirty="0"/>
                <a:t>Objective</a:t>
              </a:r>
            </a:p>
            <a:p>
              <a:r>
                <a:rPr lang="en-GB" sz="2400" dirty="0"/>
                <a:t>Function </a:t>
              </a:r>
              <a:r>
                <a:rPr lang="en-GB" sz="2400" b="1" dirty="0"/>
                <a:t>f</a:t>
              </a:r>
              <a:endParaRPr lang="en-GB" sz="2400" b="1" dirty="0"/>
            </a:p>
          </p:txBody>
        </p:sp>
        <p:cxnSp>
          <p:nvCxnSpPr>
            <p:cNvPr id="17" name="Straight Arrow Connector 16"/>
            <p:cNvCxnSpPr/>
            <p:nvPr/>
          </p:nvCxnSpPr>
          <p:spPr>
            <a:xfrm>
              <a:off x="4139417" y="3717032"/>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745" y="2636912"/>
              <a:ext cx="2193062"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952" y="2636912"/>
              <a:ext cx="2136455" cy="5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5069" y="1374993"/>
              <a:ext cx="2125005" cy="461665"/>
            </a:xfrm>
            <a:prstGeom prst="rect">
              <a:avLst/>
            </a:prstGeom>
            <a:noFill/>
          </p:spPr>
          <p:txBody>
            <a:bodyPr wrap="none" rtlCol="0">
              <a:spAutoFit/>
            </a:bodyPr>
            <a:lstStyle/>
            <a:p>
              <a:r>
                <a:rPr lang="en-GB" sz="2400" dirty="0"/>
                <a:t>Metaheuristic </a:t>
              </a:r>
              <a:r>
                <a:rPr lang="en-GB" sz="2400" b="1" dirty="0"/>
                <a:t>a</a:t>
              </a:r>
              <a:endParaRPr lang="en-GB" sz="2400" b="1" dirty="0"/>
            </a:p>
          </p:txBody>
        </p:sp>
        <p:cxnSp>
          <p:nvCxnSpPr>
            <p:cNvPr id="25" name="Straight Arrow Connector 24"/>
            <p:cNvCxnSpPr/>
            <p:nvPr/>
          </p:nvCxnSpPr>
          <p:spPr>
            <a:xfrm>
              <a:off x="1699243" y="3153277"/>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243" y="2636912"/>
              <a:ext cx="2056884" cy="104257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243" y="2636912"/>
              <a:ext cx="213699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05519" y="3717032"/>
              <a:ext cx="1174489" cy="369332"/>
            </a:xfrm>
            <a:prstGeom prst="rect">
              <a:avLst/>
            </a:prstGeom>
            <a:noFill/>
          </p:spPr>
          <p:txBody>
            <a:bodyPr wrap="none" rtlCol="0">
              <a:spAutoFit/>
            </a:bodyPr>
            <a:lstStyle/>
            <a:p>
              <a:r>
                <a:rPr lang="en-GB" b="1" dirty="0"/>
                <a:t>SOLUTION</a:t>
              </a:r>
              <a:endParaRPr lang="en-GB" b="1" dirty="0"/>
            </a:p>
          </p:txBody>
        </p:sp>
        <p:sp>
          <p:nvSpPr>
            <p:cNvPr id="31" name="TextBox 30"/>
            <p:cNvSpPr txBox="1"/>
            <p:nvPr/>
          </p:nvSpPr>
          <p:spPr>
            <a:xfrm>
              <a:off x="4590305" y="3851756"/>
              <a:ext cx="1185902" cy="369332"/>
            </a:xfrm>
            <a:prstGeom prst="rect">
              <a:avLst/>
            </a:prstGeom>
            <a:noFill/>
          </p:spPr>
          <p:txBody>
            <a:bodyPr wrap="none" rtlCol="0">
              <a:spAutoFit/>
            </a:bodyPr>
            <a:lstStyle/>
            <a:p>
              <a:r>
                <a:rPr lang="en-GB" b="1" dirty="0"/>
                <a:t>PROBLEM </a:t>
              </a:r>
              <a:endParaRPr lang="en-GB" b="1" dirty="0"/>
            </a:p>
          </p:txBody>
        </p:sp>
        <p:cxnSp>
          <p:nvCxnSpPr>
            <p:cNvPr id="32" name="Straight Arrow Connector 31"/>
            <p:cNvCxnSpPr/>
            <p:nvPr/>
          </p:nvCxnSpPr>
          <p:spPr>
            <a:xfrm>
              <a:off x="4100387" y="4208794"/>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249" y="4242792"/>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BC6A85E6-7011-4035-90C6-041DF565B8B8}" type="datetime1">
              <a:rPr lang="en-GB" smtClean="0"/>
              <a:t>16/01/2020</a:t>
            </a:fld>
            <a:endParaRPr lang="en-GB"/>
          </a:p>
        </p:txBody>
      </p:sp>
      <p:sp>
        <p:nvSpPr>
          <p:cNvPr id="16" name="TextBox 15"/>
          <p:cNvSpPr txBox="1"/>
          <p:nvPr/>
        </p:nvSpPr>
        <p:spPr>
          <a:xfrm>
            <a:off x="8605633" y="1275507"/>
            <a:ext cx="997389" cy="461665"/>
          </a:xfrm>
          <a:prstGeom prst="rect">
            <a:avLst/>
          </a:prstGeom>
          <a:noFill/>
        </p:spPr>
        <p:txBody>
          <a:bodyPr wrap="none" rtlCol="0">
            <a:spAutoFit/>
          </a:bodyPr>
          <a:lstStyle/>
          <a:p>
            <a:r>
              <a:rPr lang="en-GB" sz="2400" i="1" dirty="0"/>
              <a:t>P </a:t>
            </a:r>
            <a:r>
              <a:rPr lang="en-GB" sz="2400" dirty="0"/>
              <a:t>(</a:t>
            </a:r>
            <a:r>
              <a:rPr lang="en-GB" sz="2400" i="1" dirty="0"/>
              <a:t>a, f</a:t>
            </a:r>
            <a:r>
              <a:rPr lang="en-GB" sz="2400" dirty="0"/>
              <a:t>)</a:t>
            </a:r>
          </a:p>
        </p:txBody>
      </p:sp>
    </p:spTree>
    <p:extLst>
      <p:ext uri="{BB962C8B-B14F-4D97-AF65-F5344CB8AC3E}">
        <p14:creationId xmlns:p14="http://schemas.microsoft.com/office/powerpoint/2010/main" val="331895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647" y="57117"/>
            <a:ext cx="10515600" cy="1325563"/>
          </a:xfrm>
        </p:spPr>
        <p:txBody>
          <a:bodyPr/>
          <a:lstStyle/>
          <a:p>
            <a:r>
              <a:rPr lang="en-GB" dirty="0" smtClean="0"/>
              <a:t>Supervised Machine Learning</a:t>
            </a:r>
            <a:endParaRPr lang="en-GB" dirty="0"/>
          </a:p>
        </p:txBody>
      </p:sp>
      <p:sp>
        <p:nvSpPr>
          <p:cNvPr id="4" name="Rectangle 3"/>
          <p:cNvSpPr/>
          <p:nvPr/>
        </p:nvSpPr>
        <p:spPr>
          <a:xfrm>
            <a:off x="4913697" y="2204185"/>
            <a:ext cx="1689234" cy="6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set</a:t>
            </a:r>
            <a:endParaRPr lang="en-GB" dirty="0"/>
          </a:p>
        </p:txBody>
      </p:sp>
      <p:sp>
        <p:nvSpPr>
          <p:cNvPr id="5" name="Down Arrow 4"/>
          <p:cNvSpPr/>
          <p:nvPr/>
        </p:nvSpPr>
        <p:spPr>
          <a:xfrm>
            <a:off x="5517682" y="2868554"/>
            <a:ext cx="481263" cy="500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913696" y="3463491"/>
            <a:ext cx="1689234" cy="1074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Machine Learning Algorithm</a:t>
            </a:r>
            <a:endParaRPr lang="en-GB" dirty="0"/>
          </a:p>
        </p:txBody>
      </p:sp>
      <p:sp>
        <p:nvSpPr>
          <p:cNvPr id="7" name="Down Arrow 6"/>
          <p:cNvSpPr/>
          <p:nvPr/>
        </p:nvSpPr>
        <p:spPr>
          <a:xfrm>
            <a:off x="5517681" y="4681087"/>
            <a:ext cx="481263" cy="500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95373" y="5236144"/>
            <a:ext cx="1689234" cy="6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Prediction or classification</a:t>
            </a:r>
            <a:endParaRPr lang="en-GB" dirty="0"/>
          </a:p>
        </p:txBody>
      </p:sp>
      <p:sp>
        <p:nvSpPr>
          <p:cNvPr id="9" name="Rectangle 8"/>
          <p:cNvSpPr/>
          <p:nvPr/>
        </p:nvSpPr>
        <p:spPr>
          <a:xfrm>
            <a:off x="4913696" y="5237747"/>
            <a:ext cx="1689234" cy="6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model</a:t>
            </a:r>
            <a:endParaRPr lang="en-GB" dirty="0"/>
          </a:p>
        </p:txBody>
      </p:sp>
      <p:sp>
        <p:nvSpPr>
          <p:cNvPr id="10" name="Rectangle 9"/>
          <p:cNvSpPr/>
          <p:nvPr/>
        </p:nvSpPr>
        <p:spPr>
          <a:xfrm>
            <a:off x="1727735" y="5115827"/>
            <a:ext cx="1689234" cy="6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instance</a:t>
            </a:r>
            <a:endParaRPr lang="en-GB" dirty="0"/>
          </a:p>
        </p:txBody>
      </p:sp>
      <p:sp>
        <p:nvSpPr>
          <p:cNvPr id="11" name="Right Arrow 10"/>
          <p:cNvSpPr/>
          <p:nvPr/>
        </p:nvSpPr>
        <p:spPr>
          <a:xfrm>
            <a:off x="3811604" y="53853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904522" y="53034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6801479" y="2144259"/>
            <a:ext cx="28875" cy="3549390"/>
          </a:xfrm>
          <a:prstGeom prst="straightConnector1">
            <a:avLst/>
          </a:prstGeom>
          <a:ln w="73025">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2119161" y="6077779"/>
            <a:ext cx="8361653" cy="49695"/>
          </a:xfrm>
          <a:prstGeom prst="straightConnector1">
            <a:avLst/>
          </a:prstGeom>
          <a:ln w="73025">
            <a:headEnd type="triangle"/>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7360081" y="3125547"/>
            <a:ext cx="3105466" cy="523220"/>
          </a:xfrm>
          <a:prstGeom prst="rect">
            <a:avLst/>
          </a:prstGeom>
          <a:noFill/>
        </p:spPr>
        <p:txBody>
          <a:bodyPr wrap="none" rtlCol="0">
            <a:spAutoFit/>
          </a:bodyPr>
          <a:lstStyle/>
          <a:p>
            <a:r>
              <a:rPr lang="en-GB" sz="2800" b="1" dirty="0" smtClean="0"/>
              <a:t>Learning or training</a:t>
            </a:r>
            <a:endParaRPr lang="en-GB" sz="2800" b="1" dirty="0"/>
          </a:p>
        </p:txBody>
      </p:sp>
      <p:sp>
        <p:nvSpPr>
          <p:cNvPr id="20" name="TextBox 19"/>
          <p:cNvSpPr txBox="1"/>
          <p:nvPr/>
        </p:nvSpPr>
        <p:spPr>
          <a:xfrm>
            <a:off x="3861703" y="6143472"/>
            <a:ext cx="3793218" cy="861774"/>
          </a:xfrm>
          <a:prstGeom prst="rect">
            <a:avLst/>
          </a:prstGeom>
          <a:noFill/>
        </p:spPr>
        <p:txBody>
          <a:bodyPr wrap="none" rtlCol="0">
            <a:spAutoFit/>
          </a:bodyPr>
          <a:lstStyle/>
          <a:p>
            <a:r>
              <a:rPr lang="en-GB" sz="3200" b="1" dirty="0" smtClean="0"/>
              <a:t>application or testing</a:t>
            </a:r>
          </a:p>
          <a:p>
            <a:endParaRPr lang="en-GB" dirty="0"/>
          </a:p>
        </p:txBody>
      </p:sp>
    </p:spTree>
    <p:extLst>
      <p:ext uri="{BB962C8B-B14F-4D97-AF65-F5344CB8AC3E}">
        <p14:creationId xmlns:p14="http://schemas.microsoft.com/office/powerpoint/2010/main" val="423922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134" y="32048"/>
            <a:ext cx="8229600" cy="1143000"/>
          </a:xfrm>
        </p:spPr>
        <p:txBody>
          <a:bodyPr/>
          <a:lstStyle/>
          <a:p>
            <a:r>
              <a:rPr lang="en-GB" b="1" dirty="0" smtClean="0"/>
              <a:t>Theoretical Motivation 2</a:t>
            </a:r>
            <a:endParaRPr lang="en-GB" b="1" dirty="0"/>
          </a:p>
        </p:txBody>
      </p:sp>
      <p:grpSp>
        <p:nvGrpSpPr>
          <p:cNvPr id="3" name="Group 2"/>
          <p:cNvGrpSpPr/>
          <p:nvPr/>
        </p:nvGrpSpPr>
        <p:grpSpPr>
          <a:xfrm>
            <a:off x="2044298" y="874817"/>
            <a:ext cx="8127197" cy="2850844"/>
            <a:chOff x="549259" y="1415255"/>
            <a:chExt cx="8127197" cy="2850844"/>
          </a:xfrm>
        </p:grpSpPr>
        <p:grpSp>
          <p:nvGrpSpPr>
            <p:cNvPr id="7" name="Group 6"/>
            <p:cNvGrpSpPr/>
            <p:nvPr/>
          </p:nvGrpSpPr>
          <p:grpSpPr>
            <a:xfrm>
              <a:off x="2293366" y="2105859"/>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6" name="TextBox 5"/>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grpSp>
          <p:nvGrpSpPr>
            <p:cNvPr id="8" name="Group 7"/>
            <p:cNvGrpSpPr/>
            <p:nvPr/>
          </p:nvGrpSpPr>
          <p:grpSpPr>
            <a:xfrm>
              <a:off x="7380312" y="2051275"/>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10" name="TextBox 9"/>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grpSp>
          <p:nvGrpSpPr>
            <p:cNvPr id="11" name="Group 10"/>
            <p:cNvGrpSpPr/>
            <p:nvPr/>
          </p:nvGrpSpPr>
          <p:grpSpPr>
            <a:xfrm>
              <a:off x="549259" y="2076337"/>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sp>
          <p:nvSpPr>
            <p:cNvPr id="14" name="TextBox 13"/>
            <p:cNvSpPr txBox="1"/>
            <p:nvPr/>
          </p:nvSpPr>
          <p:spPr>
            <a:xfrm>
              <a:off x="2535012" y="1415255"/>
              <a:ext cx="812851" cy="646331"/>
            </a:xfrm>
            <a:prstGeom prst="rect">
              <a:avLst/>
            </a:prstGeom>
            <a:noFill/>
          </p:spPr>
          <p:txBody>
            <a:bodyPr wrap="none" rtlCol="0">
              <a:spAutoFit/>
            </a:bodyPr>
            <a:lstStyle/>
            <a:p>
              <a:r>
                <a:rPr lang="en-GB" dirty="0"/>
                <a:t>Search</a:t>
              </a:r>
            </a:p>
            <a:p>
              <a:r>
                <a:rPr lang="en-GB" dirty="0"/>
                <a:t>space</a:t>
              </a:r>
              <a:endParaRPr lang="en-GB" dirty="0"/>
            </a:p>
          </p:txBody>
        </p:sp>
        <p:sp>
          <p:nvSpPr>
            <p:cNvPr id="15" name="TextBox 14"/>
            <p:cNvSpPr txBox="1"/>
            <p:nvPr/>
          </p:nvSpPr>
          <p:spPr>
            <a:xfrm>
              <a:off x="6639139" y="1509087"/>
              <a:ext cx="1128835" cy="646331"/>
            </a:xfrm>
            <a:prstGeom prst="rect">
              <a:avLst/>
            </a:prstGeom>
            <a:noFill/>
          </p:spPr>
          <p:txBody>
            <a:bodyPr wrap="none" rtlCol="0">
              <a:spAutoFit/>
            </a:bodyPr>
            <a:lstStyle/>
            <a:p>
              <a:r>
                <a:rPr lang="en-GB" dirty="0"/>
                <a:t>Objective</a:t>
              </a:r>
            </a:p>
            <a:p>
              <a:r>
                <a:rPr lang="en-GB" dirty="0"/>
                <a:t>Function </a:t>
              </a:r>
              <a:r>
                <a:rPr lang="en-GB" b="1" dirty="0"/>
                <a:t>f</a:t>
              </a:r>
              <a:endParaRPr lang="en-GB" b="1" dirty="0"/>
            </a:p>
          </p:txBody>
        </p:sp>
        <p:sp>
          <p:nvSpPr>
            <p:cNvPr id="23" name="TextBox 22"/>
            <p:cNvSpPr txBox="1"/>
            <p:nvPr/>
          </p:nvSpPr>
          <p:spPr>
            <a:xfrm>
              <a:off x="957522" y="1553754"/>
              <a:ext cx="1654427" cy="369332"/>
            </a:xfrm>
            <a:prstGeom prst="rect">
              <a:avLst/>
            </a:prstGeom>
            <a:noFill/>
          </p:spPr>
          <p:txBody>
            <a:bodyPr wrap="none" rtlCol="0">
              <a:spAutoFit/>
            </a:bodyPr>
            <a:lstStyle/>
            <a:p>
              <a:r>
                <a:rPr lang="en-GB" dirty="0"/>
                <a:t>Metaheuristic </a:t>
              </a:r>
              <a:r>
                <a:rPr lang="en-GB" b="1" dirty="0"/>
                <a:t>a</a:t>
              </a:r>
              <a:endParaRPr lang="en-GB" b="1" dirty="0"/>
            </a:p>
          </p:txBody>
        </p:sp>
        <p:cxnSp>
          <p:nvCxnSpPr>
            <p:cNvPr id="25" name="Straight Arrow Connector 24"/>
            <p:cNvCxnSpPr/>
            <p:nvPr/>
          </p:nvCxnSpPr>
          <p:spPr>
            <a:xfrm>
              <a:off x="1224871" y="3717032"/>
              <a:ext cx="14767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260" y="2648995"/>
              <a:ext cx="1462369" cy="52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4871" y="2630220"/>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724135" y="2090160"/>
              <a:ext cx="1296144" cy="2160240"/>
              <a:chOff x="3995936" y="2060848"/>
              <a:chExt cx="1296144" cy="2160240"/>
            </a:xfrm>
          </p:grpSpPr>
          <p:sp>
            <p:nvSpPr>
              <p:cNvPr id="22" name="Oval 2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24" name="TextBox 23"/>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grpSp>
          <p:nvGrpSpPr>
            <p:cNvPr id="28" name="Group 27"/>
            <p:cNvGrpSpPr/>
            <p:nvPr/>
          </p:nvGrpSpPr>
          <p:grpSpPr>
            <a:xfrm>
              <a:off x="3995936" y="2090160"/>
              <a:ext cx="1296144" cy="2160240"/>
              <a:chOff x="3995936" y="2060848"/>
              <a:chExt cx="1296144" cy="2160240"/>
            </a:xfrm>
          </p:grpSpPr>
          <p:sp>
            <p:nvSpPr>
              <p:cNvPr id="29" name="Oval 2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x1</a:t>
                </a:r>
                <a:endParaRPr lang="en-GB" dirty="0"/>
              </a:p>
            </p:txBody>
          </p:sp>
          <p:sp>
            <p:nvSpPr>
              <p:cNvPr id="30" name="TextBox 29"/>
              <p:cNvSpPr txBox="1"/>
              <p:nvPr/>
            </p:nvSpPr>
            <p:spPr>
              <a:xfrm>
                <a:off x="4404199" y="2402304"/>
                <a:ext cx="359394"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a:t>
                </a:r>
                <a:endParaRPr lang="en-GB" dirty="0"/>
              </a:p>
            </p:txBody>
          </p:sp>
        </p:grpSp>
        <p:cxnSp>
          <p:nvCxnSpPr>
            <p:cNvPr id="31" name="Straight Arrow Connector 30"/>
            <p:cNvCxnSpPr/>
            <p:nvPr/>
          </p:nvCxnSpPr>
          <p:spPr>
            <a:xfrm>
              <a:off x="2941438" y="265739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139663" y="1730307"/>
                  <a:ext cx="59497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a:latin typeface="Cambria Math" panose="02040503050406030204" pitchFamily="18" charset="0"/>
                              </a:rPr>
                            </m:ctrlPr>
                          </m:sSupPr>
                          <m:e>
                            <m:r>
                              <m:rPr>
                                <m:nor/>
                              </m:rPr>
                              <a:rPr lang="el-GR" b="1"/>
                              <m:t>σ</m:t>
                            </m:r>
                          </m:e>
                          <m:sup>
                            <m:r>
                              <a:rPr lang="en-GB" b="1" i="1">
                                <a:latin typeface="Cambria Math"/>
                              </a:rPr>
                              <m:t>−</m:t>
                            </m:r>
                            <m:r>
                              <a:rPr lang="en-GB" b="1" i="1">
                                <a:latin typeface="Cambria Math"/>
                              </a:rPr>
                              <m:t>𝟏</m:t>
                            </m:r>
                          </m:sup>
                        </m:sSup>
                      </m:oMath>
                    </m:oMathPara>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139663" y="1730307"/>
                  <a:ext cx="594970" cy="375552"/>
                </a:xfrm>
                <a:prstGeom prst="rect">
                  <a:avLst/>
                </a:prstGeom>
                <a:blipFill rotWithShape="1">
                  <a:blip r:embed="rId3"/>
                  <a:stretch>
                    <a:fillRect/>
                  </a:stretch>
                </a:blipFill>
              </p:spPr>
              <p:txBody>
                <a:bodyPr/>
                <a:lstStyle/>
                <a:p>
                  <a:r>
                    <a:rPr lang="en-GB">
                      <a:noFill/>
                    </a:rPr>
                    <a:t> </a:t>
                  </a:r>
                </a:p>
              </p:txBody>
            </p:sp>
          </mc:Fallback>
        </mc:AlternateContent>
        <p:sp>
          <p:nvSpPr>
            <p:cNvPr id="33" name="TextBox 32"/>
            <p:cNvSpPr txBox="1"/>
            <p:nvPr/>
          </p:nvSpPr>
          <p:spPr>
            <a:xfrm>
              <a:off x="3448834" y="1443829"/>
              <a:ext cx="1417247" cy="646331"/>
            </a:xfrm>
            <a:prstGeom prst="rect">
              <a:avLst/>
            </a:prstGeom>
            <a:noFill/>
          </p:spPr>
          <p:txBody>
            <a:bodyPr wrap="none" rtlCol="0">
              <a:spAutoFit/>
            </a:bodyPr>
            <a:lstStyle/>
            <a:p>
              <a:r>
                <a:rPr lang="en-GB" dirty="0"/>
                <a:t>permutation </a:t>
              </a:r>
              <a:endParaRPr lang="en-GB" dirty="0"/>
            </a:p>
            <a:p>
              <a:r>
                <a:rPr lang="el-GR" b="1" dirty="0"/>
                <a:t>σ</a:t>
              </a:r>
              <a:endParaRPr lang="en-GB" b="1" dirty="0"/>
            </a:p>
          </p:txBody>
        </p:sp>
        <p:cxnSp>
          <p:nvCxnSpPr>
            <p:cNvPr id="34" name="Straight Arrow Connector 33"/>
            <p:cNvCxnSpPr/>
            <p:nvPr/>
          </p:nvCxnSpPr>
          <p:spPr>
            <a:xfrm>
              <a:off x="4679604" y="2645919"/>
              <a:ext cx="1476758" cy="11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207" y="258838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7488" y="319745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7935" y="2657394"/>
              <a:ext cx="1438427" cy="52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2458" y="2657394"/>
              <a:ext cx="15117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7935" y="3197454"/>
              <a:ext cx="1414463" cy="57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207" y="2588389"/>
              <a:ext cx="1476758" cy="118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701" y="318597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7" name="Content Placeholder 2"/>
              <p:cNvSpPr>
                <a:spLocks noGrp="1"/>
              </p:cNvSpPr>
              <p:nvPr>
                <p:ph idx="1"/>
              </p:nvPr>
            </p:nvSpPr>
            <p:spPr>
              <a:xfrm>
                <a:off x="1686446" y="3908944"/>
                <a:ext cx="8981554" cy="2780928"/>
              </a:xfrm>
            </p:spPr>
            <p:txBody>
              <a:bodyPr>
                <a:normAutofit fontScale="85000" lnSpcReduction="20000"/>
              </a:bodyPr>
              <a:lstStyle/>
              <a:p>
                <a:pPr marL="0" indent="0">
                  <a:buNone/>
                </a:pPr>
                <a:r>
                  <a:rPr lang="en-GB" i="1" dirty="0" smtClean="0">
                    <a:solidFill>
                      <a:srgbClr val="FF0000"/>
                    </a:solidFill>
                  </a:rPr>
                  <a:t>P </a:t>
                </a:r>
                <a:r>
                  <a:rPr lang="en-GB" dirty="0">
                    <a:solidFill>
                      <a:srgbClr val="FF0000"/>
                    </a:solidFill>
                  </a:rPr>
                  <a:t>(</a:t>
                </a:r>
                <a:r>
                  <a:rPr lang="en-GB" i="1" dirty="0">
                    <a:solidFill>
                      <a:srgbClr val="FF0000"/>
                    </a:solidFill>
                  </a:rPr>
                  <a:t>a, f</a:t>
                </a:r>
                <a:r>
                  <a:rPr lang="en-GB" dirty="0">
                    <a:solidFill>
                      <a:srgbClr val="FF0000"/>
                    </a:solidFill>
                  </a:rPr>
                  <a:t>) = </a:t>
                </a:r>
                <a:r>
                  <a:rPr lang="en-GB" i="1" dirty="0">
                    <a:solidFill>
                      <a:srgbClr val="FF0000"/>
                    </a:solidFill>
                  </a:rPr>
                  <a:t>P </a:t>
                </a:r>
                <a:r>
                  <a:rPr lang="en-GB" dirty="0">
                    <a:solidFill>
                      <a:srgbClr val="FF0000"/>
                    </a:solidFill>
                  </a:rPr>
                  <a:t>(</a:t>
                </a:r>
                <a:r>
                  <a:rPr lang="en-GB" i="1" dirty="0">
                    <a:solidFill>
                      <a:srgbClr val="FF0000"/>
                    </a:solidFill>
                  </a:rPr>
                  <a:t>a</a:t>
                </a:r>
                <a14:m>
                  <m:oMath xmlns:m="http://schemas.openxmlformats.org/officeDocument/2006/math">
                    <m:r>
                      <a:rPr lang="en-GB" b="1">
                        <a:solidFill>
                          <a:srgbClr val="FF0000"/>
                        </a:solidFill>
                        <a:latin typeface="Cambria Math"/>
                      </a:rPr>
                      <m:t> </m:t>
                    </m:r>
                    <m:r>
                      <a:rPr lang="el-GR" b="1" i="1">
                        <a:solidFill>
                          <a:srgbClr val="FF0000"/>
                        </a:solidFill>
                        <a:latin typeface="Cambria Math"/>
                      </a:rPr>
                      <m:t>𝛔</m:t>
                    </m:r>
                  </m:oMath>
                </a14:m>
                <a:r>
                  <a:rPr lang="en-GB" i="1" dirty="0">
                    <a:solidFill>
                      <a:srgbClr val="FF0000"/>
                    </a:solidFill>
                  </a:rPr>
                  <a:t>,</a:t>
                </a:r>
                <a14:m>
                  <m:oMath xmlns:m="http://schemas.openxmlformats.org/officeDocument/2006/math">
                    <m:r>
                      <a:rPr lang="en-GB" b="1" i="1">
                        <a:solidFill>
                          <a:srgbClr val="FF0000"/>
                        </a:solidFill>
                        <a:latin typeface="Cambria Math"/>
                      </a:rPr>
                      <m:t> </m:t>
                    </m:r>
                    <m:sSup>
                      <m:sSupPr>
                        <m:ctrlPr>
                          <a:rPr lang="en-GB" b="1" i="1">
                            <a:solidFill>
                              <a:srgbClr val="FF0000"/>
                            </a:solidFill>
                            <a:latin typeface="Cambria Math" panose="02040503050406030204" pitchFamily="18" charset="0"/>
                          </a:rPr>
                        </m:ctrlPr>
                      </m:sSupPr>
                      <m:e>
                        <m:r>
                          <a:rPr lang="el-GR" b="1" i="1">
                            <a:solidFill>
                              <a:srgbClr val="FF0000"/>
                            </a:solidFill>
                            <a:latin typeface="Cambria Math"/>
                          </a:rPr>
                          <m:t>𝛔</m:t>
                        </m:r>
                      </m:e>
                      <m:sup>
                        <m:r>
                          <a:rPr lang="en-GB" b="1" i="1">
                            <a:solidFill>
                              <a:srgbClr val="FF0000"/>
                            </a:solidFill>
                            <a:latin typeface="Cambria Math"/>
                          </a:rPr>
                          <m:t>−</m:t>
                        </m:r>
                        <m:r>
                          <a:rPr lang="en-GB" b="1" i="1">
                            <a:solidFill>
                              <a:srgbClr val="FF0000"/>
                            </a:solidFill>
                            <a:latin typeface="Cambria Math"/>
                          </a:rPr>
                          <m:t>𝟏</m:t>
                        </m:r>
                      </m:sup>
                    </m:sSup>
                  </m:oMath>
                </a14:m>
                <a:r>
                  <a:rPr lang="en-GB" i="1" dirty="0">
                    <a:solidFill>
                      <a:srgbClr val="FF0000"/>
                    </a:solidFill>
                  </a:rPr>
                  <a:t> f</a:t>
                </a:r>
                <a:r>
                  <a:rPr lang="en-GB" dirty="0">
                    <a:solidFill>
                      <a:srgbClr val="FF0000"/>
                    </a:solidFill>
                  </a:rPr>
                  <a:t>)       </a:t>
                </a:r>
                <a:r>
                  <a:rPr lang="en-GB" i="1" dirty="0" smtClean="0">
                    <a:solidFill>
                      <a:srgbClr val="00B050"/>
                    </a:solidFill>
                  </a:rPr>
                  <a:t>P </a:t>
                </a:r>
                <a:r>
                  <a:rPr lang="en-GB" dirty="0">
                    <a:solidFill>
                      <a:srgbClr val="00B050"/>
                    </a:solidFill>
                  </a:rPr>
                  <a:t>(</a:t>
                </a:r>
                <a:r>
                  <a:rPr lang="en-GB" i="1" dirty="0">
                    <a:solidFill>
                      <a:srgbClr val="00B050"/>
                    </a:solidFill>
                  </a:rPr>
                  <a:t>A, F</a:t>
                </a:r>
                <a:r>
                  <a:rPr lang="en-GB" dirty="0">
                    <a:solidFill>
                      <a:srgbClr val="00B050"/>
                    </a:solidFill>
                  </a:rPr>
                  <a:t>) = </a:t>
                </a:r>
                <a:r>
                  <a:rPr lang="en-GB" i="1" dirty="0">
                    <a:solidFill>
                      <a:srgbClr val="00B050"/>
                    </a:solidFill>
                  </a:rPr>
                  <a:t>P </a:t>
                </a:r>
                <a:r>
                  <a:rPr lang="en-GB" dirty="0">
                    <a:solidFill>
                      <a:srgbClr val="00B050"/>
                    </a:solidFill>
                  </a:rPr>
                  <a:t>(</a:t>
                </a:r>
                <a:r>
                  <a:rPr lang="en-GB" i="1" dirty="0">
                    <a:solidFill>
                      <a:srgbClr val="00B050"/>
                    </a:solidFill>
                  </a:rPr>
                  <a:t>A</a:t>
                </a:r>
                <a14:m>
                  <m:oMath xmlns:m="http://schemas.openxmlformats.org/officeDocument/2006/math">
                    <m:r>
                      <a:rPr lang="el-GR" b="1" i="1">
                        <a:solidFill>
                          <a:srgbClr val="00B050"/>
                        </a:solidFill>
                        <a:latin typeface="Cambria Math"/>
                      </a:rPr>
                      <m:t>𝛔</m:t>
                    </m:r>
                  </m:oMath>
                </a14:m>
                <a:r>
                  <a:rPr lang="en-GB" i="1" dirty="0">
                    <a:solidFill>
                      <a:srgbClr val="00B050"/>
                    </a:solidFill>
                  </a:rPr>
                  <a:t>,</a:t>
                </a:r>
                <a14:m>
                  <m:oMath xmlns:m="http://schemas.openxmlformats.org/officeDocument/2006/math">
                    <m:r>
                      <a:rPr lang="en-GB" b="1" i="1">
                        <a:solidFill>
                          <a:srgbClr val="00B050"/>
                        </a:solidFill>
                        <a:latin typeface="Cambria Math"/>
                      </a:rPr>
                      <m:t> </m:t>
                    </m:r>
                    <m:sSup>
                      <m:sSupPr>
                        <m:ctrlPr>
                          <a:rPr lang="en-GB" b="1" i="1">
                            <a:solidFill>
                              <a:srgbClr val="00B050"/>
                            </a:solidFill>
                            <a:latin typeface="Cambria Math" panose="02040503050406030204" pitchFamily="18" charset="0"/>
                          </a:rPr>
                        </m:ctrlPr>
                      </m:sSupPr>
                      <m:e>
                        <m:r>
                          <a:rPr lang="el-GR" b="1" i="1">
                            <a:solidFill>
                              <a:srgbClr val="00B050"/>
                            </a:solidFill>
                            <a:latin typeface="Cambria Math"/>
                          </a:rPr>
                          <m:t>𝛔</m:t>
                        </m:r>
                      </m:e>
                      <m:sup>
                        <m:r>
                          <a:rPr lang="en-GB" b="1" i="1">
                            <a:solidFill>
                              <a:srgbClr val="00B050"/>
                            </a:solidFill>
                            <a:latin typeface="Cambria Math"/>
                          </a:rPr>
                          <m:t>−</m:t>
                        </m:r>
                        <m:r>
                          <a:rPr lang="en-GB" b="1" i="1">
                            <a:solidFill>
                              <a:srgbClr val="00B050"/>
                            </a:solidFill>
                            <a:latin typeface="Cambria Math"/>
                          </a:rPr>
                          <m:t>𝟏</m:t>
                        </m:r>
                      </m:sup>
                    </m:sSup>
                  </m:oMath>
                </a14:m>
                <a:r>
                  <a:rPr lang="en-GB" i="1" dirty="0">
                    <a:solidFill>
                      <a:srgbClr val="00B050"/>
                    </a:solidFill>
                  </a:rPr>
                  <a:t>F</a:t>
                </a:r>
                <a:r>
                  <a:rPr lang="en-GB" dirty="0" smtClean="0">
                    <a:solidFill>
                      <a:srgbClr val="00B050"/>
                    </a:solidFill>
                  </a:rPr>
                  <a:t>) </a:t>
                </a:r>
                <a:r>
                  <a:rPr lang="en-GB" dirty="0" smtClean="0"/>
                  <a:t>(i.e. permute bins)</a:t>
                </a:r>
              </a:p>
              <a:p>
                <a:pPr marL="0" indent="0">
                  <a:buNone/>
                </a:pPr>
                <a:r>
                  <a:rPr lang="en-GB" dirty="0" smtClean="0"/>
                  <a:t>P is a </a:t>
                </a:r>
                <a:r>
                  <a:rPr lang="en-GB" b="1" dirty="0" smtClean="0"/>
                  <a:t>performance measure</a:t>
                </a:r>
                <a:r>
                  <a:rPr lang="en-GB" dirty="0" smtClean="0"/>
                  <a:t>, (</a:t>
                </a:r>
                <a:r>
                  <a:rPr lang="en-GB" u="sng" dirty="0" smtClean="0"/>
                  <a:t>based only on output values</a:t>
                </a:r>
                <a:r>
                  <a:rPr lang="en-GB" dirty="0" smtClean="0"/>
                  <a:t>).</a:t>
                </a:r>
              </a:p>
              <a:p>
                <a:pPr marL="0" indent="0">
                  <a:buNone/>
                </a:pPr>
                <a:r>
                  <a:rPr lang="en-GB" dirty="0" smtClean="0"/>
                  <a:t> </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panose="02040503050406030204" pitchFamily="18" charset="0"/>
                          </a:rPr>
                        </m:ctrlPr>
                      </m:sSupPr>
                      <m:e>
                        <m:r>
                          <a:rPr lang="el-GR" b="1" i="1">
                            <a:latin typeface="Cambria Math"/>
                          </a:rPr>
                          <m:t>𝛔</m:t>
                        </m:r>
                      </m:e>
                      <m:sup>
                        <m:r>
                          <a:rPr lang="en-GB" b="1" i="1">
                            <a:latin typeface="Cambria Math"/>
                          </a:rPr>
                          <m:t>−</m:t>
                        </m:r>
                        <m:r>
                          <a:rPr lang="en-GB" b="1" i="1">
                            <a:latin typeface="Cambria Math"/>
                          </a:rPr>
                          <m:t>𝟏</m:t>
                        </m:r>
                      </m:sup>
                    </m:sSup>
                  </m:oMath>
                </a14:m>
                <a:r>
                  <a:rPr lang="en-GB" dirty="0" smtClean="0"/>
                  <a:t> are a permutation and inverse permutation. </a:t>
                </a:r>
              </a:p>
              <a:p>
                <a:pPr marL="0" indent="0">
                  <a:buNone/>
                </a:pPr>
                <a:r>
                  <a:rPr lang="en-GB" dirty="0" smtClean="0"/>
                  <a:t>A and F are probability distributions over algorithms and functions). </a:t>
                </a:r>
              </a:p>
              <a:p>
                <a:pPr marL="0" indent="0">
                  <a:buNone/>
                </a:pPr>
                <a:r>
                  <a:rPr lang="en-GB" b="1" dirty="0" smtClean="0"/>
                  <a:t>F is a problem class. </a:t>
                </a:r>
                <a:r>
                  <a:rPr lang="en-GB" b="1" dirty="0" smtClean="0">
                    <a:solidFill>
                      <a:srgbClr val="FFC000"/>
                    </a:solidFill>
                  </a:rPr>
                  <a:t>ASSUMPTIONS</a:t>
                </a:r>
                <a:r>
                  <a:rPr lang="en-GB" b="1" dirty="0" smtClean="0"/>
                  <a:t> </a:t>
                </a:r>
                <a:r>
                  <a:rPr lang="en-GB" b="1" dirty="0" smtClean="0">
                    <a:solidFill>
                      <a:srgbClr val="00B050"/>
                    </a:solidFill>
                  </a:rPr>
                  <a:t>IMPLICATIONS</a:t>
                </a:r>
                <a:endParaRPr lang="en-GB" b="1" dirty="0">
                  <a:solidFill>
                    <a:srgbClr val="00B050"/>
                  </a:solidFill>
                </a:endParaRPr>
              </a:p>
              <a:p>
                <a:pPr marL="0" indent="0">
                  <a:buNone/>
                </a:pPr>
                <a:r>
                  <a:rPr lang="en-GB" dirty="0" smtClean="0"/>
                  <a:t>1. </a:t>
                </a:r>
                <a:r>
                  <a:rPr lang="en-GB" dirty="0"/>
                  <a:t>Metaheuristic </a:t>
                </a:r>
                <a:r>
                  <a:rPr lang="en-GB" b="1" dirty="0" smtClean="0"/>
                  <a:t>a</a:t>
                </a:r>
                <a:r>
                  <a:rPr lang="en-GB" dirty="0" smtClean="0"/>
                  <a:t> </a:t>
                </a:r>
                <a:r>
                  <a:rPr lang="en-GB" dirty="0"/>
                  <a:t>applied to function </a:t>
                </a:r>
                <a14:m>
                  <m:oMath xmlns:m="http://schemas.openxmlformats.org/officeDocument/2006/math">
                    <m:sSup>
                      <m:sSupPr>
                        <m:ctrlPr>
                          <a:rPr lang="en-GB" b="1" i="1">
                            <a:latin typeface="Cambria Math" panose="02040503050406030204" pitchFamily="18" charset="0"/>
                          </a:rPr>
                        </m:ctrlPr>
                      </m:sSupPr>
                      <m:e>
                        <m:r>
                          <a:rPr lang="el-GR" b="1" i="1">
                            <a:latin typeface="Cambria Math"/>
                          </a:rPr>
                          <m:t>𝛔𝛔</m:t>
                        </m:r>
                      </m:e>
                      <m:sup>
                        <m:r>
                          <a:rPr lang="en-GB" b="1" i="1">
                            <a:latin typeface="Cambria Math"/>
                          </a:rPr>
                          <m:t>−</m:t>
                        </m:r>
                        <m:r>
                          <a:rPr lang="en-GB" b="1" i="1">
                            <a:latin typeface="Cambria Math"/>
                          </a:rPr>
                          <m:t>𝟏</m:t>
                        </m:r>
                      </m:sup>
                    </m:sSup>
                    <m:r>
                      <a:rPr lang="en-GB" b="1" i="1">
                        <a:latin typeface="Cambria Math"/>
                      </a:rPr>
                      <m:t>𝒇</m:t>
                    </m:r>
                  </m:oMath>
                </a14:m>
                <a:r>
                  <a:rPr lang="en-GB" dirty="0" smtClean="0"/>
                  <a:t> ( that is </a:t>
                </a:r>
                <a14:m>
                  <m:oMath xmlns:m="http://schemas.openxmlformats.org/officeDocument/2006/math">
                    <m:r>
                      <a:rPr lang="en-GB" b="1" i="1">
                        <a:latin typeface="Cambria Math"/>
                      </a:rPr>
                      <m:t>𝒇</m:t>
                    </m:r>
                  </m:oMath>
                </a14:m>
                <a:r>
                  <a:rPr lang="en-GB" dirty="0" smtClean="0"/>
                  <a:t>)</a:t>
                </a:r>
                <a:endParaRPr lang="en-GB" dirty="0"/>
              </a:p>
              <a:p>
                <a:pPr marL="0" indent="0">
                  <a:buNone/>
                </a:pPr>
                <a:r>
                  <a:rPr lang="en-GB" dirty="0" smtClean="0"/>
                  <a:t>2. </a:t>
                </a:r>
                <a:r>
                  <a:rPr lang="en-GB" dirty="0"/>
                  <a:t>Metaheuristic </a:t>
                </a:r>
                <a:r>
                  <a:rPr lang="en-GB" b="1" dirty="0" smtClean="0"/>
                  <a:t>a</a:t>
                </a:r>
                <a14:m>
                  <m:oMath xmlns:m="http://schemas.openxmlformats.org/officeDocument/2006/math">
                    <m:r>
                      <a:rPr lang="el-GR" b="1" i="1">
                        <a:latin typeface="Cambria Math"/>
                      </a:rPr>
                      <m:t>𝛔</m:t>
                    </m:r>
                  </m:oMath>
                </a14:m>
                <a:r>
                  <a:rPr lang="en-GB" dirty="0"/>
                  <a:t> applied to function </a:t>
                </a:r>
                <a14:m>
                  <m:oMath xmlns:m="http://schemas.openxmlformats.org/officeDocument/2006/math">
                    <m:sSup>
                      <m:sSupPr>
                        <m:ctrlPr>
                          <a:rPr lang="en-GB" b="1" i="1">
                            <a:latin typeface="Cambria Math" panose="02040503050406030204" pitchFamily="18" charset="0"/>
                          </a:rPr>
                        </m:ctrlPr>
                      </m:sSupPr>
                      <m:e>
                        <m:r>
                          <a:rPr lang="el-GR" b="1" i="1">
                            <a:latin typeface="Cambria Math"/>
                          </a:rPr>
                          <m:t>𝛔</m:t>
                        </m:r>
                      </m:e>
                      <m:sup>
                        <m:r>
                          <a:rPr lang="en-GB" b="1" i="1">
                            <a:latin typeface="Cambria Math"/>
                          </a:rPr>
                          <m:t>−</m:t>
                        </m:r>
                        <m:r>
                          <a:rPr lang="en-GB" b="1" i="1">
                            <a:latin typeface="Cambria Math"/>
                          </a:rPr>
                          <m:t>𝟏</m:t>
                        </m:r>
                      </m:sup>
                    </m:sSup>
                    <m:r>
                      <a:rPr lang="en-GB" b="1" i="1">
                        <a:latin typeface="Cambria Math"/>
                      </a:rPr>
                      <m:t>𝒇</m:t>
                    </m:r>
                  </m:oMath>
                </a14:m>
                <a:r>
                  <a:rPr lang="en-GB" dirty="0" smtClean="0"/>
                  <a:t> </a:t>
                </a:r>
                <a:r>
                  <a:rPr lang="en-GB" dirty="0" smtClean="0">
                    <a:solidFill>
                      <a:srgbClr val="00B050"/>
                    </a:solidFill>
                  </a:rPr>
                  <a:t>precisely  identical</a:t>
                </a:r>
                <a:r>
                  <a:rPr lang="en-GB" dirty="0" smtClean="0"/>
                  <a:t>.</a:t>
                </a:r>
                <a:r>
                  <a:rPr lang="en-GB" i="1" dirty="0"/>
                  <a:t> </a:t>
                </a:r>
                <a:endParaRPr lang="en-GB" i="1"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endParaRPr lang="en-GB" dirty="0"/>
              </a:p>
            </p:txBody>
          </p:sp>
        </mc:Choice>
        <mc:Fallback>
          <p:sp>
            <p:nvSpPr>
              <p:cNvPr id="47" name="Content Placeholder 2"/>
              <p:cNvSpPr>
                <a:spLocks noGrp="1" noRot="1" noChangeAspect="1" noMove="1" noResize="1" noEditPoints="1" noAdjustHandles="1" noChangeArrowheads="1" noChangeShapeType="1" noTextEdit="1"/>
              </p:cNvSpPr>
              <p:nvPr>
                <p:ph idx="1"/>
              </p:nvPr>
            </p:nvSpPr>
            <p:spPr>
              <a:xfrm>
                <a:off x="1686446" y="3908944"/>
                <a:ext cx="8981554" cy="2780928"/>
              </a:xfrm>
              <a:blipFill>
                <a:blip r:embed="rId4"/>
                <a:stretch>
                  <a:fillRect l="-1086" t="-5044" b="-1535"/>
                </a:stretch>
              </a:blipFill>
            </p:spPr>
            <p:txBody>
              <a:bodyPr/>
              <a:lstStyle/>
              <a:p>
                <a:r>
                  <a:rPr lang="en-GB">
                    <a:noFill/>
                  </a:rPr>
                  <a:t> </a:t>
                </a:r>
              </a:p>
            </p:txBody>
          </p:sp>
        </mc:Fallback>
      </mc:AlternateContent>
      <p:sp>
        <p:nvSpPr>
          <p:cNvPr id="18" name="Footer Placeholder 17"/>
          <p:cNvSpPr>
            <a:spLocks noGrp="1"/>
          </p:cNvSpPr>
          <p:nvPr>
            <p:ph type="ftr" sz="quarter" idx="11"/>
          </p:nvPr>
        </p:nvSpPr>
        <p:spPr/>
        <p:txBody>
          <a:bodyPr/>
          <a:lstStyle/>
          <a:p>
            <a:r>
              <a:rPr lang="en-GB" smtClean="0"/>
              <a:t>John R. Woodward</a:t>
            </a:r>
            <a:endParaRPr lang="en-GB" dirty="0"/>
          </a:p>
        </p:txBody>
      </p:sp>
      <p:sp>
        <p:nvSpPr>
          <p:cNvPr id="19" name="Slide Number Placeholder 18"/>
          <p:cNvSpPr>
            <a:spLocks noGrp="1"/>
          </p:cNvSpPr>
          <p:nvPr>
            <p:ph type="sldNum" sz="quarter" idx="12"/>
          </p:nvPr>
        </p:nvSpPr>
        <p:spPr/>
        <p:txBody>
          <a:bodyPr/>
          <a:lstStyle/>
          <a:p>
            <a:fld id="{068B9CB0-4C56-43B1-8FC9-F9CC48F9C60C}" type="slidenum">
              <a:rPr lang="en-GB" smtClean="0"/>
              <a:t>30</a:t>
            </a:fld>
            <a:endParaRPr lang="en-GB" dirty="0"/>
          </a:p>
        </p:txBody>
      </p:sp>
      <p:sp>
        <p:nvSpPr>
          <p:cNvPr id="5" name="Date Placeholder 4"/>
          <p:cNvSpPr>
            <a:spLocks noGrp="1"/>
          </p:cNvSpPr>
          <p:nvPr>
            <p:ph type="dt" sz="half" idx="10"/>
          </p:nvPr>
        </p:nvSpPr>
        <p:spPr/>
        <p:txBody>
          <a:bodyPr/>
          <a:lstStyle/>
          <a:p>
            <a:fld id="{0B94FC8F-F07E-4CF0-8BED-6DB770AC40F1}" type="datetime1">
              <a:rPr lang="en-GB" smtClean="0"/>
              <a:t>16/01/2020</a:t>
            </a:fld>
            <a:endParaRPr lang="en-GB" dirty="0"/>
          </a:p>
        </p:txBody>
      </p:sp>
    </p:spTree>
    <p:extLst>
      <p:ext uri="{BB962C8B-B14F-4D97-AF65-F5344CB8AC3E}">
        <p14:creationId xmlns:p14="http://schemas.microsoft.com/office/powerpoint/2010/main" val="30195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81" y="815008"/>
            <a:ext cx="10103832" cy="5744033"/>
          </a:xfrm>
        </p:spPr>
      </p:pic>
    </p:spTree>
    <p:extLst>
      <p:ext uri="{BB962C8B-B14F-4D97-AF65-F5344CB8AC3E}">
        <p14:creationId xmlns:p14="http://schemas.microsoft.com/office/powerpoint/2010/main" val="148421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15" y="156589"/>
            <a:ext cx="10515600" cy="1325563"/>
          </a:xfrm>
        </p:spPr>
        <p:txBody>
          <a:bodyPr/>
          <a:lstStyle/>
          <a:p>
            <a:r>
              <a:rPr lang="en-GB" dirty="0" smtClean="0"/>
              <a:t>Ground Movements at Airport</a:t>
            </a:r>
            <a:endParaRPr lang="en-GB"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1215" y="1323474"/>
            <a:ext cx="4336199" cy="288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5"/>
          <p:cNvGrpSpPr>
            <a:grpSpLocks/>
          </p:cNvGrpSpPr>
          <p:nvPr/>
        </p:nvGrpSpPr>
        <p:grpSpPr bwMode="auto">
          <a:xfrm>
            <a:off x="5794405" y="3615825"/>
            <a:ext cx="5422468" cy="3423921"/>
            <a:chOff x="6133951" y="5402879"/>
            <a:chExt cx="2834123" cy="1717650"/>
          </a:xfrm>
        </p:grpSpPr>
        <p:pic>
          <p:nvPicPr>
            <p:cNvPr id="6" name="Picture 7" descr="C:\Documents and Settings\smr\Desktop\ParetoFro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951" y="5402879"/>
              <a:ext cx="2834123" cy="17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292" y="6144094"/>
              <a:ext cx="411523" cy="4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698" y="5927461"/>
              <a:ext cx="359001" cy="3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4405" y="1179516"/>
            <a:ext cx="4402740" cy="2317232"/>
          </a:xfrm>
          <a:prstGeom prst="rect">
            <a:avLst/>
          </a:prstGeom>
        </p:spPr>
      </p:pic>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18" y="4567187"/>
            <a:ext cx="4370408" cy="2091486"/>
          </a:xfrm>
          <a:prstGeom prst="rect">
            <a:avLst/>
          </a:prstGeom>
        </p:spPr>
      </p:pic>
    </p:spTree>
    <p:extLst>
      <p:ext uri="{BB962C8B-B14F-4D97-AF65-F5344CB8AC3E}">
        <p14:creationId xmlns:p14="http://schemas.microsoft.com/office/powerpoint/2010/main" val="3968954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Automated Bug Fixing.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2876" y="4011845"/>
            <a:ext cx="4850901" cy="2846155"/>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942" y="3445844"/>
            <a:ext cx="3741729" cy="32256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40" y="1453416"/>
            <a:ext cx="4436171" cy="2427120"/>
          </a:xfrm>
          <a:prstGeom prst="rect">
            <a:avLst/>
          </a:prstGeom>
        </p:spPr>
      </p:pic>
      <p:sp>
        <p:nvSpPr>
          <p:cNvPr id="7" name="Content Placeholder 4"/>
          <p:cNvSpPr txBox="1">
            <a:spLocks/>
          </p:cNvSpPr>
          <p:nvPr/>
        </p:nvSpPr>
        <p:spPr>
          <a:xfrm>
            <a:off x="6743299" y="825233"/>
            <a:ext cx="5100587" cy="1730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smtClean="0"/>
              <a:t>Machine learning </a:t>
            </a:r>
          </a:p>
          <a:p>
            <a:r>
              <a:rPr lang="en-GB" sz="4000" dirty="0" smtClean="0"/>
              <a:t>detect bug location</a:t>
            </a:r>
          </a:p>
          <a:p>
            <a:r>
              <a:rPr lang="en-GB" sz="4000" dirty="0" smtClean="0"/>
              <a:t>suggest bug fix</a:t>
            </a:r>
            <a:endParaRPr lang="en-GB" sz="4000" dirty="0"/>
          </a:p>
        </p:txBody>
      </p:sp>
    </p:spTree>
    <p:extLst>
      <p:ext uri="{BB962C8B-B14F-4D97-AF65-F5344CB8AC3E}">
        <p14:creationId xmlns:p14="http://schemas.microsoft.com/office/powerpoint/2010/main" val="709095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96764" cy="1325563"/>
          </a:xfrm>
        </p:spPr>
        <p:txBody>
          <a:bodyPr/>
          <a:lstStyle/>
          <a:p>
            <a:r>
              <a:rPr lang="en-GB" dirty="0" smtClean="0"/>
              <a:t>Heart disease predictor. </a:t>
            </a:r>
            <a:endParaRPr lang="en-GB" dirty="0"/>
          </a:p>
        </p:txBody>
      </p:sp>
      <p:sp>
        <p:nvSpPr>
          <p:cNvPr id="5" name="Content Placeholder 2"/>
          <p:cNvSpPr txBox="1">
            <a:spLocks/>
          </p:cNvSpPr>
          <p:nvPr/>
        </p:nvSpPr>
        <p:spPr>
          <a:xfrm>
            <a:off x="6373527" y="240632"/>
            <a:ext cx="5818473" cy="2988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 ((</a:t>
            </a:r>
            <a:r>
              <a:rPr lang="en-GB" sz="1800" dirty="0" err="1" smtClean="0"/>
              <a:t>kwargs</a:t>
            </a:r>
            <a:r>
              <a:rPr lang="en-GB" sz="1800" dirty="0" smtClean="0"/>
              <a:t>['kvk_10'] * </a:t>
            </a:r>
            <a:r>
              <a:rPr lang="en-GB" sz="1800" dirty="0" err="1" smtClean="0"/>
              <a:t>einst</a:t>
            </a:r>
            <a:r>
              <a:rPr lang="en-GB" sz="1800" dirty="0" smtClean="0"/>
              <a:t>['FAMILYMI_Y']) + </a:t>
            </a:r>
          </a:p>
          <a:p>
            <a:pPr marL="0" indent="0">
              <a:buFont typeface="Arial" panose="020B0604020202020204" pitchFamily="34" charset="0"/>
              <a:buNone/>
            </a:pPr>
            <a:r>
              <a:rPr lang="en-GB" sz="1800" dirty="0" smtClean="0"/>
              <a:t>                           ((</a:t>
            </a:r>
            <a:r>
              <a:rPr lang="en-GB" sz="1800" dirty="0" err="1" smtClean="0"/>
              <a:t>kwargs</a:t>
            </a:r>
            <a:r>
              <a:rPr lang="en-GB" sz="1800" dirty="0" smtClean="0"/>
              <a:t>['kvk_11'] * </a:t>
            </a:r>
            <a:r>
              <a:rPr lang="en-GB" sz="1800" dirty="0" err="1" smtClean="0"/>
              <a:t>einst</a:t>
            </a:r>
            <a:r>
              <a:rPr lang="en-GB" sz="1800" dirty="0" smtClean="0"/>
              <a:t>['PREVSMOKER']) + </a:t>
            </a:r>
          </a:p>
          <a:p>
            <a:pPr marL="0" indent="0">
              <a:buFont typeface="Arial" panose="020B0604020202020204" pitchFamily="34" charset="0"/>
              <a:buNone/>
            </a:pPr>
            <a:r>
              <a:rPr lang="en-GB" sz="1800" dirty="0" smtClean="0"/>
              <a:t>                            (((</a:t>
            </a:r>
            <a:r>
              <a:rPr lang="en-GB" sz="1800" dirty="0" err="1" smtClean="0"/>
              <a:t>kwargs</a:t>
            </a:r>
            <a:r>
              <a:rPr lang="en-GB" sz="1800" dirty="0" smtClean="0"/>
              <a:t>['kvk_12'] * (</a:t>
            </a:r>
            <a:r>
              <a:rPr lang="en-GB" sz="1800" dirty="0" err="1" smtClean="0"/>
              <a:t>einst</a:t>
            </a:r>
            <a:r>
              <a:rPr lang="en-GB" sz="1800" dirty="0" smtClean="0"/>
              <a:t>['CHOL'] - </a:t>
            </a:r>
            <a:r>
              <a:rPr lang="en-GB" sz="1800" dirty="0" err="1" smtClean="0"/>
              <a:t>kwargs</a:t>
            </a:r>
            <a:r>
              <a:rPr lang="en-GB" sz="1800" dirty="0" smtClean="0"/>
              <a:t>['kvk_13'])) * </a:t>
            </a:r>
            <a:r>
              <a:rPr lang="en-GB" sz="1800" dirty="0" err="1" smtClean="0"/>
              <a:t>einst</a:t>
            </a:r>
            <a:r>
              <a:rPr lang="en-GB" sz="1800" dirty="0" smtClean="0"/>
              <a:t>['SMOKER']) + </a:t>
            </a:r>
          </a:p>
          <a:p>
            <a:pPr marL="0" indent="0">
              <a:buFont typeface="Arial" panose="020B0604020202020204" pitchFamily="34" charset="0"/>
              <a:buNone/>
            </a:pPr>
            <a:r>
              <a:rPr lang="en-GB" sz="1800" dirty="0" smtClean="0"/>
              <a:t>                             ((</a:t>
            </a:r>
            <a:r>
              <a:rPr lang="en-GB" sz="1800" dirty="0" err="1" smtClean="0"/>
              <a:t>kwargs</a:t>
            </a:r>
            <a:r>
              <a:rPr lang="en-GB" sz="1800" dirty="0" smtClean="0"/>
              <a:t>['kvk_14'] * </a:t>
            </a:r>
            <a:r>
              <a:rPr lang="en-GB" sz="1800" dirty="0" err="1" smtClean="0"/>
              <a:t>einst</a:t>
            </a:r>
            <a:r>
              <a:rPr lang="en-GB" sz="1800" dirty="0" smtClean="0"/>
              <a:t>['DM2']) - </a:t>
            </a:r>
          </a:p>
          <a:p>
            <a:pPr marL="0" indent="0">
              <a:buFont typeface="Arial" panose="020B0604020202020204" pitchFamily="34" charset="0"/>
              <a:buNone/>
            </a:pPr>
            <a:r>
              <a:rPr lang="en-GB" sz="1800" dirty="0" smtClean="0"/>
              <a:t>                              ((</a:t>
            </a:r>
            <a:r>
              <a:rPr lang="en-GB" sz="1800" dirty="0" err="1" smtClean="0"/>
              <a:t>kwargs</a:t>
            </a:r>
            <a:r>
              <a:rPr lang="en-GB" sz="1800" dirty="0" smtClean="0"/>
              <a:t>['kvk_15'] * </a:t>
            </a:r>
            <a:r>
              <a:rPr lang="en-GB" sz="1800" dirty="0" err="1" smtClean="0"/>
              <a:t>einst</a:t>
            </a:r>
            <a:r>
              <a:rPr lang="en-GB" sz="1800" dirty="0" smtClean="0"/>
              <a:t>['SPORTSCURRENT']) - </a:t>
            </a:r>
          </a:p>
          <a:p>
            <a:pPr marL="0" indent="0">
              <a:buFont typeface="Arial" panose="020B0604020202020204" pitchFamily="34" charset="0"/>
              <a:buNone/>
            </a:pPr>
            <a:r>
              <a:rPr lang="en-GB" sz="1800" dirty="0" smtClean="0"/>
              <a:t>                               (</a:t>
            </a:r>
            <a:r>
              <a:rPr lang="en-GB" sz="1800" dirty="0" err="1" smtClean="0"/>
              <a:t>kwargs</a:t>
            </a:r>
            <a:r>
              <a:rPr lang="en-GB" sz="1800" dirty="0" smtClean="0"/>
              <a:t>['kvk_16'] * ((</a:t>
            </a:r>
            <a:r>
              <a:rPr lang="en-GB" sz="1800" dirty="0" err="1" smtClean="0"/>
              <a:t>einst</a:t>
            </a:r>
            <a:r>
              <a:rPr lang="en-GB" sz="1800" dirty="0" smtClean="0"/>
              <a:t>['HDL'] - </a:t>
            </a:r>
            <a:r>
              <a:rPr lang="en-GB" sz="1800" dirty="0" err="1" smtClean="0"/>
              <a:t>einst</a:t>
            </a:r>
            <a:r>
              <a:rPr lang="en-GB" sz="1800" dirty="0" smtClean="0"/>
              <a:t>['DM2']) / </a:t>
            </a:r>
            <a:r>
              <a:rPr lang="en-GB" sz="1800" dirty="0" err="1" smtClean="0"/>
              <a:t>kwargs</a:t>
            </a:r>
            <a:r>
              <a:rPr lang="en-GB" sz="1800" dirty="0" smtClean="0"/>
              <a:t>['kvk_17'])))))))))))</a:t>
            </a:r>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46" y="1299411"/>
            <a:ext cx="3218046" cy="32180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035280"/>
            <a:ext cx="3686364" cy="28227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957" y="3906723"/>
            <a:ext cx="3654613" cy="2889398"/>
          </a:xfrm>
          <a:prstGeom prst="rect">
            <a:avLst/>
          </a:prstGeom>
        </p:spPr>
      </p:pic>
    </p:spTree>
    <p:extLst>
      <p:ext uri="{BB962C8B-B14F-4D97-AF65-F5344CB8AC3E}">
        <p14:creationId xmlns:p14="http://schemas.microsoft.com/office/powerpoint/2010/main" val="3107982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71400"/>
            <a:ext cx="8229600" cy="1143000"/>
          </a:xfrm>
        </p:spPr>
        <p:txBody>
          <a:bodyPr/>
          <a:lstStyle/>
          <a:p>
            <a:r>
              <a:rPr lang="en-GB" b="1" dirty="0" smtClean="0"/>
              <a:t>A Paradigm Shift?</a:t>
            </a:r>
            <a:endParaRPr lang="en-GB" b="1" dirty="0"/>
          </a:p>
        </p:txBody>
      </p:sp>
      <p:grpSp>
        <p:nvGrpSpPr>
          <p:cNvPr id="21" name="Group 20"/>
          <p:cNvGrpSpPr/>
          <p:nvPr/>
        </p:nvGrpSpPr>
        <p:grpSpPr>
          <a:xfrm>
            <a:off x="1847528" y="692696"/>
            <a:ext cx="8352928" cy="3601194"/>
            <a:chOff x="323528" y="1917626"/>
            <a:chExt cx="8352928" cy="3601194"/>
          </a:xfrm>
        </p:grpSpPr>
        <p:grpSp>
          <p:nvGrpSpPr>
            <p:cNvPr id="20" name="Group 19"/>
            <p:cNvGrpSpPr/>
            <p:nvPr/>
          </p:nvGrpSpPr>
          <p:grpSpPr>
            <a:xfrm>
              <a:off x="323528" y="1917626"/>
              <a:ext cx="7920880" cy="3601194"/>
              <a:chOff x="323528" y="1917626"/>
              <a:chExt cx="7920880" cy="3601194"/>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20"/>
                <a:ext cx="6681112" cy="461665"/>
              </a:xfrm>
              <a:prstGeom prst="rect">
                <a:avLst/>
              </a:prstGeom>
              <a:noFill/>
            </p:spPr>
            <p:txBody>
              <a:bodyPr wrap="square" rtlCol="0">
                <a:spAutoFit/>
              </a:bodyPr>
              <a:lstStyle/>
              <a:p>
                <a:r>
                  <a:rPr lang="en-GB" sz="2400" b="1" dirty="0"/>
                  <a:t>conventional approach  </a:t>
                </a:r>
                <a:r>
                  <a:rPr lang="en-GB" dirty="0"/>
                  <a:t>	</a:t>
                </a:r>
                <a:r>
                  <a:rPr lang="en-GB" b="1" dirty="0"/>
                  <a:t>           </a:t>
                </a:r>
                <a:r>
                  <a:rPr lang="en-GB" sz="2400" b="1" dirty="0"/>
                  <a:t>new approach</a:t>
                </a:r>
                <a:endParaRPr lang="en-GB" sz="2400" b="1" dirty="0"/>
              </a:p>
            </p:txBody>
          </p:sp>
          <p:sp>
            <p:nvSpPr>
              <p:cNvPr id="16" name="TextBox 15"/>
              <p:cNvSpPr txBox="1"/>
              <p:nvPr/>
            </p:nvSpPr>
            <p:spPr>
              <a:xfrm rot="5400000">
                <a:off x="-1159122" y="3615506"/>
                <a:ext cx="3334631" cy="369332"/>
              </a:xfrm>
              <a:prstGeom prst="rect">
                <a:avLst/>
              </a:prstGeom>
              <a:noFill/>
            </p:spPr>
            <p:txBody>
              <a:bodyPr wrap="none" rtlCol="0">
                <a:spAutoFit/>
              </a:bodyPr>
              <a:lstStyle/>
              <a:p>
                <a:r>
                  <a:rPr lang="en-GB" dirty="0"/>
                  <a:t>Algorithms investigated/unit time</a:t>
                </a:r>
                <a:endParaRPr lang="en-GB" dirty="0"/>
              </a:p>
            </p:txBody>
          </p:sp>
        </p:grpSp>
        <p:sp>
          <p:nvSpPr>
            <p:cNvPr id="17" name="TextBox 16"/>
            <p:cNvSpPr txBox="1"/>
            <p:nvPr/>
          </p:nvSpPr>
          <p:spPr>
            <a:xfrm>
              <a:off x="1547663" y="2250966"/>
              <a:ext cx="1944635" cy="1938992"/>
            </a:xfrm>
            <a:prstGeom prst="rect">
              <a:avLst/>
            </a:prstGeom>
            <a:noFill/>
          </p:spPr>
          <p:txBody>
            <a:bodyPr wrap="none" rtlCol="0">
              <a:spAutoFit/>
            </a:bodyPr>
            <a:lstStyle/>
            <a:p>
              <a:r>
                <a:rPr lang="en-GB" sz="2400" dirty="0"/>
                <a:t>One person</a:t>
              </a:r>
            </a:p>
            <a:p>
              <a:r>
                <a:rPr lang="en-GB" sz="2400" dirty="0"/>
                <a:t>proposes </a:t>
              </a:r>
              <a:r>
                <a:rPr lang="en-GB" sz="2400" dirty="0">
                  <a:solidFill>
                    <a:srgbClr val="FF0000"/>
                  </a:solidFill>
                </a:rPr>
                <a:t>one </a:t>
              </a:r>
            </a:p>
            <a:p>
              <a:r>
                <a:rPr lang="en-GB" sz="2400" dirty="0">
                  <a:solidFill>
                    <a:srgbClr val="FF0000"/>
                  </a:solidFill>
                </a:rPr>
                <a:t>algorithm</a:t>
              </a:r>
            </a:p>
            <a:p>
              <a:r>
                <a:rPr lang="en-GB" sz="2400" dirty="0"/>
                <a:t>and tests it</a:t>
              </a:r>
              <a:endParaRPr lang="en-GB" sz="2400" dirty="0"/>
            </a:p>
            <a:p>
              <a:r>
                <a:rPr lang="en-GB" sz="2400" dirty="0">
                  <a:solidFill>
                    <a:srgbClr val="FF0000"/>
                  </a:solidFill>
                </a:rPr>
                <a:t>i</a:t>
              </a:r>
              <a:r>
                <a:rPr lang="en-GB" sz="2400" dirty="0">
                  <a:solidFill>
                    <a:srgbClr val="FF0000"/>
                  </a:solidFill>
                </a:rPr>
                <a:t>n isolation.</a:t>
              </a:r>
              <a:endParaRPr lang="en-GB" sz="2400" dirty="0">
                <a:solidFill>
                  <a:srgbClr val="FF0000"/>
                </a:solidFill>
              </a:endParaRPr>
            </a:p>
          </p:txBody>
        </p:sp>
        <p:sp>
          <p:nvSpPr>
            <p:cNvPr id="18" name="TextBox 17"/>
            <p:cNvSpPr txBox="1"/>
            <p:nvPr/>
          </p:nvSpPr>
          <p:spPr>
            <a:xfrm>
              <a:off x="5284440" y="2225824"/>
              <a:ext cx="3392016" cy="1938992"/>
            </a:xfrm>
            <a:prstGeom prst="rect">
              <a:avLst/>
            </a:prstGeom>
            <a:noFill/>
          </p:spPr>
          <p:txBody>
            <a:bodyPr wrap="square" rtlCol="0">
              <a:spAutoFit/>
            </a:bodyPr>
            <a:lstStyle/>
            <a:p>
              <a:r>
                <a:rPr lang="en-GB" sz="2400" dirty="0"/>
                <a:t>One person proposes a</a:t>
              </a:r>
            </a:p>
            <a:p>
              <a:r>
                <a:rPr lang="en-GB" sz="2400" dirty="0">
                  <a:solidFill>
                    <a:srgbClr val="00B050"/>
                  </a:solidFill>
                </a:rPr>
                <a:t>family of  algorithms</a:t>
              </a:r>
            </a:p>
            <a:p>
              <a:r>
                <a:rPr lang="en-GB" sz="2400" dirty="0"/>
                <a:t>and tests them</a:t>
              </a:r>
            </a:p>
            <a:p>
              <a:r>
                <a:rPr lang="en-GB" sz="2400" dirty="0">
                  <a:solidFill>
                    <a:srgbClr val="00B050"/>
                  </a:solidFill>
                </a:rPr>
                <a:t>i</a:t>
              </a:r>
              <a:r>
                <a:rPr lang="en-GB" sz="2400" dirty="0">
                  <a:solidFill>
                    <a:srgbClr val="00B050"/>
                  </a:solidFill>
                </a:rPr>
                <a:t>n the context of </a:t>
              </a:r>
            </a:p>
            <a:p>
              <a:r>
                <a:rPr lang="en-GB" sz="2400" dirty="0">
                  <a:solidFill>
                    <a:srgbClr val="00B050"/>
                  </a:solidFill>
                </a:rPr>
                <a:t>a problem class. </a:t>
              </a:r>
              <a:endParaRPr lang="en-GB" sz="2400" dirty="0">
                <a:solidFill>
                  <a:srgbClr val="00B050"/>
                </a:solidFill>
              </a:endParaRPr>
            </a:p>
          </p:txBody>
        </p:sp>
      </p:grpSp>
      <p:sp>
        <p:nvSpPr>
          <p:cNvPr id="22" name="Content Placeholder 2"/>
          <p:cNvSpPr>
            <a:spLocks noGrp="1"/>
          </p:cNvSpPr>
          <p:nvPr>
            <p:ph idx="1"/>
          </p:nvPr>
        </p:nvSpPr>
        <p:spPr>
          <a:xfrm>
            <a:off x="1991544" y="4437112"/>
            <a:ext cx="8229600" cy="1972816"/>
          </a:xfrm>
        </p:spPr>
        <p:txBody>
          <a:bodyPr>
            <a:normAutofit/>
          </a:bodyPr>
          <a:lstStyle/>
          <a:p>
            <a:r>
              <a:rPr lang="en-GB" dirty="0" smtClean="0"/>
              <a:t>Previously </a:t>
            </a:r>
            <a:r>
              <a:rPr lang="en-GB" b="1" dirty="0" smtClean="0"/>
              <a:t>one</a:t>
            </a:r>
            <a:r>
              <a:rPr lang="en-GB" dirty="0" smtClean="0"/>
              <a:t> person proposes </a:t>
            </a:r>
            <a:r>
              <a:rPr lang="en-GB" b="1" dirty="0" smtClean="0"/>
              <a:t>one</a:t>
            </a:r>
            <a:r>
              <a:rPr lang="en-GB" dirty="0" smtClean="0"/>
              <a:t> algorithm</a:t>
            </a:r>
          </a:p>
          <a:p>
            <a:r>
              <a:rPr lang="en-GB" dirty="0" smtClean="0"/>
              <a:t>Now </a:t>
            </a:r>
            <a:r>
              <a:rPr lang="en-GB" b="1" dirty="0" smtClean="0"/>
              <a:t>one</a:t>
            </a:r>
            <a:r>
              <a:rPr lang="en-GB" dirty="0" smtClean="0"/>
              <a:t> person proposes </a:t>
            </a:r>
            <a:r>
              <a:rPr lang="en-GB" b="1" dirty="0" smtClean="0"/>
              <a:t>a set of </a:t>
            </a:r>
            <a:r>
              <a:rPr lang="en-GB" dirty="0" smtClean="0"/>
              <a:t>algorithms</a:t>
            </a:r>
          </a:p>
          <a:p>
            <a:r>
              <a:rPr lang="en-GB" dirty="0" smtClean="0"/>
              <a:t>Analogous to “</a:t>
            </a:r>
            <a:r>
              <a:rPr lang="en-GB" dirty="0" smtClean="0">
                <a:solidFill>
                  <a:srgbClr val="00B050"/>
                </a:solidFill>
              </a:rPr>
              <a:t>industrial revolution</a:t>
            </a:r>
            <a:r>
              <a:rPr lang="en-GB" dirty="0" smtClean="0"/>
              <a:t>” from hand made to machine made. Automatic Design. </a:t>
            </a:r>
            <a:endParaRPr lang="en-GB" dirty="0"/>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35</a:t>
            </a:fld>
            <a:endParaRPr lang="en-GB"/>
          </a:p>
        </p:txBody>
      </p:sp>
      <p:sp>
        <p:nvSpPr>
          <p:cNvPr id="23" name="TextBox 22"/>
          <p:cNvSpPr txBox="1"/>
          <p:nvPr/>
        </p:nvSpPr>
        <p:spPr>
          <a:xfrm>
            <a:off x="2611428" y="3392478"/>
            <a:ext cx="7877060" cy="461665"/>
          </a:xfrm>
          <a:prstGeom prst="rect">
            <a:avLst/>
          </a:prstGeom>
          <a:noFill/>
        </p:spPr>
        <p:txBody>
          <a:bodyPr wrap="square" rtlCol="0">
            <a:spAutoFit/>
          </a:bodyPr>
          <a:lstStyle/>
          <a:p>
            <a:r>
              <a:rPr lang="en-GB" sz="2400" dirty="0"/>
              <a:t>Human cost </a:t>
            </a:r>
            <a:r>
              <a:rPr lang="en-GB" sz="2400" dirty="0">
                <a:solidFill>
                  <a:srgbClr val="FF0000"/>
                </a:solidFill>
              </a:rPr>
              <a:t>(INFLATION)</a:t>
            </a:r>
            <a:r>
              <a:rPr lang="en-GB" sz="2400" dirty="0"/>
              <a:t>          machine cost </a:t>
            </a:r>
            <a:r>
              <a:rPr lang="en-GB" sz="2400" dirty="0">
                <a:solidFill>
                  <a:srgbClr val="00B050"/>
                </a:solidFill>
              </a:rPr>
              <a:t>MOORE’S LAW</a:t>
            </a:r>
            <a:endParaRPr lang="en-GB" sz="2400" dirty="0">
              <a:solidFill>
                <a:srgbClr val="00B050"/>
              </a:solidFill>
            </a:endParaRPr>
          </a:p>
        </p:txBody>
      </p:sp>
      <p:sp>
        <p:nvSpPr>
          <p:cNvPr id="3" name="Date Placeholder 2"/>
          <p:cNvSpPr>
            <a:spLocks noGrp="1"/>
          </p:cNvSpPr>
          <p:nvPr>
            <p:ph type="dt" sz="half" idx="10"/>
          </p:nvPr>
        </p:nvSpPr>
        <p:spPr/>
        <p:txBody>
          <a:bodyPr/>
          <a:lstStyle/>
          <a:p>
            <a:fld id="{CF9DAE93-9A52-4A35-8ABE-3BFF3C309BE6}" type="datetime1">
              <a:rPr lang="en-GB" smtClean="0"/>
              <a:t>16/01/2020</a:t>
            </a:fld>
            <a:endParaRPr lang="en-GB"/>
          </a:p>
        </p:txBody>
      </p:sp>
    </p:spTree>
    <p:extLst>
      <p:ext uri="{BB962C8B-B14F-4D97-AF65-F5344CB8AC3E}">
        <p14:creationId xmlns:p14="http://schemas.microsoft.com/office/powerpoint/2010/main" val="3704668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1" y="365125"/>
            <a:ext cx="11713945" cy="1325563"/>
          </a:xfrm>
        </p:spPr>
        <p:txBody>
          <a:bodyPr>
            <a:normAutofit/>
          </a:bodyPr>
          <a:lstStyle/>
          <a:p>
            <a:r>
              <a:rPr lang="en-GB" b="1" dirty="0" smtClean="0"/>
              <a:t>Thank you. Any questions. </a:t>
            </a:r>
            <a:endParaRPr lang="en-GB" b="1" dirty="0"/>
          </a:p>
        </p:txBody>
      </p:sp>
      <p:sp>
        <p:nvSpPr>
          <p:cNvPr id="3" name="Content Placeholder 2"/>
          <p:cNvSpPr>
            <a:spLocks noGrp="1"/>
          </p:cNvSpPr>
          <p:nvPr>
            <p:ph idx="1"/>
          </p:nvPr>
        </p:nvSpPr>
        <p:spPr/>
        <p:txBody>
          <a:bodyPr>
            <a:normAutofit lnSpcReduction="10000"/>
          </a:bodyPr>
          <a:lstStyle/>
          <a:p>
            <a:r>
              <a:rPr lang="en-GB" dirty="0" smtClean="0"/>
              <a:t>Applications</a:t>
            </a:r>
          </a:p>
          <a:p>
            <a:pPr lvl="1"/>
            <a:r>
              <a:rPr lang="en-GB" i="1" dirty="0" smtClean="0"/>
              <a:t>Airport ground movements. </a:t>
            </a:r>
          </a:p>
          <a:p>
            <a:pPr lvl="1"/>
            <a:r>
              <a:rPr lang="en-GB" i="1" dirty="0" smtClean="0"/>
              <a:t>Software engineering</a:t>
            </a:r>
          </a:p>
          <a:p>
            <a:pPr lvl="1"/>
            <a:r>
              <a:rPr lang="en-GB" i="1" dirty="0" smtClean="0"/>
              <a:t>Medicine – heart disease indicator</a:t>
            </a:r>
            <a:r>
              <a:rPr lang="en-GB" dirty="0" smtClean="0"/>
              <a:t> </a:t>
            </a:r>
          </a:p>
          <a:p>
            <a:pPr marL="457200" lvl="1" indent="0">
              <a:buNone/>
            </a:pPr>
            <a:r>
              <a:rPr lang="en-GB" dirty="0">
                <a:hlinkClick r:id="rId2"/>
              </a:rPr>
              <a:t>j.wooward@qmul.ac.uk</a:t>
            </a:r>
            <a:endParaRPr lang="en-GB" dirty="0" smtClean="0"/>
          </a:p>
          <a:p>
            <a:pPr marL="457200" lvl="1" indent="0">
              <a:buNone/>
            </a:pPr>
            <a:r>
              <a:rPr lang="en-GB" dirty="0" smtClean="0"/>
              <a:t>Head of Operational Research GROUP </a:t>
            </a:r>
            <a:r>
              <a:rPr lang="en-GB" dirty="0">
                <a:hlinkClick r:id="rId3"/>
              </a:rPr>
              <a:t>http://or.qmul.ac.uk</a:t>
            </a:r>
            <a:r>
              <a:rPr lang="en-GB" dirty="0" smtClean="0">
                <a:hlinkClick r:id="rId3"/>
              </a:rPr>
              <a:t>/</a:t>
            </a:r>
            <a:endParaRPr lang="en-GB" dirty="0"/>
          </a:p>
          <a:p>
            <a:pPr marL="457200" lvl="1" indent="0">
              <a:buNone/>
            </a:pPr>
            <a:r>
              <a:rPr lang="en-GB" dirty="0" smtClean="0"/>
              <a:t>I currently teach on programme at BUPT </a:t>
            </a:r>
          </a:p>
          <a:p>
            <a:pPr marL="457200" lvl="1" indent="0">
              <a:buNone/>
            </a:pPr>
            <a:r>
              <a:rPr lang="en-GB" dirty="0" smtClean="0"/>
              <a:t>Previously at University Nottingham Ningbo China</a:t>
            </a:r>
            <a:endParaRPr lang="en-GB" dirty="0"/>
          </a:p>
          <a:p>
            <a:pPr marL="457200" lvl="1" indent="0">
              <a:buNone/>
            </a:pPr>
            <a:r>
              <a:rPr lang="en-GB" dirty="0" smtClean="0">
                <a:hlinkClick r:id="rId4"/>
              </a:rPr>
              <a:t>http://gpbib.cs.ucl.ac.uk/gp-html/index.html</a:t>
            </a:r>
            <a:r>
              <a:rPr lang="en-GB" dirty="0" smtClean="0"/>
              <a:t> (40th / 10,000. 2</a:t>
            </a:r>
            <a:r>
              <a:rPr lang="en-GB" baseline="30000" dirty="0" smtClean="0"/>
              <a:t>nd</a:t>
            </a:r>
            <a:r>
              <a:rPr lang="en-GB" dirty="0" smtClean="0"/>
              <a:t> largest AI BIB)</a:t>
            </a:r>
          </a:p>
          <a:p>
            <a:pPr marL="457200" lvl="1" indent="0">
              <a:buNone/>
            </a:pPr>
            <a:r>
              <a:rPr lang="en-GB" dirty="0" smtClean="0">
                <a:hlinkClick r:id="rId5"/>
              </a:rPr>
              <a:t>https://scholar.google.co.uk/citations?user=iZIjJ80AAAAJ&amp;hl=en</a:t>
            </a:r>
            <a:r>
              <a:rPr lang="en-GB" dirty="0" smtClean="0"/>
              <a:t> </a:t>
            </a:r>
          </a:p>
          <a:p>
            <a:pPr marL="457200" lvl="1" indent="0">
              <a:buNone/>
            </a:pPr>
            <a:r>
              <a:rPr lang="en-GB" dirty="0">
                <a:hlinkClick r:id="rId6"/>
              </a:rPr>
              <a:t>https://gow.epsrc.ukri.org/NGBOViewPerson.aspx?PersonId=-485755</a:t>
            </a:r>
            <a:endParaRPr lang="en-GB" dirty="0"/>
          </a:p>
        </p:txBody>
      </p:sp>
    </p:spTree>
    <p:extLst>
      <p:ext uri="{BB962C8B-B14F-4D97-AF65-F5344CB8AC3E}">
        <p14:creationId xmlns:p14="http://schemas.microsoft.com/office/powerpoint/2010/main" val="2770823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7598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692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lstStyle/>
          <a:p>
            <a:r>
              <a:rPr lang="en-GB" b="1" dirty="0" smtClean="0"/>
              <a:t>One Man – </a:t>
            </a:r>
            <a:r>
              <a:rPr lang="en-GB" b="1" dirty="0" smtClean="0">
                <a:solidFill>
                  <a:srgbClr val="FF0000"/>
                </a:solidFill>
              </a:rPr>
              <a:t>One</a:t>
            </a:r>
            <a:r>
              <a:rPr lang="en-GB" b="1" dirty="0" smtClean="0"/>
              <a:t>/</a:t>
            </a:r>
            <a:r>
              <a:rPr lang="en-GB" b="1" dirty="0" smtClean="0">
                <a:solidFill>
                  <a:srgbClr val="00B050"/>
                </a:solidFill>
              </a:rPr>
              <a:t>Many</a:t>
            </a:r>
            <a:r>
              <a:rPr lang="en-GB" b="1" dirty="0" smtClean="0"/>
              <a:t> Algorithm</a:t>
            </a:r>
            <a:endParaRPr lang="en-GB" b="1" dirty="0"/>
          </a:p>
        </p:txBody>
      </p:sp>
      <p:sp>
        <p:nvSpPr>
          <p:cNvPr id="3" name="Content Placeholder 2"/>
          <p:cNvSpPr>
            <a:spLocks noGrp="1"/>
          </p:cNvSpPr>
          <p:nvPr>
            <p:ph idx="1"/>
          </p:nvPr>
        </p:nvSpPr>
        <p:spPr>
          <a:xfrm>
            <a:off x="1524000" y="908721"/>
            <a:ext cx="4572000" cy="2448272"/>
          </a:xfrm>
        </p:spPr>
        <p:txBody>
          <a:bodyPr>
            <a:normAutofit fontScale="85000" lnSpcReduction="20000"/>
          </a:bodyPr>
          <a:lstStyle/>
          <a:p>
            <a:pPr marL="514350" indent="-514350">
              <a:buFont typeface="+mj-lt"/>
              <a:buAutoNum type="arabicPeriod"/>
            </a:pPr>
            <a:r>
              <a:rPr lang="en-GB" dirty="0"/>
              <a:t>Researchers </a:t>
            </a:r>
            <a:r>
              <a:rPr lang="en-GB" dirty="0">
                <a:solidFill>
                  <a:srgbClr val="FF0000"/>
                </a:solidFill>
              </a:rPr>
              <a:t>design heuristics by hand</a:t>
            </a:r>
            <a:r>
              <a:rPr lang="en-GB" dirty="0"/>
              <a:t> and test them on problem instances</a:t>
            </a:r>
            <a:r>
              <a:rPr lang="en-GB" dirty="0"/>
              <a:t> </a:t>
            </a:r>
            <a:r>
              <a:rPr lang="en-GB" dirty="0"/>
              <a:t>or arbitrary benchmarks off internet. </a:t>
            </a:r>
          </a:p>
          <a:p>
            <a:pPr marL="514350" indent="-514350">
              <a:buFont typeface="+mj-lt"/>
              <a:buAutoNum type="arabicPeriod"/>
            </a:pPr>
            <a:r>
              <a:rPr lang="en-GB" dirty="0"/>
              <a:t>Presenting results at conferences and publishing in journals. </a:t>
            </a:r>
            <a:r>
              <a:rPr lang="en-GB" u="sng" dirty="0"/>
              <a:t>In this talk/paper we propose a new algorithm… </a:t>
            </a:r>
          </a:p>
          <a:p>
            <a:pPr>
              <a:buNone/>
            </a:pPr>
            <a:endParaRPr lang="en-GB" dirty="0" smtClean="0"/>
          </a:p>
          <a:p>
            <a:endParaRPr lang="en-GB" dirty="0"/>
          </a:p>
        </p:txBody>
      </p:sp>
      <p:grpSp>
        <p:nvGrpSpPr>
          <p:cNvPr id="21" name="Group 20"/>
          <p:cNvGrpSpPr/>
          <p:nvPr/>
        </p:nvGrpSpPr>
        <p:grpSpPr>
          <a:xfrm>
            <a:off x="1888215" y="3450321"/>
            <a:ext cx="3904995" cy="2709724"/>
            <a:chOff x="1187624" y="3068960"/>
            <a:chExt cx="6589026"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868144" y="3429000"/>
              <a:ext cx="1908506" cy="428220"/>
            </a:xfrm>
            <a:prstGeom prst="rect">
              <a:avLst/>
            </a:prstGeom>
            <a:noFill/>
            <a:ln w="6350">
              <a:solidFill>
                <a:schemeClr val="tx1"/>
              </a:solidFill>
            </a:ln>
          </p:spPr>
          <p:txBody>
            <a:bodyPr wrap="none" rtlCol="0">
              <a:spAutoFit/>
            </a:bodyPr>
            <a:lstStyle/>
            <a:p>
              <a:r>
                <a:rPr lang="en-GB" dirty="0"/>
                <a:t>Heuristic1</a:t>
              </a:r>
              <a:endParaRPr lang="en-GB" dirty="0"/>
            </a:p>
          </p:txBody>
        </p:sp>
        <p:sp>
          <p:nvSpPr>
            <p:cNvPr id="15" name="TextBox 14"/>
            <p:cNvSpPr txBox="1"/>
            <p:nvPr/>
          </p:nvSpPr>
          <p:spPr>
            <a:xfrm>
              <a:off x="5868143" y="4509120"/>
              <a:ext cx="1908507" cy="428220"/>
            </a:xfrm>
            <a:prstGeom prst="rect">
              <a:avLst/>
            </a:prstGeom>
            <a:noFill/>
            <a:ln w="6350">
              <a:solidFill>
                <a:schemeClr val="tx1"/>
              </a:solidFill>
            </a:ln>
          </p:spPr>
          <p:txBody>
            <a:bodyPr wrap="none" rtlCol="0">
              <a:spAutoFit/>
            </a:bodyPr>
            <a:lstStyle/>
            <a:p>
              <a:r>
                <a:rPr lang="en-GB" dirty="0"/>
                <a:t>Heuristic2</a:t>
              </a:r>
              <a:endParaRPr lang="en-GB" dirty="0"/>
            </a:p>
          </p:txBody>
        </p:sp>
        <p:sp>
          <p:nvSpPr>
            <p:cNvPr id="16" name="TextBox 15"/>
            <p:cNvSpPr txBox="1"/>
            <p:nvPr/>
          </p:nvSpPr>
          <p:spPr>
            <a:xfrm>
              <a:off x="5868143" y="5445224"/>
              <a:ext cx="1908507" cy="428220"/>
            </a:xfrm>
            <a:prstGeom prst="rect">
              <a:avLst/>
            </a:prstGeom>
            <a:noFill/>
            <a:ln w="6350">
              <a:solidFill>
                <a:schemeClr val="tx1"/>
              </a:solidFill>
            </a:ln>
          </p:spPr>
          <p:txBody>
            <a:bodyPr wrap="none" rtlCol="0">
              <a:spAutoFit/>
            </a:bodyPr>
            <a:lstStyle/>
            <a:p>
              <a:r>
                <a:rPr lang="en-GB" dirty="0"/>
                <a:t>Heuristic3</a:t>
              </a:r>
              <a:endParaRPr lang="en-GB" dirty="0"/>
            </a:p>
          </p:txBody>
        </p:sp>
      </p:grpSp>
      <p:sp>
        <p:nvSpPr>
          <p:cNvPr id="7" name="Footer Placeholder 6"/>
          <p:cNvSpPr>
            <a:spLocks noGrp="1"/>
          </p:cNvSpPr>
          <p:nvPr>
            <p:ph type="ftr" sz="quarter" idx="11"/>
          </p:nvPr>
        </p:nvSpPr>
        <p:spPr/>
        <p:txBody>
          <a:bodyPr/>
          <a:lstStyle/>
          <a:p>
            <a:r>
              <a:rPr lang="en-GB" dirty="0" smtClean="0"/>
              <a:t>John R. Woodward</a:t>
            </a:r>
            <a:endParaRPr lang="en-GB" dirty="0"/>
          </a:p>
        </p:txBody>
      </p:sp>
      <p:sp>
        <p:nvSpPr>
          <p:cNvPr id="22" name="Slide Number Placeholder 21"/>
          <p:cNvSpPr>
            <a:spLocks noGrp="1"/>
          </p:cNvSpPr>
          <p:nvPr>
            <p:ph type="sldNum" sz="quarter" idx="12"/>
          </p:nvPr>
        </p:nvSpPr>
        <p:spPr/>
        <p:txBody>
          <a:bodyPr/>
          <a:lstStyle/>
          <a:p>
            <a:fld id="{068B9CB0-4C56-43B1-8FC9-F9CC48F9C60C}" type="slidenum">
              <a:rPr lang="en-GB" smtClean="0"/>
              <a:t>4</a:t>
            </a:fld>
            <a:endParaRPr lang="en-GB"/>
          </a:p>
        </p:txBody>
      </p:sp>
      <p:sp>
        <p:nvSpPr>
          <p:cNvPr id="4" name="Date Placeholder 3"/>
          <p:cNvSpPr>
            <a:spLocks noGrp="1"/>
          </p:cNvSpPr>
          <p:nvPr>
            <p:ph type="dt" sz="half" idx="10"/>
          </p:nvPr>
        </p:nvSpPr>
        <p:spPr/>
        <p:txBody>
          <a:bodyPr/>
          <a:lstStyle/>
          <a:p>
            <a:fld id="{AE41F3DC-5C6E-47A9-BB3B-39C6A0FABD84}" type="datetime1">
              <a:rPr lang="en-GB" smtClean="0"/>
              <a:t>16/01/2020</a:t>
            </a:fld>
            <a:endParaRPr lang="en-GB"/>
          </a:p>
        </p:txBody>
      </p:sp>
      <p:sp>
        <p:nvSpPr>
          <p:cNvPr id="23" name="Content Placeholder 2"/>
          <p:cNvSpPr txBox="1">
            <a:spLocks/>
          </p:cNvSpPr>
          <p:nvPr/>
        </p:nvSpPr>
        <p:spPr>
          <a:xfrm>
            <a:off x="6240016" y="951692"/>
            <a:ext cx="4186808" cy="247730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t>1. Challenge</a:t>
            </a:r>
            <a:r>
              <a:rPr lang="en-GB" dirty="0"/>
              <a:t> is defining an algorithmic framework (</a:t>
            </a:r>
            <a:r>
              <a:rPr lang="en-GB" b="1" dirty="0"/>
              <a:t>set</a:t>
            </a:r>
            <a:r>
              <a:rPr lang="en-GB" dirty="0"/>
              <a:t>) that </a:t>
            </a:r>
            <a:r>
              <a:rPr lang="en-GB" b="1" dirty="0">
                <a:solidFill>
                  <a:srgbClr val="00B050"/>
                </a:solidFill>
              </a:rPr>
              <a:t>includes</a:t>
            </a:r>
            <a:r>
              <a:rPr lang="en-GB" b="1" dirty="0"/>
              <a:t> </a:t>
            </a:r>
            <a:r>
              <a:rPr lang="en-GB" dirty="0"/>
              <a:t>useful algorithms. </a:t>
            </a:r>
            <a:r>
              <a:rPr lang="en-GB" b="1" dirty="0"/>
              <a:t>Black art</a:t>
            </a:r>
          </a:p>
          <a:p>
            <a:pPr marL="0" indent="0">
              <a:buNone/>
            </a:pPr>
            <a:r>
              <a:rPr lang="en-GB" dirty="0"/>
              <a:t>2. Let Genetic Programming </a:t>
            </a:r>
            <a:r>
              <a:rPr lang="en-GB" b="1" u="sng" dirty="0">
                <a:solidFill>
                  <a:srgbClr val="00B050"/>
                </a:solidFill>
              </a:rPr>
              <a:t>select the best algorithm for the problem class at hand</a:t>
            </a:r>
            <a:r>
              <a:rPr lang="en-GB" b="1" dirty="0">
                <a:solidFill>
                  <a:srgbClr val="00B050"/>
                </a:solidFill>
              </a:rPr>
              <a:t>.</a:t>
            </a:r>
            <a:r>
              <a:rPr lang="en-GB" b="1" dirty="0"/>
              <a:t> Context!!! </a:t>
            </a:r>
            <a:r>
              <a:rPr lang="en-GB" dirty="0"/>
              <a:t>Let the data speak for itself without imposing our assumptions. </a:t>
            </a:r>
          </a:p>
          <a:p>
            <a:pPr marL="0" indent="0">
              <a:buNone/>
            </a:pPr>
            <a:r>
              <a:rPr lang="en-GB" u="sng" dirty="0"/>
              <a:t>In this talk/paper we propose a </a:t>
            </a:r>
            <a:r>
              <a:rPr lang="en-GB" u="sng" dirty="0"/>
              <a:t>10,000 algorithms… </a:t>
            </a:r>
            <a:endParaRPr lang="en-GB" u="sng" dirty="0"/>
          </a:p>
          <a:p>
            <a:pPr marL="0" indent="0">
              <a:buNone/>
            </a:pPr>
            <a:endParaRPr lang="en-GB" dirty="0"/>
          </a:p>
          <a:p>
            <a:endParaRPr lang="en-GB" dirty="0"/>
          </a:p>
        </p:txBody>
      </p:sp>
      <p:grpSp>
        <p:nvGrpSpPr>
          <p:cNvPr id="5" name="Group 4"/>
          <p:cNvGrpSpPr/>
          <p:nvPr/>
        </p:nvGrpSpPr>
        <p:grpSpPr>
          <a:xfrm>
            <a:off x="6219882" y="3326000"/>
            <a:ext cx="4341294" cy="2187999"/>
            <a:chOff x="4695882" y="3929857"/>
            <a:chExt cx="4341294" cy="2187999"/>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464365" y="4801798"/>
              <a:ext cx="1131079" cy="369332"/>
            </a:xfrm>
            <a:prstGeom prst="rect">
              <a:avLst/>
            </a:prstGeom>
            <a:noFill/>
            <a:ln w="6350">
              <a:solidFill>
                <a:schemeClr val="tx1"/>
              </a:solidFill>
            </a:ln>
          </p:spPr>
          <p:txBody>
            <a:bodyPr wrap="none" rtlCol="0">
              <a:spAutoFit/>
            </a:bodyPr>
            <a:lstStyle/>
            <a:p>
              <a:r>
                <a:rPr lang="en-GB" dirty="0"/>
                <a:t>Heuristic2</a:t>
              </a:r>
              <a:endParaRPr lang="en-GB" dirty="0"/>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472036" y="4077072"/>
              <a:ext cx="1131079" cy="369332"/>
            </a:xfrm>
            <a:prstGeom prst="rect">
              <a:avLst/>
            </a:prstGeom>
            <a:noFill/>
            <a:ln w="6350">
              <a:solidFill>
                <a:schemeClr val="tx1"/>
              </a:solidFill>
            </a:ln>
          </p:spPr>
          <p:txBody>
            <a:bodyPr wrap="none" rtlCol="0">
              <a:spAutoFit/>
            </a:bodyPr>
            <a:lstStyle/>
            <a:p>
              <a:r>
                <a:rPr lang="en-GB" dirty="0"/>
                <a:t>Heuristic1</a:t>
              </a:r>
              <a:endParaRPr lang="en-GB" dirty="0"/>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380312" y="5748524"/>
              <a:ext cx="1656864" cy="369332"/>
            </a:xfrm>
            <a:prstGeom prst="rect">
              <a:avLst/>
            </a:prstGeom>
            <a:noFill/>
            <a:ln w="6350">
              <a:solidFill>
                <a:schemeClr val="tx1"/>
              </a:solidFill>
            </a:ln>
          </p:spPr>
          <p:txBody>
            <a:bodyPr wrap="none" rtlCol="0">
              <a:spAutoFit/>
            </a:bodyPr>
            <a:lstStyle/>
            <a:p>
              <a:r>
                <a:rPr lang="en-GB" dirty="0"/>
                <a:t>Heuristic10,000</a:t>
              </a:r>
              <a:endParaRPr lang="en-GB" dirty="0"/>
            </a:p>
          </p:txBody>
        </p:sp>
        <p:sp>
          <p:nvSpPr>
            <p:cNvPr id="33" name="TextBox 32"/>
            <p:cNvSpPr txBox="1"/>
            <p:nvPr/>
          </p:nvSpPr>
          <p:spPr>
            <a:xfrm>
              <a:off x="4695882" y="4678473"/>
              <a:ext cx="1156535" cy="646331"/>
            </a:xfrm>
            <a:prstGeom prst="rect">
              <a:avLst/>
            </a:prstGeom>
            <a:noFill/>
            <a:ln w="6350">
              <a:solidFill>
                <a:schemeClr val="tx1"/>
              </a:solidFill>
            </a:ln>
          </p:spPr>
          <p:txBody>
            <a:bodyPr wrap="none" rtlCol="0">
              <a:spAutoFit/>
            </a:bodyPr>
            <a:lstStyle/>
            <a:p>
              <a:r>
                <a:rPr lang="en-GB" dirty="0"/>
                <a:t>Automatic</a:t>
              </a:r>
            </a:p>
            <a:p>
              <a:r>
                <a:rPr lang="en-GB" dirty="0"/>
                <a:t>Design</a:t>
              </a:r>
              <a:endParaRPr lang="en-GB" dirty="0"/>
            </a:p>
          </p:txBody>
        </p:sp>
      </p:grpSp>
    </p:spTree>
    <p:extLst>
      <p:ext uri="{BB962C8B-B14F-4D97-AF65-F5344CB8AC3E}">
        <p14:creationId xmlns:p14="http://schemas.microsoft.com/office/powerpoint/2010/main" val="46351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8CF486B2-F97A-415B-8705-D4C53E2B3483}" type="datetime1">
              <a:rPr lang="en-GB" sz="1400">
                <a:solidFill>
                  <a:schemeClr val="tx1"/>
                </a:solidFill>
              </a:rPr>
              <a:t>16/01/2020</a:t>
            </a:fld>
            <a:endParaRPr lang="en-GB" sz="1400">
              <a:solidFill>
                <a:schemeClr val="tx1"/>
              </a:solidFill>
            </a:endParaRPr>
          </a:p>
        </p:txBody>
      </p:sp>
      <p:sp>
        <p:nvSpPr>
          <p:cNvPr id="7171"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a:solidFill>
                <a:schemeClr val="tx1"/>
              </a:solidFill>
            </a:endParaRPr>
          </a:p>
        </p:txBody>
      </p:sp>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5</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 Problem [9,11]</a:t>
            </a:r>
          </a:p>
        </p:txBody>
      </p:sp>
      <p:grpSp>
        <p:nvGrpSpPr>
          <p:cNvPr id="7174" name="Group 32"/>
          <p:cNvGrpSpPr>
            <a:grpSpLocks/>
          </p:cNvGrpSpPr>
          <p:nvPr/>
        </p:nvGrpSpPr>
        <p:grpSpPr bwMode="auto">
          <a:xfrm>
            <a:off x="2424114" y="4292601"/>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2495550" y="5734050"/>
            <a:ext cx="2404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Items packed </a:t>
            </a:r>
            <a:r>
              <a:rPr lang="en-GB" sz="2000" dirty="0"/>
              <a:t>so far</a:t>
            </a:r>
          </a:p>
        </p:txBody>
      </p:sp>
      <p:sp>
        <p:nvSpPr>
          <p:cNvPr id="7176" name="Text Box 35"/>
          <p:cNvSpPr txBox="1">
            <a:spLocks noChangeArrowheads="1"/>
          </p:cNvSpPr>
          <p:nvPr/>
        </p:nvSpPr>
        <p:spPr bwMode="auto">
          <a:xfrm>
            <a:off x="6600825" y="5876926"/>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a:t>Sequence</a:t>
            </a:r>
            <a:r>
              <a:rPr lang="en-GB" sz="2000"/>
              <a:t> of pieces to be packed</a:t>
            </a:r>
          </a:p>
        </p:txBody>
      </p:sp>
      <p:sp>
        <p:nvSpPr>
          <p:cNvPr id="7177" name="Text Box 36"/>
          <p:cNvSpPr txBox="1">
            <a:spLocks noChangeArrowheads="1"/>
          </p:cNvSpPr>
          <p:nvPr/>
        </p:nvSpPr>
        <p:spPr bwMode="auto">
          <a:xfrm>
            <a:off x="1847850" y="1268414"/>
            <a:ext cx="856863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457200" indent="-457200" eaLnBrk="1" hangingPunct="1">
              <a:buFont typeface="+mj-lt"/>
              <a:buAutoNum type="arabicPeriod"/>
            </a:pPr>
            <a:r>
              <a:rPr lang="en-GB" sz="2000" dirty="0"/>
              <a:t>A </a:t>
            </a:r>
            <a:r>
              <a:rPr lang="en-GB" sz="2000" i="1" dirty="0">
                <a:solidFill>
                  <a:srgbClr val="00B050"/>
                </a:solidFill>
              </a:rPr>
              <a:t>sequence</a:t>
            </a:r>
            <a:r>
              <a:rPr lang="en-GB" sz="2000" dirty="0">
                <a:solidFill>
                  <a:srgbClr val="00B050"/>
                </a:solidFill>
              </a:rPr>
              <a:t> of </a:t>
            </a:r>
            <a:r>
              <a:rPr lang="en-GB" sz="2000" dirty="0">
                <a:solidFill>
                  <a:srgbClr val="00B050"/>
                </a:solidFill>
              </a:rPr>
              <a:t>items </a:t>
            </a:r>
            <a:r>
              <a:rPr lang="en-GB" sz="2000" dirty="0"/>
              <a:t>packed </a:t>
            </a:r>
            <a:r>
              <a:rPr lang="en-GB" sz="2000" dirty="0"/>
              <a:t>into as few a bins </a:t>
            </a:r>
            <a:r>
              <a:rPr lang="en-GB" sz="2000" dirty="0"/>
              <a:t>as </a:t>
            </a:r>
            <a:r>
              <a:rPr lang="en-GB" sz="2000" dirty="0"/>
              <a:t>possible.</a:t>
            </a:r>
          </a:p>
          <a:p>
            <a:pPr marL="457200" indent="-457200" eaLnBrk="1" hangingPunct="1">
              <a:buFont typeface="+mj-lt"/>
              <a:buAutoNum type="arabicPeriod"/>
            </a:pPr>
            <a:r>
              <a:rPr lang="en-GB" sz="2000" dirty="0"/>
              <a:t>Bin size is </a:t>
            </a:r>
            <a:r>
              <a:rPr lang="en-GB" sz="2000" dirty="0">
                <a:solidFill>
                  <a:srgbClr val="00B050"/>
                </a:solidFill>
              </a:rPr>
              <a:t>150</a:t>
            </a:r>
            <a:r>
              <a:rPr lang="en-GB" sz="2000" dirty="0"/>
              <a:t> units, </a:t>
            </a:r>
            <a:r>
              <a:rPr lang="en-GB" sz="2000" dirty="0"/>
              <a:t>items uniformly </a:t>
            </a:r>
            <a:r>
              <a:rPr lang="en-GB" sz="2000" dirty="0"/>
              <a:t>distributed between </a:t>
            </a:r>
            <a:r>
              <a:rPr lang="en-GB" sz="2000" dirty="0">
                <a:solidFill>
                  <a:srgbClr val="00B050"/>
                </a:solidFill>
              </a:rPr>
              <a:t>20-100</a:t>
            </a:r>
            <a:r>
              <a:rPr lang="en-GB" sz="2000" dirty="0"/>
              <a:t>.</a:t>
            </a:r>
          </a:p>
          <a:p>
            <a:pPr marL="457200" indent="-457200" eaLnBrk="1" hangingPunct="1">
              <a:buFont typeface="+mj-lt"/>
              <a:buAutoNum type="arabicPeriod"/>
            </a:pPr>
            <a:r>
              <a:rPr lang="en-GB" sz="2000" dirty="0"/>
              <a:t>Different to the off-line bin packing problem where the </a:t>
            </a:r>
            <a:r>
              <a:rPr lang="en-GB" sz="2000" i="1" dirty="0"/>
              <a:t>set</a:t>
            </a:r>
            <a:r>
              <a:rPr lang="en-GB" sz="2000" dirty="0"/>
              <a:t> of </a:t>
            </a:r>
            <a:r>
              <a:rPr lang="en-GB" sz="2000" dirty="0"/>
              <a:t>items.</a:t>
            </a:r>
            <a:endParaRPr lang="en-GB" sz="2000" dirty="0"/>
          </a:p>
          <a:p>
            <a:pPr marL="457200" indent="-457200" eaLnBrk="1" hangingPunct="1">
              <a:buFont typeface="+mj-lt"/>
              <a:buAutoNum type="arabicPeriod"/>
            </a:pPr>
            <a:r>
              <a:rPr lang="en-GB" sz="2000" dirty="0"/>
              <a:t>The “best fit” heuristic, </a:t>
            </a:r>
            <a:r>
              <a:rPr lang="en-GB" sz="2000" dirty="0"/>
              <a:t>places the </a:t>
            </a:r>
            <a:r>
              <a:rPr lang="en-GB" sz="2000" dirty="0"/>
              <a:t>current </a:t>
            </a:r>
            <a:r>
              <a:rPr lang="en-GB" sz="2000" dirty="0"/>
              <a:t>item in </a:t>
            </a:r>
            <a:r>
              <a:rPr lang="en-GB" sz="2000" dirty="0"/>
              <a:t>the space it fits best (leaving least slack). </a:t>
            </a:r>
            <a:endParaRPr lang="en-GB" sz="2000" dirty="0"/>
          </a:p>
          <a:p>
            <a:pPr marL="457200" indent="-457200" eaLnBrk="1" hangingPunct="1">
              <a:buFont typeface="+mj-lt"/>
              <a:buAutoNum type="arabicPeriod"/>
            </a:pPr>
            <a:r>
              <a:rPr lang="en-GB" sz="2000" dirty="0"/>
              <a:t>It </a:t>
            </a:r>
            <a:r>
              <a:rPr lang="en-GB" sz="2000" dirty="0"/>
              <a:t>has the property that this heuristic does not open a new bin unless it is forced to. </a:t>
            </a:r>
          </a:p>
        </p:txBody>
      </p:sp>
      <p:sp>
        <p:nvSpPr>
          <p:cNvPr id="7178" name="Line 37"/>
          <p:cNvSpPr>
            <a:spLocks noChangeShapeType="1"/>
          </p:cNvSpPr>
          <p:nvPr/>
        </p:nvSpPr>
        <p:spPr bwMode="auto">
          <a:xfrm flipV="1">
            <a:off x="5303838" y="4292601"/>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5232401" y="4652964"/>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150 = </a:t>
            </a:r>
          </a:p>
          <a:p>
            <a:pPr eaLnBrk="1" hangingPunct="1"/>
            <a:r>
              <a:rPr lang="en-GB" sz="2000" dirty="0">
                <a:solidFill>
                  <a:srgbClr val="00B050"/>
                </a:solidFill>
              </a:rPr>
              <a:t>Bin</a:t>
            </a:r>
          </a:p>
          <a:p>
            <a:pPr eaLnBrk="1" hangingPunct="1"/>
            <a:r>
              <a:rPr lang="en-GB" sz="2000" dirty="0">
                <a:solidFill>
                  <a:srgbClr val="00B050"/>
                </a:solidFill>
              </a:rPr>
              <a:t>capacity</a:t>
            </a:r>
          </a:p>
        </p:txBody>
      </p:sp>
      <p:sp>
        <p:nvSpPr>
          <p:cNvPr id="7180" name="Rectangle 4"/>
          <p:cNvSpPr>
            <a:spLocks noChangeArrowheads="1"/>
          </p:cNvSpPr>
          <p:nvPr/>
        </p:nvSpPr>
        <p:spPr bwMode="auto">
          <a:xfrm>
            <a:off x="6862764"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7439026"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8050214"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8734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8878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9075738" y="4791076"/>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8975725" y="4508501"/>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solidFill>
                  <a:srgbClr val="00B050"/>
                </a:solidFill>
              </a:rPr>
              <a:t>Range of </a:t>
            </a:r>
          </a:p>
          <a:p>
            <a:pPr eaLnBrk="1" hangingPunct="1"/>
            <a:r>
              <a:rPr lang="en-GB" sz="2000" dirty="0">
                <a:solidFill>
                  <a:srgbClr val="00B050"/>
                </a:solidFill>
              </a:rPr>
              <a:t>Item size</a:t>
            </a:r>
            <a:endParaRPr lang="en-GB" sz="2000" dirty="0">
              <a:solidFill>
                <a:srgbClr val="00B050"/>
              </a:solidFill>
            </a:endParaRPr>
          </a:p>
          <a:p>
            <a:pPr eaLnBrk="1" hangingPunct="1"/>
            <a:r>
              <a:rPr lang="en-GB" sz="2000" dirty="0"/>
              <a:t>20-100</a:t>
            </a:r>
          </a:p>
        </p:txBody>
      </p:sp>
      <p:sp>
        <p:nvSpPr>
          <p:cNvPr id="7187" name="Text Box 45"/>
          <p:cNvSpPr txBox="1">
            <a:spLocks noChangeArrowheads="1"/>
          </p:cNvSpPr>
          <p:nvPr/>
        </p:nvSpPr>
        <p:spPr bwMode="auto">
          <a:xfrm>
            <a:off x="2424113" y="3933826"/>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Tree>
    <p:extLst>
      <p:ext uri="{BB962C8B-B14F-4D97-AF65-F5344CB8AC3E}">
        <p14:creationId xmlns:p14="http://schemas.microsoft.com/office/powerpoint/2010/main" val="14622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B253754D-775F-4D7F-8C1D-21732CD058AF}" type="datetime1">
              <a:rPr lang="en-GB" sz="1400">
                <a:solidFill>
                  <a:schemeClr val="tx1"/>
                </a:solidFill>
              </a:rPr>
              <a:t>16/01/2020</a:t>
            </a:fld>
            <a:endParaRPr lang="en-GB" sz="1400">
              <a:solidFill>
                <a:schemeClr val="tx1"/>
              </a:solidFill>
            </a:endParaRPr>
          </a:p>
        </p:txBody>
      </p:sp>
      <p:sp>
        <p:nvSpPr>
          <p:cNvPr id="819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dirty="0">
              <a:solidFill>
                <a:schemeClr val="tx1"/>
              </a:solidFill>
            </a:endParaRPr>
          </a:p>
        </p:txBody>
      </p:sp>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6</a:t>
            </a:fld>
            <a:endParaRPr lang="en-GB" sz="1400">
              <a:solidFill>
                <a:schemeClr val="tx1"/>
              </a:solidFill>
            </a:endParaRPr>
          </a:p>
        </p:txBody>
      </p:sp>
      <p:sp>
        <p:nvSpPr>
          <p:cNvPr id="8197" name="Rectangle 2"/>
          <p:cNvSpPr>
            <a:spLocks noGrp="1" noChangeArrowheads="1"/>
          </p:cNvSpPr>
          <p:nvPr>
            <p:ph type="title"/>
          </p:nvPr>
        </p:nvSpPr>
        <p:spPr/>
        <p:txBody>
          <a:bodyPr>
            <a:normAutofit/>
          </a:bodyPr>
          <a:lstStyle/>
          <a:p>
            <a:pPr eaLnBrk="1" hangingPunct="1"/>
            <a:r>
              <a:rPr lang="en-GB" sz="4000" b="1" dirty="0"/>
              <a:t>Genetic Programming </a:t>
            </a:r>
            <a:br>
              <a:rPr lang="en-GB" sz="4000" b="1" dirty="0"/>
            </a:br>
            <a:r>
              <a:rPr lang="en-GB" sz="4000" b="1" dirty="0"/>
              <a:t>applied to on-line bin packing</a:t>
            </a:r>
          </a:p>
        </p:txBody>
      </p:sp>
      <p:grpSp>
        <p:nvGrpSpPr>
          <p:cNvPr id="8198" name="Group 50"/>
          <p:cNvGrpSpPr>
            <a:grpSpLocks/>
          </p:cNvGrpSpPr>
          <p:nvPr/>
        </p:nvGrpSpPr>
        <p:grpSpPr bwMode="auto">
          <a:xfrm>
            <a:off x="1992313" y="1916114"/>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1827214" y="6111879"/>
            <a:ext cx="2490787" cy="630238"/>
            <a:chOff x="1778" y="2444"/>
            <a:chExt cx="1569"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1778" y="2444"/>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S size</a:t>
              </a:r>
              <a:endParaRPr lang="en-GB" sz="1800" dirty="0">
                <a:solidFill>
                  <a:schemeClr val="tx1"/>
                </a:solidFill>
              </a:endParaRPr>
            </a:p>
          </p:txBody>
        </p:sp>
        <p:sp>
          <p:nvSpPr>
            <p:cNvPr id="8217" name="Text Box 46"/>
            <p:cNvSpPr txBox="1">
              <a:spLocks noChangeArrowheads="1"/>
            </p:cNvSpPr>
            <p:nvPr/>
          </p:nvSpPr>
          <p:spPr bwMode="auto">
            <a:xfrm>
              <a:off x="2835" y="2568"/>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S size</a:t>
              </a:r>
              <a:endParaRPr lang="en-GB" sz="1800" dirty="0">
                <a:solidFill>
                  <a:schemeClr val="tx1"/>
                </a:solidFill>
              </a:endParaRPr>
            </a:p>
          </p:txBody>
        </p:sp>
      </p:grpSp>
      <p:grpSp>
        <p:nvGrpSpPr>
          <p:cNvPr id="8200" name="Group 51"/>
          <p:cNvGrpSpPr>
            <a:grpSpLocks/>
          </p:cNvGrpSpPr>
          <p:nvPr/>
        </p:nvGrpSpPr>
        <p:grpSpPr bwMode="auto">
          <a:xfrm>
            <a:off x="1665289" y="4797425"/>
            <a:ext cx="3381375" cy="1550988"/>
            <a:chOff x="1677" y="3067"/>
            <a:chExt cx="213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677" y="3067"/>
              <a:ext cx="7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C capacity</a:t>
              </a:r>
              <a:endParaRPr lang="en-GB" sz="1800" dirty="0">
                <a:solidFill>
                  <a:schemeClr val="tx1"/>
                </a:solidFill>
              </a:endParaRPr>
            </a:p>
          </p:txBody>
        </p:sp>
        <p:sp>
          <p:nvSpPr>
            <p:cNvPr id="8207" name="Text Box 39"/>
            <p:cNvSpPr txBox="1">
              <a:spLocks noChangeArrowheads="1"/>
            </p:cNvSpPr>
            <p:nvPr/>
          </p:nvSpPr>
          <p:spPr bwMode="auto">
            <a:xfrm>
              <a:off x="1705" y="3378"/>
              <a:ext cx="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 fullness</a:t>
              </a:r>
              <a:endParaRPr lang="en-GB" sz="1800" dirty="0">
                <a:solidFill>
                  <a:schemeClr val="tx1"/>
                </a:solidFill>
              </a:endParaRP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9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E emptiness</a:t>
              </a:r>
              <a:endParaRPr lang="en-GB" sz="1800" dirty="0">
                <a:solidFill>
                  <a:schemeClr val="tx1"/>
                </a:solidFill>
              </a:endParaRP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6809730" y="1772817"/>
            <a:ext cx="364237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a:t>
            </a:r>
            <a:r>
              <a:rPr lang="en-GB" sz="2000" dirty="0"/>
              <a:t>obvious </a:t>
            </a:r>
            <a:r>
              <a:rPr lang="en-GB" sz="2000" dirty="0"/>
              <a:t>how to link </a:t>
            </a:r>
          </a:p>
          <a:p>
            <a:pPr eaLnBrk="1" hangingPunct="1"/>
            <a:r>
              <a:rPr lang="en-GB" sz="2000" dirty="0"/>
              <a:t>Genetic Programming to </a:t>
            </a:r>
            <a:r>
              <a:rPr lang="en-GB" sz="2000" dirty="0"/>
              <a:t>combinatorial </a:t>
            </a:r>
            <a:r>
              <a:rPr lang="en-GB" sz="2000" dirty="0"/>
              <a:t>problems</a:t>
            </a:r>
            <a:r>
              <a:rPr lang="en-GB" sz="2000" dirty="0"/>
              <a:t>.</a:t>
            </a:r>
            <a:endParaRPr lang="en-GB" sz="2000" dirty="0"/>
          </a:p>
          <a:p>
            <a:pPr eaLnBrk="1" hangingPunct="1"/>
            <a:r>
              <a:rPr lang="en-GB" sz="2000" dirty="0"/>
              <a:t>The GP tree is applied to each</a:t>
            </a:r>
          </a:p>
          <a:p>
            <a:pPr eaLnBrk="1" hangingPunct="1"/>
            <a:r>
              <a:rPr lang="en-GB" sz="2000" dirty="0"/>
              <a:t>bin with the current </a:t>
            </a:r>
            <a:r>
              <a:rPr lang="en-GB" sz="2000" dirty="0"/>
              <a:t>item and placed in </a:t>
            </a:r>
            <a:r>
              <a:rPr lang="en-GB" sz="2000" dirty="0"/>
              <a:t>the bin </a:t>
            </a:r>
            <a:r>
              <a:rPr lang="en-GB" sz="2000" dirty="0"/>
              <a:t>with</a:t>
            </a:r>
            <a:endParaRPr lang="en-GB" sz="2000" dirty="0"/>
          </a:p>
          <a:p>
            <a:pPr eaLnBrk="1" hangingPunct="1"/>
            <a:r>
              <a:rPr lang="en-GB" sz="2000" dirty="0"/>
              <a:t>The maximum </a:t>
            </a:r>
            <a:r>
              <a:rPr lang="en-GB" sz="2000" dirty="0"/>
              <a:t>score</a:t>
            </a:r>
          </a:p>
        </p:txBody>
      </p:sp>
      <p:sp>
        <p:nvSpPr>
          <p:cNvPr id="8202" name="Text Box 53"/>
          <p:cNvSpPr txBox="1">
            <a:spLocks noChangeArrowheads="1"/>
          </p:cNvSpPr>
          <p:nvPr/>
        </p:nvSpPr>
        <p:spPr bwMode="auto">
          <a:xfrm>
            <a:off x="5232400" y="5084764"/>
            <a:ext cx="51576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dirty="0"/>
              <a:t>Terminals supplied to Genetic Programming</a:t>
            </a:r>
          </a:p>
          <a:p>
            <a:pPr algn="l" eaLnBrk="1" hangingPunct="1"/>
            <a:r>
              <a:rPr lang="en-GB" sz="2000" dirty="0"/>
              <a:t>Initial representation {C, F, S}</a:t>
            </a:r>
          </a:p>
          <a:p>
            <a:pPr algn="l" eaLnBrk="1" hangingPunct="1"/>
            <a:r>
              <a:rPr lang="en-GB" sz="2000" dirty="0"/>
              <a:t>Replaced with {E, S}, </a:t>
            </a:r>
            <a:r>
              <a:rPr lang="en-GB" sz="2000" dirty="0"/>
              <a:t>E=C-F</a:t>
            </a:r>
            <a:endParaRPr lang="en-GB" sz="2000" dirty="0"/>
          </a:p>
        </p:txBody>
      </p:sp>
    </p:spTree>
    <p:extLst>
      <p:ext uri="{BB962C8B-B14F-4D97-AF65-F5344CB8AC3E}">
        <p14:creationId xmlns:p14="http://schemas.microsoft.com/office/powerpoint/2010/main" val="4129553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55800" y="458788"/>
            <a:ext cx="8229600" cy="1371600"/>
          </a:xfrm>
        </p:spPr>
        <p:txBody>
          <a:bodyPr>
            <a:normAutofit/>
          </a:bodyPr>
          <a:lstStyle/>
          <a:p>
            <a:pPr eaLnBrk="1" hangingPunct="1"/>
            <a:r>
              <a:rPr lang="en-GB" b="1" dirty="0" smtClean="0"/>
              <a:t>How the heuristics are applied (skip)</a:t>
            </a:r>
          </a:p>
        </p:txBody>
      </p:sp>
      <p:sp>
        <p:nvSpPr>
          <p:cNvPr id="15363" name="Rectangle 3"/>
          <p:cNvSpPr>
            <a:spLocks noChangeArrowheads="1"/>
          </p:cNvSpPr>
          <p:nvPr/>
        </p:nvSpPr>
        <p:spPr bwMode="auto">
          <a:xfrm>
            <a:off x="6096000" y="3789364"/>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6816725" y="3789364"/>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7535863" y="3789364"/>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6365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6096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8256588" y="3789364"/>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8975725" y="3789364"/>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6816725" y="4149726"/>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2586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7535863" y="5229226"/>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8256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8256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3125788" y="4329114"/>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3665538" y="5229226"/>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4205288" y="4868864"/>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2855913" y="5589589"/>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4116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4565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4478339" y="2890839"/>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4027489" y="2890839"/>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5018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4117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3667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a:cs typeface="Arial" charset="0"/>
            </a:endParaRPr>
          </a:p>
        </p:txBody>
      </p:sp>
      <p:sp>
        <p:nvSpPr>
          <p:cNvPr id="15386" name="Line 26"/>
          <p:cNvSpPr>
            <a:spLocks noChangeShapeType="1"/>
          </p:cNvSpPr>
          <p:nvPr/>
        </p:nvSpPr>
        <p:spPr bwMode="auto">
          <a:xfrm>
            <a:off x="4927601" y="3700464"/>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4476751" y="3700464"/>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3665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4027489" y="2079626"/>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3576639" y="2079626"/>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3216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a:cs typeface="Arial" charset="0"/>
            </a:endParaRPr>
          </a:p>
        </p:txBody>
      </p:sp>
      <p:sp>
        <p:nvSpPr>
          <p:cNvPr id="18464" name="Text Box 32"/>
          <p:cNvSpPr txBox="1">
            <a:spLocks noChangeArrowheads="1"/>
          </p:cNvSpPr>
          <p:nvPr/>
        </p:nvSpPr>
        <p:spPr bwMode="auto">
          <a:xfrm>
            <a:off x="6096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6726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7626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8256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8975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8075613" y="3068639"/>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89E344B2-3130-464D-90D2-DE7AF27DFC62}" type="datetime1">
              <a:rPr lang="en-GB" smtClean="0"/>
              <a:t>16/01/2020</a:t>
            </a:fld>
            <a:endParaRPr lang="en-GB"/>
          </a:p>
        </p:txBody>
      </p:sp>
      <p:sp>
        <p:nvSpPr>
          <p:cNvPr id="3" name="Footer Placeholder 2"/>
          <p:cNvSpPr>
            <a:spLocks noGrp="1"/>
          </p:cNvSpPr>
          <p:nvPr>
            <p:ph type="ftr" sz="quarter" idx="11"/>
          </p:nvPr>
        </p:nvSpPr>
        <p:spPr/>
        <p:txBody>
          <a:bodyPr/>
          <a:lstStyle/>
          <a:p>
            <a:r>
              <a:rPr lang="en-GB" smtClean="0"/>
              <a:t>John R. Woodward</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7</a:t>
            </a:fld>
            <a:endParaRPr lang="en-GB"/>
          </a:p>
        </p:txBody>
      </p:sp>
    </p:spTree>
    <p:extLst>
      <p:ext uri="{BB962C8B-B14F-4D97-AF65-F5344CB8AC3E}">
        <p14:creationId xmlns:p14="http://schemas.microsoft.com/office/powerpoint/2010/main" val="1847292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88E61B3-FD7E-4DA9-A2FD-A27D400DE7EC}" type="datetime1">
              <a:rPr lang="en-GB" sz="1400">
                <a:solidFill>
                  <a:schemeClr val="tx1"/>
                </a:solidFill>
              </a:rPr>
              <a:t>16/01/2020</a:t>
            </a:fld>
            <a:endParaRPr lang="en-GB" sz="1400">
              <a:solidFill>
                <a:schemeClr val="tx1"/>
              </a:solidFill>
            </a:endParaRPr>
          </a:p>
        </p:txBody>
      </p:sp>
      <p:sp>
        <p:nvSpPr>
          <p:cNvPr id="10243"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a:solidFill>
                <a:schemeClr val="tx1"/>
              </a:solidFill>
            </a:endParaRPr>
          </a:p>
        </p:txBody>
      </p:sp>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8</a:t>
            </a:fld>
            <a:endParaRPr lang="en-GB" sz="1400">
              <a:solidFill>
                <a:schemeClr val="tx1"/>
              </a:solidFill>
            </a:endParaRPr>
          </a:p>
        </p:txBody>
      </p:sp>
      <p:sp>
        <p:nvSpPr>
          <p:cNvPr id="10245" name="Rectangle 2"/>
          <p:cNvSpPr>
            <a:spLocks noGrp="1" noChangeArrowheads="1"/>
          </p:cNvSpPr>
          <p:nvPr>
            <p:ph type="title"/>
          </p:nvPr>
        </p:nvSpPr>
        <p:spPr>
          <a:xfrm>
            <a:off x="1919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2852739"/>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1992314" y="908050"/>
            <a:ext cx="81359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400">
                <a:solidFill>
                  <a:schemeClr val="tx1"/>
                </a:solidFill>
              </a:rPr>
              <a:t>Best fit = 1/(E-S). Point out features.</a:t>
            </a:r>
          </a:p>
          <a:p>
            <a:pPr algn="l" eaLnBrk="1" hangingPunct="1"/>
            <a:r>
              <a:rPr lang="en-GB" sz="2400">
                <a:solidFill>
                  <a:schemeClr val="tx1"/>
                </a:solidFill>
              </a:rPr>
              <a:t>Pieces of size S, which fit well into the space remaining E, score well.</a:t>
            </a:r>
          </a:p>
          <a:p>
            <a:pPr algn="l" eaLnBrk="1" hangingPunct="1"/>
            <a:r>
              <a:rPr lang="en-GB" sz="2400">
                <a:solidFill>
                  <a:schemeClr val="tx1"/>
                </a:solidFill>
              </a:rPr>
              <a:t>Best fit applied produces a set of points on the surface, </a:t>
            </a:r>
          </a:p>
          <a:p>
            <a:pPr algn="l" eaLnBrk="1" hangingPunct="1"/>
            <a:r>
              <a:rPr lang="en-GB" sz="2400">
                <a:solidFill>
                  <a:schemeClr val="tx1"/>
                </a:solidFill>
              </a:rPr>
              <a:t>The bin corresponding to the maximum score is picked.</a:t>
            </a:r>
          </a:p>
        </p:txBody>
      </p:sp>
      <p:sp>
        <p:nvSpPr>
          <p:cNvPr id="10248" name="Text Box 5"/>
          <p:cNvSpPr txBox="1">
            <a:spLocks noChangeArrowheads="1"/>
          </p:cNvSpPr>
          <p:nvPr/>
        </p:nvSpPr>
        <p:spPr bwMode="auto">
          <a:xfrm>
            <a:off x="7248525" y="6165851"/>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3792538" y="6165851"/>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Tree>
    <p:extLst>
      <p:ext uri="{BB962C8B-B14F-4D97-AF65-F5344CB8AC3E}">
        <p14:creationId xmlns:p14="http://schemas.microsoft.com/office/powerpoint/2010/main" val="587694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85BEB2D5-A1AD-4A28-8E0D-647A82ACE793}" type="datetime1">
              <a:rPr lang="en-GB" sz="1400">
                <a:solidFill>
                  <a:schemeClr val="tx1"/>
                </a:solidFill>
              </a:rPr>
              <a:t>16/01/2020</a:t>
            </a:fld>
            <a:endParaRPr lang="en-GB" sz="1400">
              <a:solidFill>
                <a:schemeClr val="tx1"/>
              </a:solidFill>
            </a:endParaRPr>
          </a:p>
        </p:txBody>
      </p:sp>
      <p:sp>
        <p:nvSpPr>
          <p:cNvPr id="11267"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a:solidFill>
                  <a:schemeClr val="tx1"/>
                </a:solidFill>
              </a:rPr>
              <a:t>John R. Woodward</a:t>
            </a:r>
            <a:endParaRPr lang="en-GB" sz="1400">
              <a:solidFill>
                <a:schemeClr val="tx1"/>
              </a:solidFill>
            </a:endParaRPr>
          </a:p>
        </p:txBody>
      </p:sp>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9</a:t>
            </a:fld>
            <a:endParaRPr lang="en-GB" sz="1400">
              <a:solidFill>
                <a:schemeClr val="tx1"/>
              </a:solidFill>
            </a:endParaRPr>
          </a:p>
        </p:txBody>
      </p:sp>
      <p:sp>
        <p:nvSpPr>
          <p:cNvPr id="11269" name="Rectangle 2"/>
          <p:cNvSpPr>
            <a:spLocks noGrp="1" noChangeArrowheads="1"/>
          </p:cNvSpPr>
          <p:nvPr>
            <p:ph type="title"/>
          </p:nvPr>
        </p:nvSpPr>
        <p:spPr>
          <a:xfrm>
            <a:off x="1919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11451" y="908051"/>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3143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Tree>
    <p:extLst>
      <p:ext uri="{BB962C8B-B14F-4D97-AF65-F5344CB8AC3E}">
        <p14:creationId xmlns:p14="http://schemas.microsoft.com/office/powerpoint/2010/main" val="138469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2646</Words>
  <Application>Microsoft Office PowerPoint</Application>
  <PresentationFormat>Widescreen</PresentationFormat>
  <Paragraphs>501</Paragraphs>
  <Slides>38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Cambria Math</vt:lpstr>
      <vt:lpstr>Times New Roman</vt:lpstr>
      <vt:lpstr>Wingdings</vt:lpstr>
      <vt:lpstr>Office Theme</vt:lpstr>
      <vt:lpstr>John R. Woodward j.wooward@qmul.ac.uk Head of Operational Research http://or.qmul.ac.uk/ Automatically Building Better Algorithms : taking existing computer programs and automatically improving them  </vt:lpstr>
      <vt:lpstr>Aim:Take existing code and improve it automatically</vt:lpstr>
      <vt:lpstr>Supervised Machine Learning</vt:lpstr>
      <vt:lpstr>One Man – One/Many Algorithm</vt:lpstr>
      <vt:lpstr>On-line Bin Packing Problem [9,11]</vt:lpstr>
      <vt:lpstr>Genetic Programming  applied to on-line bin packing</vt:lpstr>
      <vt:lpstr>How the heuristics are applied (skip)</vt:lpstr>
      <vt:lpstr>The Best Fit Heuristic</vt:lpstr>
      <vt:lpstr>Our best heuristic.</vt:lpstr>
      <vt:lpstr>Robustness of Heuristics</vt:lpstr>
      <vt:lpstr>Testing Heuristics on problems of much larger size than in training</vt:lpstr>
      <vt:lpstr>Compared with Best Fit</vt:lpstr>
      <vt:lpstr>Compared with Best Fit</vt:lpstr>
      <vt:lpstr>Meta and Base Learning [15]</vt:lpstr>
      <vt:lpstr>Compare Signatures (Input-Output)</vt:lpstr>
      <vt:lpstr>Designing Mutation Operators for Evolutionary Programming [18]</vt:lpstr>
      <vt:lpstr>(Fast) Evolutionary Programming</vt:lpstr>
      <vt:lpstr>Evolution GA/GP</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Performance on Other Problem Classes</vt:lpstr>
      <vt:lpstr>Performance on Other Problem Classes</vt:lpstr>
      <vt:lpstr>Theoretical Motivation 1</vt:lpstr>
      <vt:lpstr>Theoretical Motivation 2</vt:lpstr>
      <vt:lpstr>PowerPoint Presentation</vt:lpstr>
      <vt:lpstr>Ground Movements at Airport</vt:lpstr>
      <vt:lpstr>Automated Bug Fixing. </vt:lpstr>
      <vt:lpstr>Heart disease predictor. </vt:lpstr>
      <vt:lpstr>A Paradigm Shift?</vt:lpstr>
      <vt:lpstr>Thank you. Any questions. </vt:lpstr>
      <vt:lpstr>PowerPoint Presentation</vt:lpstr>
      <vt:lpstr>Summary</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woodward</dc:creator>
  <cp:lastModifiedBy>john woodward</cp:lastModifiedBy>
  <cp:revision>6</cp:revision>
  <dcterms:created xsi:type="dcterms:W3CDTF">2020-01-16T09:27:00Z</dcterms:created>
  <dcterms:modified xsi:type="dcterms:W3CDTF">2020-01-16T10:39:17Z</dcterms:modified>
</cp:coreProperties>
</file>