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4" r:id="rId5"/>
    <p:sldId id="265" r:id="rId6"/>
    <p:sldId id="273" r:id="rId7"/>
    <p:sldId id="266" r:id="rId8"/>
    <p:sldId id="267" r:id="rId9"/>
    <p:sldId id="268" r:id="rId10"/>
    <p:sldId id="257" r:id="rId11"/>
    <p:sldId id="259" r:id="rId12"/>
    <p:sldId id="258" r:id="rId13"/>
    <p:sldId id="260" r:id="rId14"/>
    <p:sldId id="261" r:id="rId15"/>
    <p:sldId id="262" r:id="rId16"/>
    <p:sldId id="269" r:id="rId17"/>
    <p:sldId id="270" r:id="rId18"/>
    <p:sldId id="271" r:id="rId19"/>
    <p:sldId id="272" r:id="rId20"/>
    <p:sldId id="27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06" autoAdjust="0"/>
    <p:restoredTop sz="94660"/>
  </p:normalViewPr>
  <p:slideViewPr>
    <p:cSldViewPr snapToGrid="0">
      <p:cViewPr varScale="1">
        <p:scale>
          <a:sx n="224" d="100"/>
          <a:sy n="224" d="100"/>
        </p:scale>
        <p:origin x="35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14E6D35-2AD7-447F-B035-D538441EE1C1}" type="datetimeFigureOut">
              <a:rPr lang="en-GB" smtClean="0"/>
              <a:t>08/10/2019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2809E1-BCCF-4BC6-9316-28BC82B6FEAD}" type="slidenum">
              <a:rPr lang="en-GB" smtClean="0"/>
              <a:t>‹#›</a:t>
            </a:fld>
            <a:endParaRPr lang="en-GB"/>
          </a:p>
        </p:txBody>
      </p:sp>
    </p:spTree>
    <p:extLst>
      <p:ext uri="{BB962C8B-B14F-4D97-AF65-F5344CB8AC3E}">
        <p14:creationId xmlns:p14="http://schemas.microsoft.com/office/powerpoint/2010/main" val="2970716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4E6D35-2AD7-447F-B035-D538441EE1C1}" type="datetimeFigureOut">
              <a:rPr lang="en-GB" smtClean="0"/>
              <a:t>08/10/2019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2809E1-BCCF-4BC6-9316-28BC82B6FEAD}" type="slidenum">
              <a:rPr lang="en-GB" smtClean="0"/>
              <a:t>‹#›</a:t>
            </a:fld>
            <a:endParaRPr lang="en-GB"/>
          </a:p>
        </p:txBody>
      </p:sp>
    </p:spTree>
    <p:extLst>
      <p:ext uri="{BB962C8B-B14F-4D97-AF65-F5344CB8AC3E}">
        <p14:creationId xmlns:p14="http://schemas.microsoft.com/office/powerpoint/2010/main" val="2659789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4E6D35-2AD7-447F-B035-D538441EE1C1}" type="datetimeFigureOut">
              <a:rPr lang="en-GB" smtClean="0"/>
              <a:t>08/10/2019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2809E1-BCCF-4BC6-9316-28BC82B6FEAD}" type="slidenum">
              <a:rPr lang="en-GB" smtClean="0"/>
              <a:t>‹#›</a:t>
            </a:fld>
            <a:endParaRPr lang="en-GB"/>
          </a:p>
        </p:txBody>
      </p:sp>
    </p:spTree>
    <p:extLst>
      <p:ext uri="{BB962C8B-B14F-4D97-AF65-F5344CB8AC3E}">
        <p14:creationId xmlns:p14="http://schemas.microsoft.com/office/powerpoint/2010/main" val="2864246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4E6D35-2AD7-447F-B035-D538441EE1C1}" type="datetimeFigureOut">
              <a:rPr lang="en-GB" smtClean="0"/>
              <a:t>08/10/2019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2809E1-BCCF-4BC6-9316-28BC82B6FEAD}" type="slidenum">
              <a:rPr lang="en-GB" smtClean="0"/>
              <a:t>‹#›</a:t>
            </a:fld>
            <a:endParaRPr lang="en-GB"/>
          </a:p>
        </p:txBody>
      </p:sp>
    </p:spTree>
    <p:extLst>
      <p:ext uri="{BB962C8B-B14F-4D97-AF65-F5344CB8AC3E}">
        <p14:creationId xmlns:p14="http://schemas.microsoft.com/office/powerpoint/2010/main" val="4171494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4E6D35-2AD7-447F-B035-D538441EE1C1}" type="datetimeFigureOut">
              <a:rPr lang="en-GB" smtClean="0"/>
              <a:t>08/10/2019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2809E1-BCCF-4BC6-9316-28BC82B6FEAD}" type="slidenum">
              <a:rPr lang="en-GB" smtClean="0"/>
              <a:t>‹#›</a:t>
            </a:fld>
            <a:endParaRPr lang="en-GB"/>
          </a:p>
        </p:txBody>
      </p:sp>
    </p:spTree>
    <p:extLst>
      <p:ext uri="{BB962C8B-B14F-4D97-AF65-F5344CB8AC3E}">
        <p14:creationId xmlns:p14="http://schemas.microsoft.com/office/powerpoint/2010/main" val="2704557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14E6D35-2AD7-447F-B035-D538441EE1C1}" type="datetimeFigureOut">
              <a:rPr lang="en-GB" smtClean="0"/>
              <a:t>08/10/2019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2809E1-BCCF-4BC6-9316-28BC82B6FEAD}" type="slidenum">
              <a:rPr lang="en-GB" smtClean="0"/>
              <a:t>‹#›</a:t>
            </a:fld>
            <a:endParaRPr lang="en-GB"/>
          </a:p>
        </p:txBody>
      </p:sp>
    </p:spTree>
    <p:extLst>
      <p:ext uri="{BB962C8B-B14F-4D97-AF65-F5344CB8AC3E}">
        <p14:creationId xmlns:p14="http://schemas.microsoft.com/office/powerpoint/2010/main" val="508180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14E6D35-2AD7-447F-B035-D538441EE1C1}" type="datetimeFigureOut">
              <a:rPr lang="en-GB" smtClean="0"/>
              <a:t>08/10/2019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62809E1-BCCF-4BC6-9316-28BC82B6FEAD}" type="slidenum">
              <a:rPr lang="en-GB" smtClean="0"/>
              <a:t>‹#›</a:t>
            </a:fld>
            <a:endParaRPr lang="en-GB"/>
          </a:p>
        </p:txBody>
      </p:sp>
    </p:spTree>
    <p:extLst>
      <p:ext uri="{BB962C8B-B14F-4D97-AF65-F5344CB8AC3E}">
        <p14:creationId xmlns:p14="http://schemas.microsoft.com/office/powerpoint/2010/main" val="898773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14E6D35-2AD7-447F-B035-D538441EE1C1}" type="datetimeFigureOut">
              <a:rPr lang="en-GB" smtClean="0"/>
              <a:t>08/10/2019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62809E1-BCCF-4BC6-9316-28BC82B6FEAD}" type="slidenum">
              <a:rPr lang="en-GB" smtClean="0"/>
              <a:t>‹#›</a:t>
            </a:fld>
            <a:endParaRPr lang="en-GB"/>
          </a:p>
        </p:txBody>
      </p:sp>
    </p:spTree>
    <p:extLst>
      <p:ext uri="{BB962C8B-B14F-4D97-AF65-F5344CB8AC3E}">
        <p14:creationId xmlns:p14="http://schemas.microsoft.com/office/powerpoint/2010/main" val="1038446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4E6D35-2AD7-447F-B035-D538441EE1C1}" type="datetimeFigureOut">
              <a:rPr lang="en-GB" smtClean="0"/>
              <a:t>08/10/2019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62809E1-BCCF-4BC6-9316-28BC82B6FEAD}" type="slidenum">
              <a:rPr lang="en-GB" smtClean="0"/>
              <a:t>‹#›</a:t>
            </a:fld>
            <a:endParaRPr lang="en-GB"/>
          </a:p>
        </p:txBody>
      </p:sp>
    </p:spTree>
    <p:extLst>
      <p:ext uri="{BB962C8B-B14F-4D97-AF65-F5344CB8AC3E}">
        <p14:creationId xmlns:p14="http://schemas.microsoft.com/office/powerpoint/2010/main" val="944321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14E6D35-2AD7-447F-B035-D538441EE1C1}" type="datetimeFigureOut">
              <a:rPr lang="en-GB" smtClean="0"/>
              <a:t>08/10/2019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2809E1-BCCF-4BC6-9316-28BC82B6FEAD}" type="slidenum">
              <a:rPr lang="en-GB" smtClean="0"/>
              <a:t>‹#›</a:t>
            </a:fld>
            <a:endParaRPr lang="en-GB"/>
          </a:p>
        </p:txBody>
      </p:sp>
    </p:spTree>
    <p:extLst>
      <p:ext uri="{BB962C8B-B14F-4D97-AF65-F5344CB8AC3E}">
        <p14:creationId xmlns:p14="http://schemas.microsoft.com/office/powerpoint/2010/main" val="1896798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14E6D35-2AD7-447F-B035-D538441EE1C1}" type="datetimeFigureOut">
              <a:rPr lang="en-GB" smtClean="0"/>
              <a:t>08/10/2019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2809E1-BCCF-4BC6-9316-28BC82B6FEAD}" type="slidenum">
              <a:rPr lang="en-GB" smtClean="0"/>
              <a:t>‹#›</a:t>
            </a:fld>
            <a:endParaRPr lang="en-GB"/>
          </a:p>
        </p:txBody>
      </p:sp>
    </p:spTree>
    <p:extLst>
      <p:ext uri="{BB962C8B-B14F-4D97-AF65-F5344CB8AC3E}">
        <p14:creationId xmlns:p14="http://schemas.microsoft.com/office/powerpoint/2010/main" val="692410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4E6D35-2AD7-447F-B035-D538441EE1C1}" type="datetimeFigureOut">
              <a:rPr lang="en-GB" smtClean="0"/>
              <a:t>08/10/2019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2809E1-BCCF-4BC6-9316-28BC82B6FEAD}" type="slidenum">
              <a:rPr lang="en-GB" smtClean="0"/>
              <a:t>‹#›</a:t>
            </a:fld>
            <a:endParaRPr lang="en-GB"/>
          </a:p>
        </p:txBody>
      </p:sp>
    </p:spTree>
    <p:extLst>
      <p:ext uri="{BB962C8B-B14F-4D97-AF65-F5344CB8AC3E}">
        <p14:creationId xmlns:p14="http://schemas.microsoft.com/office/powerpoint/2010/main" val="2088213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ise-community.org/about-wis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aarc-community.org/guidelines/aarc-i04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9CF09-92FE-0E40-A7C3-0AB4E647C234}"/>
              </a:ext>
            </a:extLst>
          </p:cNvPr>
          <p:cNvSpPr>
            <a:spLocks noGrp="1"/>
          </p:cNvSpPr>
          <p:nvPr>
            <p:ph type="ctrTitle"/>
          </p:nvPr>
        </p:nvSpPr>
        <p:spPr/>
        <p:txBody>
          <a:bodyPr/>
          <a:lstStyle/>
          <a:p>
            <a:r>
              <a:rPr lang="en-US" dirty="0"/>
              <a:t>IRIS Trust Framework</a:t>
            </a:r>
          </a:p>
        </p:txBody>
      </p:sp>
      <p:sp>
        <p:nvSpPr>
          <p:cNvPr id="3" name="Subtitle 2">
            <a:extLst>
              <a:ext uri="{FF2B5EF4-FFF2-40B4-BE49-F238E27FC236}">
                <a16:creationId xmlns:a16="http://schemas.microsoft.com/office/drawing/2014/main" id="{5CC96D03-240A-0F43-BDD3-8C26D9AFA35F}"/>
              </a:ext>
            </a:extLst>
          </p:cNvPr>
          <p:cNvSpPr>
            <a:spLocks noGrp="1"/>
          </p:cNvSpPr>
          <p:nvPr>
            <p:ph type="subTitle" idx="1"/>
          </p:nvPr>
        </p:nvSpPr>
        <p:spPr/>
        <p:txBody>
          <a:bodyPr/>
          <a:lstStyle/>
          <a:p>
            <a:r>
              <a:rPr lang="en-US" dirty="0"/>
              <a:t>David Crooks, David Kelsey, Ian Neilson</a:t>
            </a:r>
          </a:p>
        </p:txBody>
      </p:sp>
    </p:spTree>
    <p:extLst>
      <p:ext uri="{BB962C8B-B14F-4D97-AF65-F5344CB8AC3E}">
        <p14:creationId xmlns:p14="http://schemas.microsoft.com/office/powerpoint/2010/main" val="719085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Draft UK IRIS Privacy Notice</a:t>
            </a:r>
          </a:p>
        </p:txBody>
      </p:sp>
      <p:sp>
        <p:nvSpPr>
          <p:cNvPr id="3" name="Content Placeholder 2"/>
          <p:cNvSpPr>
            <a:spLocks noGrp="1"/>
          </p:cNvSpPr>
          <p:nvPr>
            <p:ph idx="1"/>
          </p:nvPr>
        </p:nvSpPr>
        <p:spPr/>
        <p:txBody>
          <a:bodyPr>
            <a:normAutofit fontScale="85000" lnSpcReduction="20000"/>
          </a:bodyPr>
          <a:lstStyle/>
          <a:p>
            <a:r>
              <a:rPr lang="en-GB" dirty="0"/>
              <a:t>Presented to user at time of registration alongside AUP</a:t>
            </a:r>
          </a:p>
          <a:p>
            <a:r>
              <a:rPr lang="en-GB" dirty="0"/>
              <a:t>Derived from WLCG Privacy Notice (approved 2019 version)</a:t>
            </a:r>
          </a:p>
          <a:p>
            <a:pPr lvl="1"/>
            <a:r>
              <a:rPr lang="en-GB" dirty="0"/>
              <a:t>Whereas AARC PDK Notice follows draft GEANT Code of Conduct</a:t>
            </a:r>
          </a:p>
          <a:p>
            <a:pPr lvl="2"/>
            <a:r>
              <a:rPr lang="en-GB" dirty="0"/>
              <a:t>not yet approved, now likely to be long delay</a:t>
            </a:r>
          </a:p>
          <a:p>
            <a:r>
              <a:rPr lang="en-GB" dirty="0"/>
              <a:t>Assumes GDPR </a:t>
            </a:r>
            <a:r>
              <a:rPr lang="en-GB" i="1" dirty="0"/>
              <a:t>legal basis</a:t>
            </a:r>
            <a:r>
              <a:rPr lang="en-GB" dirty="0"/>
              <a:t> of </a:t>
            </a:r>
            <a:r>
              <a:rPr lang="en-GB" i="1" dirty="0"/>
              <a:t>legitimate interest</a:t>
            </a:r>
            <a:r>
              <a:rPr lang="en-GB" dirty="0"/>
              <a:t> for processing</a:t>
            </a:r>
          </a:p>
          <a:p>
            <a:pPr lvl="1"/>
            <a:r>
              <a:rPr lang="en-GB" dirty="0"/>
              <a:t>i.e. not </a:t>
            </a:r>
            <a:r>
              <a:rPr lang="en-GB" i="1" dirty="0"/>
              <a:t>consent</a:t>
            </a:r>
            <a:r>
              <a:rPr lang="en-GB" dirty="0"/>
              <a:t> – due to imbalance of power (employer – employee)</a:t>
            </a:r>
          </a:p>
          <a:p>
            <a:r>
              <a:rPr lang="en-GB" dirty="0"/>
              <a:t>Yet to be decided from feedback</a:t>
            </a:r>
          </a:p>
          <a:p>
            <a:pPr lvl="1"/>
            <a:r>
              <a:rPr lang="en-GB" dirty="0"/>
              <a:t>Personal data gathered / processed</a:t>
            </a:r>
          </a:p>
          <a:p>
            <a:pPr lvl="1"/>
            <a:r>
              <a:rPr lang="en-GB" dirty="0"/>
              <a:t>Data retention period</a:t>
            </a:r>
          </a:p>
          <a:p>
            <a:pPr lvl="1"/>
            <a:r>
              <a:rPr lang="en-GB" dirty="0"/>
              <a:t>Use of ‘common policy framework’ for processing</a:t>
            </a:r>
          </a:p>
          <a:p>
            <a:r>
              <a:rPr lang="en-GB" dirty="0"/>
              <a:t>Draft UK IRIS implementation</a:t>
            </a:r>
          </a:p>
          <a:p>
            <a:pPr lvl="1"/>
            <a:r>
              <a:rPr lang="en-GB" dirty="0"/>
              <a:t>https://docs.google.com/document/d/1mH5Hydz0V2cT10fscGSLDi9jotmi0HpM6tWkWvZlyds/edit?usp=sharing</a:t>
            </a:r>
          </a:p>
        </p:txBody>
      </p:sp>
    </p:spTree>
    <p:extLst>
      <p:ext uri="{BB962C8B-B14F-4D97-AF65-F5344CB8AC3E}">
        <p14:creationId xmlns:p14="http://schemas.microsoft.com/office/powerpoint/2010/main" val="1553666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Draft UK IRIS Infrastructure Security Policy</a:t>
            </a:r>
          </a:p>
        </p:txBody>
      </p:sp>
      <p:sp>
        <p:nvSpPr>
          <p:cNvPr id="3" name="Content Placeholder 2"/>
          <p:cNvSpPr>
            <a:spLocks noGrp="1"/>
          </p:cNvSpPr>
          <p:nvPr>
            <p:ph idx="1"/>
          </p:nvPr>
        </p:nvSpPr>
        <p:spPr/>
        <p:txBody>
          <a:bodyPr/>
          <a:lstStyle/>
          <a:p>
            <a:r>
              <a:rPr lang="en-GB" dirty="0"/>
              <a:t>Provides high-level framework for other subordinate policies</a:t>
            </a:r>
          </a:p>
          <a:p>
            <a:pPr lvl="1"/>
            <a:r>
              <a:rPr lang="en-GB" dirty="0"/>
              <a:t>Approved/adopted by infrastructure management body to give -</a:t>
            </a:r>
          </a:p>
          <a:p>
            <a:pPr marL="0" indent="0">
              <a:buNone/>
            </a:pPr>
            <a:r>
              <a:rPr lang="en-GB" sz="2400" i="1" spc="300" dirty="0">
                <a:latin typeface="+mj-lt"/>
              </a:rPr>
              <a:t>	“…authority for actions which may be carried </a:t>
            </a:r>
            <a:br>
              <a:rPr lang="en-GB" sz="2400" i="1" spc="300" dirty="0">
                <a:latin typeface="+mj-lt"/>
              </a:rPr>
            </a:br>
            <a:r>
              <a:rPr lang="en-GB" sz="2400" i="1" spc="300" dirty="0">
                <a:latin typeface="+mj-lt"/>
              </a:rPr>
              <a:t>	out by designated individuals and organisations </a:t>
            </a:r>
            <a:br>
              <a:rPr lang="en-GB" sz="2400" i="1" spc="300" dirty="0">
                <a:latin typeface="+mj-lt"/>
              </a:rPr>
            </a:br>
            <a:r>
              <a:rPr lang="en-GB" sz="2400" i="1" spc="300" dirty="0">
                <a:latin typeface="+mj-lt"/>
              </a:rPr>
              <a:t>	and places responsibilities on all participants.”</a:t>
            </a:r>
          </a:p>
          <a:p>
            <a:pPr lvl="1"/>
            <a:r>
              <a:rPr lang="en-GB" sz="2000" i="1" dirty="0"/>
              <a:t>Roles and Responsibilities of Management</a:t>
            </a:r>
          </a:p>
          <a:p>
            <a:pPr lvl="1"/>
            <a:r>
              <a:rPr lang="en-GB" sz="2000" i="1" dirty="0"/>
              <a:t>Roles and Responsibilities of Security Contact</a:t>
            </a:r>
          </a:p>
          <a:p>
            <a:pPr lvl="1"/>
            <a:r>
              <a:rPr lang="en-GB" sz="2000" i="1" dirty="0"/>
              <a:t>Physical and Network Security</a:t>
            </a:r>
          </a:p>
          <a:p>
            <a:pPr lvl="2"/>
            <a:r>
              <a:rPr lang="en-GB" sz="1600" i="1" dirty="0"/>
              <a:t>Delegated to local/service policies, but scoped.</a:t>
            </a:r>
          </a:p>
          <a:p>
            <a:pPr lvl="1"/>
            <a:r>
              <a:rPr lang="en-GB" sz="2000" i="1" dirty="0"/>
              <a:t>Exceptions to Compliance and Sanctions</a:t>
            </a:r>
          </a:p>
          <a:p>
            <a:pPr lvl="1"/>
            <a:endParaRPr lang="en-GB" i="1" dirty="0"/>
          </a:p>
        </p:txBody>
      </p:sp>
    </p:spTree>
    <p:extLst>
      <p:ext uri="{BB962C8B-B14F-4D97-AF65-F5344CB8AC3E}">
        <p14:creationId xmlns:p14="http://schemas.microsoft.com/office/powerpoint/2010/main" val="6701922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Draft UK IRIS policy framework</a:t>
            </a:r>
          </a:p>
        </p:txBody>
      </p:sp>
      <p:sp>
        <p:nvSpPr>
          <p:cNvPr id="3" name="Content Placeholder 2"/>
          <p:cNvSpPr>
            <a:spLocks noGrp="1"/>
          </p:cNvSpPr>
          <p:nvPr>
            <p:ph idx="1"/>
          </p:nvPr>
        </p:nvSpPr>
        <p:spPr/>
        <p:txBody>
          <a:bodyPr>
            <a:normAutofit fontScale="92500" lnSpcReduction="10000"/>
          </a:bodyPr>
          <a:lstStyle/>
          <a:p>
            <a:r>
              <a:rPr lang="en-GB" dirty="0"/>
              <a:t>General principles</a:t>
            </a:r>
          </a:p>
          <a:p>
            <a:pPr lvl="1"/>
            <a:r>
              <a:rPr lang="en-GB" dirty="0"/>
              <a:t>Policies should not conflict with local site policies</a:t>
            </a:r>
          </a:p>
          <a:p>
            <a:pPr lvl="1"/>
            <a:r>
              <a:rPr lang="en-GB" dirty="0"/>
              <a:t>Simple best practice implementations</a:t>
            </a:r>
          </a:p>
          <a:p>
            <a:pPr lvl="1"/>
            <a:r>
              <a:rPr lang="en-GB" dirty="0"/>
              <a:t>Users are not presented with many site or community-specific wordings</a:t>
            </a:r>
          </a:p>
          <a:p>
            <a:pPr lvl="1"/>
            <a:r>
              <a:rPr lang="en-GB" dirty="0"/>
              <a:t>Facilitate cross-infrastructure trust -&gt; user access </a:t>
            </a:r>
          </a:p>
          <a:p>
            <a:r>
              <a:rPr lang="en-GB" dirty="0"/>
              <a:t>Yet to be answered</a:t>
            </a:r>
          </a:p>
          <a:p>
            <a:pPr lvl="1"/>
            <a:r>
              <a:rPr lang="en-GB" dirty="0"/>
              <a:t>Policy “cross-linking”</a:t>
            </a:r>
          </a:p>
          <a:p>
            <a:pPr lvl="2"/>
            <a:r>
              <a:rPr lang="en-GB" dirty="0"/>
              <a:t>What is the minimum, bootstrap set of policies?</a:t>
            </a:r>
          </a:p>
          <a:p>
            <a:pPr lvl="3"/>
            <a:r>
              <a:rPr lang="en-GB" dirty="0"/>
              <a:t>AARC PDK has 9!</a:t>
            </a:r>
          </a:p>
          <a:p>
            <a:pPr lvl="3"/>
            <a:r>
              <a:rPr lang="en-GB" dirty="0"/>
              <a:t>Already see need for Membership Management</a:t>
            </a:r>
          </a:p>
          <a:p>
            <a:pPr lvl="1"/>
            <a:r>
              <a:rPr lang="en-GB" dirty="0"/>
              <a:t>And, of course – feedback on the three presented here.</a:t>
            </a:r>
          </a:p>
          <a:p>
            <a:pPr lvl="2"/>
            <a:r>
              <a:rPr lang="en-GB"/>
              <a:t>https://drive.google.com/drive/folders/12YIxNy4ax8_he-jAYUz-N8jHJcdJ_sbB?usp=sharing</a:t>
            </a:r>
          </a:p>
          <a:p>
            <a:pPr lvl="2"/>
            <a:endParaRPr lang="en-GB" dirty="0"/>
          </a:p>
        </p:txBody>
      </p:sp>
    </p:spTree>
    <p:extLst>
      <p:ext uri="{BB962C8B-B14F-4D97-AF65-F5344CB8AC3E}">
        <p14:creationId xmlns:p14="http://schemas.microsoft.com/office/powerpoint/2010/main" val="1658522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25858-15D2-D047-98CC-1A470A989CCB}"/>
              </a:ext>
            </a:extLst>
          </p:cNvPr>
          <p:cNvSpPr>
            <a:spLocks noGrp="1"/>
          </p:cNvSpPr>
          <p:nvPr>
            <p:ph type="title"/>
          </p:nvPr>
        </p:nvSpPr>
        <p:spPr/>
        <p:txBody>
          <a:bodyPr/>
          <a:lstStyle/>
          <a:p>
            <a:r>
              <a:rPr lang="en-US" dirty="0"/>
              <a:t>AARC Policy Development Kit</a:t>
            </a:r>
          </a:p>
        </p:txBody>
      </p:sp>
      <p:graphicFrame>
        <p:nvGraphicFramePr>
          <p:cNvPr id="5" name="Table 4">
            <a:extLst>
              <a:ext uri="{FF2B5EF4-FFF2-40B4-BE49-F238E27FC236}">
                <a16:creationId xmlns:a16="http://schemas.microsoft.com/office/drawing/2014/main" id="{5B9B3A52-7CD4-8D4E-AB00-91F2A0E1C242}"/>
              </a:ext>
            </a:extLst>
          </p:cNvPr>
          <p:cNvGraphicFramePr>
            <a:graphicFrameLocks noGrp="1"/>
          </p:cNvGraphicFramePr>
          <p:nvPr>
            <p:extLst>
              <p:ext uri="{D42A27DB-BD31-4B8C-83A1-F6EECF244321}">
                <p14:modId xmlns:p14="http://schemas.microsoft.com/office/powerpoint/2010/main" val="289022879"/>
              </p:ext>
            </p:extLst>
          </p:nvPr>
        </p:nvGraphicFramePr>
        <p:xfrm>
          <a:off x="60531" y="1525541"/>
          <a:ext cx="12031132" cy="5268549"/>
        </p:xfrm>
        <a:graphic>
          <a:graphicData uri="http://schemas.openxmlformats.org/drawingml/2006/table">
            <a:tbl>
              <a:tblPr firstRow="1" bandRow="1">
                <a:tableStyleId>{21E4AEA4-8DFA-4A89-87EB-49C32662AFE0}</a:tableStyleId>
              </a:tblPr>
              <a:tblGrid>
                <a:gridCol w="2137142">
                  <a:extLst>
                    <a:ext uri="{9D8B030D-6E8A-4147-A177-3AD203B41FA5}">
                      <a16:colId xmlns:a16="http://schemas.microsoft.com/office/drawing/2014/main" val="1118173524"/>
                    </a:ext>
                  </a:extLst>
                </a:gridCol>
                <a:gridCol w="3100478">
                  <a:extLst>
                    <a:ext uri="{9D8B030D-6E8A-4147-A177-3AD203B41FA5}">
                      <a16:colId xmlns:a16="http://schemas.microsoft.com/office/drawing/2014/main" val="2922784945"/>
                    </a:ext>
                  </a:extLst>
                </a:gridCol>
                <a:gridCol w="2283986">
                  <a:extLst>
                    <a:ext uri="{9D8B030D-6E8A-4147-A177-3AD203B41FA5}">
                      <a16:colId xmlns:a16="http://schemas.microsoft.com/office/drawing/2014/main" val="2500285940"/>
                    </a:ext>
                  </a:extLst>
                </a:gridCol>
                <a:gridCol w="4509526">
                  <a:extLst>
                    <a:ext uri="{9D8B030D-6E8A-4147-A177-3AD203B41FA5}">
                      <a16:colId xmlns:a16="http://schemas.microsoft.com/office/drawing/2014/main" val="2028859327"/>
                    </a:ext>
                  </a:extLst>
                </a:gridCol>
              </a:tblGrid>
              <a:tr h="376509">
                <a:tc>
                  <a:txBody>
                    <a:bodyPr/>
                    <a:lstStyle/>
                    <a:p>
                      <a:pPr algn="l" fontAlgn="ctr"/>
                      <a:r>
                        <a:rPr lang="en-GB" sz="1100" b="1" dirty="0">
                          <a:solidFill>
                            <a:srgbClr val="111111"/>
                          </a:solidFill>
                          <a:effectLst/>
                          <a:latin typeface="Roboto"/>
                        </a:rPr>
                        <a:t>Document</a:t>
                      </a:r>
                    </a:p>
                  </a:txBody>
                  <a:tcPr marL="76200" marR="190500" marT="76200" marB="76200" anchor="ctr"/>
                </a:tc>
                <a:tc>
                  <a:txBody>
                    <a:bodyPr/>
                    <a:lstStyle/>
                    <a:p>
                      <a:pPr algn="l" fontAlgn="ctr"/>
                      <a:r>
                        <a:rPr lang="en-GB" sz="1100" b="1" dirty="0">
                          <a:solidFill>
                            <a:srgbClr val="111111"/>
                          </a:solidFill>
                          <a:effectLst/>
                          <a:latin typeface="Roboto"/>
                        </a:rPr>
                        <a:t>Who should complete the template?</a:t>
                      </a:r>
                    </a:p>
                  </a:txBody>
                  <a:tcPr marL="76200" marR="190500" marT="76200" marB="76200" anchor="ctr"/>
                </a:tc>
                <a:tc>
                  <a:txBody>
                    <a:bodyPr/>
                    <a:lstStyle/>
                    <a:p>
                      <a:pPr algn="l" fontAlgn="ctr"/>
                      <a:r>
                        <a:rPr lang="en-GB" sz="1100" b="1" dirty="0">
                          <a:solidFill>
                            <a:srgbClr val="111111"/>
                          </a:solidFill>
                          <a:effectLst/>
                          <a:latin typeface="Roboto"/>
                        </a:rPr>
                        <a:t>Audience</a:t>
                      </a:r>
                    </a:p>
                  </a:txBody>
                  <a:tcPr marL="76200" marR="190500" marT="76200" marB="76200" anchor="ctr"/>
                </a:tc>
                <a:tc>
                  <a:txBody>
                    <a:bodyPr/>
                    <a:lstStyle/>
                    <a:p>
                      <a:pPr algn="l" fontAlgn="ctr"/>
                      <a:r>
                        <a:rPr lang="en-GB" sz="1100" b="1" dirty="0">
                          <a:solidFill>
                            <a:srgbClr val="111111"/>
                          </a:solidFill>
                          <a:effectLst/>
                          <a:latin typeface="Roboto"/>
                        </a:rPr>
                        <a:t>Description</a:t>
                      </a:r>
                    </a:p>
                  </a:txBody>
                  <a:tcPr marL="76200" marR="190500" marT="76200" marB="76200" anchor="ctr"/>
                </a:tc>
                <a:extLst>
                  <a:ext uri="{0D108BD9-81ED-4DB2-BD59-A6C34878D82A}">
                    <a16:rowId xmlns:a16="http://schemas.microsoft.com/office/drawing/2014/main" val="1229277213"/>
                  </a:ext>
                </a:extLst>
              </a:tr>
              <a:tr h="376509">
                <a:tc>
                  <a:txBody>
                    <a:bodyPr/>
                    <a:lstStyle/>
                    <a:p>
                      <a:pPr algn="l" fontAlgn="t"/>
                      <a:r>
                        <a:rPr lang="en-GB" sz="1100" b="0" dirty="0">
                          <a:solidFill>
                            <a:srgbClr val="004461"/>
                          </a:solidFill>
                          <a:effectLst/>
                          <a:latin typeface="Roboto"/>
                        </a:rPr>
                        <a:t>Top Level Infrastructure Policy</a:t>
                      </a:r>
                    </a:p>
                  </a:txBody>
                  <a:tcPr marL="76200" marR="76200" marT="76200" marB="76200"/>
                </a:tc>
                <a:tc>
                  <a:txBody>
                    <a:bodyPr/>
                    <a:lstStyle/>
                    <a:p>
                      <a:pPr algn="l" fontAlgn="t"/>
                      <a:r>
                        <a:rPr lang="en-GB" sz="1100" b="0">
                          <a:solidFill>
                            <a:srgbClr val="004461"/>
                          </a:solidFill>
                          <a:effectLst/>
                          <a:latin typeface="Roboto"/>
                        </a:rPr>
                        <a:t>Infrastructure Management</a:t>
                      </a:r>
                    </a:p>
                  </a:txBody>
                  <a:tcPr marL="76200" marR="76200" marT="76200" marB="76200"/>
                </a:tc>
                <a:tc>
                  <a:txBody>
                    <a:bodyPr/>
                    <a:lstStyle/>
                    <a:p>
                      <a:pPr algn="l" fontAlgn="t"/>
                      <a:r>
                        <a:rPr lang="en-GB" sz="1100" b="0">
                          <a:solidFill>
                            <a:srgbClr val="004461"/>
                          </a:solidFill>
                          <a:effectLst/>
                          <a:latin typeface="Roboto"/>
                        </a:rPr>
                        <a:t>All Infrastructure Participants (abides by)</a:t>
                      </a:r>
                    </a:p>
                  </a:txBody>
                  <a:tcPr marL="76200" marR="76200" marT="76200" marB="76200"/>
                </a:tc>
                <a:tc>
                  <a:txBody>
                    <a:bodyPr/>
                    <a:lstStyle/>
                    <a:p>
                      <a:pPr algn="l" fontAlgn="t"/>
                      <a:r>
                        <a:rPr lang="en-GB" sz="1100" b="0" dirty="0">
                          <a:solidFill>
                            <a:srgbClr val="004461"/>
                          </a:solidFill>
                          <a:effectLst/>
                          <a:latin typeface="Roboto"/>
                        </a:rPr>
                        <a:t>This policy template defines the roles of actors in the Research Infrastructure and binds the policy set together</a:t>
                      </a:r>
                    </a:p>
                  </a:txBody>
                  <a:tcPr marL="76200" marR="76200" marT="76200" marB="76200"/>
                </a:tc>
                <a:extLst>
                  <a:ext uri="{0D108BD9-81ED-4DB2-BD59-A6C34878D82A}">
                    <a16:rowId xmlns:a16="http://schemas.microsoft.com/office/drawing/2014/main" val="3367352949"/>
                  </a:ext>
                </a:extLst>
              </a:tr>
              <a:tr h="376509">
                <a:tc>
                  <a:txBody>
                    <a:bodyPr/>
                    <a:lstStyle/>
                    <a:p>
                      <a:pPr algn="l" fontAlgn="t"/>
                      <a:r>
                        <a:rPr lang="en-GB" sz="1100" b="0" dirty="0">
                          <a:solidFill>
                            <a:srgbClr val="004461"/>
                          </a:solidFill>
                          <a:effectLst/>
                          <a:latin typeface="Roboto"/>
                        </a:rPr>
                        <a:t>Incident Response Procedure</a:t>
                      </a:r>
                    </a:p>
                  </a:txBody>
                  <a:tcPr marL="76200" marR="76200" marT="76200" marB="76200"/>
                </a:tc>
                <a:tc>
                  <a:txBody>
                    <a:bodyPr/>
                    <a:lstStyle/>
                    <a:p>
                      <a:pPr algn="l" fontAlgn="t"/>
                      <a:r>
                        <a:rPr lang="en-GB" sz="1100" b="0">
                          <a:solidFill>
                            <a:srgbClr val="004461"/>
                          </a:solidFill>
                          <a:effectLst/>
                          <a:latin typeface="Roboto"/>
                        </a:rPr>
                        <a:t>Infrastructure Management &amp; Security Contact</a:t>
                      </a:r>
                    </a:p>
                  </a:txBody>
                  <a:tcPr marL="76200" marR="76200" marT="76200" marB="76200"/>
                </a:tc>
                <a:tc>
                  <a:txBody>
                    <a:bodyPr/>
                    <a:lstStyle/>
                    <a:p>
                      <a:pPr algn="l" fontAlgn="t"/>
                      <a:r>
                        <a:rPr lang="en-GB" sz="1100" b="0">
                          <a:solidFill>
                            <a:srgbClr val="004461"/>
                          </a:solidFill>
                          <a:effectLst/>
                          <a:latin typeface="Roboto"/>
                        </a:rPr>
                        <a:t>Infrastructure Security Contact, Services (abides by)</a:t>
                      </a:r>
                    </a:p>
                  </a:txBody>
                  <a:tcPr marL="76200" marR="76200" marT="76200" marB="76200"/>
                </a:tc>
                <a:tc>
                  <a:txBody>
                    <a:bodyPr/>
                    <a:lstStyle/>
                    <a:p>
                      <a:pPr algn="l" fontAlgn="t"/>
                      <a:r>
                        <a:rPr lang="en-GB" sz="1100" b="0" dirty="0">
                          <a:solidFill>
                            <a:srgbClr val="004461"/>
                          </a:solidFill>
                          <a:effectLst/>
                          <a:latin typeface="Roboto"/>
                        </a:rPr>
                        <a:t>This template procedure provides a step-by-step breakdown of actions to take following a security incident.</a:t>
                      </a:r>
                    </a:p>
                  </a:txBody>
                  <a:tcPr marL="76200" marR="76200" marT="76200" marB="76200"/>
                </a:tc>
                <a:extLst>
                  <a:ext uri="{0D108BD9-81ED-4DB2-BD59-A6C34878D82A}">
                    <a16:rowId xmlns:a16="http://schemas.microsoft.com/office/drawing/2014/main" val="1909579904"/>
                  </a:ext>
                </a:extLst>
              </a:tr>
              <a:tr h="376509">
                <a:tc>
                  <a:txBody>
                    <a:bodyPr/>
                    <a:lstStyle/>
                    <a:p>
                      <a:pPr algn="l" fontAlgn="t"/>
                      <a:r>
                        <a:rPr lang="en-GB" sz="1100" b="1" dirty="0">
                          <a:solidFill>
                            <a:srgbClr val="004461"/>
                          </a:solidFill>
                          <a:effectLst/>
                          <a:latin typeface="Roboto"/>
                        </a:rPr>
                        <a:t>Membership Management Policy</a:t>
                      </a:r>
                    </a:p>
                  </a:txBody>
                  <a:tcPr marL="76200" marR="76200" marT="76200" marB="76200"/>
                </a:tc>
                <a:tc>
                  <a:txBody>
                    <a:bodyPr/>
                    <a:lstStyle/>
                    <a:p>
                      <a:pPr algn="l" fontAlgn="t"/>
                      <a:r>
                        <a:rPr lang="en-GB" sz="1100" b="1">
                          <a:solidFill>
                            <a:srgbClr val="004461"/>
                          </a:solidFill>
                          <a:effectLst/>
                          <a:latin typeface="Roboto"/>
                        </a:rPr>
                        <a:t>Infrastructure Management</a:t>
                      </a:r>
                    </a:p>
                  </a:txBody>
                  <a:tcPr marL="76200" marR="76200" marT="76200" marB="76200"/>
                </a:tc>
                <a:tc>
                  <a:txBody>
                    <a:bodyPr/>
                    <a:lstStyle/>
                    <a:p>
                      <a:pPr algn="l" fontAlgn="t"/>
                      <a:r>
                        <a:rPr lang="en-GB" sz="1100" b="1">
                          <a:solidFill>
                            <a:srgbClr val="004461"/>
                          </a:solidFill>
                          <a:effectLst/>
                          <a:latin typeface="Roboto"/>
                        </a:rPr>
                        <a:t>Research Community (abides by)</a:t>
                      </a:r>
                    </a:p>
                  </a:txBody>
                  <a:tcPr marL="76200" marR="76200" marT="76200" marB="76200"/>
                </a:tc>
                <a:tc>
                  <a:txBody>
                    <a:bodyPr/>
                    <a:lstStyle/>
                    <a:p>
                      <a:pPr algn="l" fontAlgn="t"/>
                      <a:r>
                        <a:rPr lang="en-GB" sz="1100" b="1" dirty="0">
                          <a:solidFill>
                            <a:srgbClr val="004461"/>
                          </a:solidFill>
                          <a:effectLst/>
                          <a:latin typeface="Roboto"/>
                        </a:rPr>
                        <a:t>This policy template defines how Research Communities should manage their members, including registration and expiration.</a:t>
                      </a:r>
                    </a:p>
                  </a:txBody>
                  <a:tcPr marL="76200" marR="76200" marT="76200" marB="76200"/>
                </a:tc>
                <a:extLst>
                  <a:ext uri="{0D108BD9-81ED-4DB2-BD59-A6C34878D82A}">
                    <a16:rowId xmlns:a16="http://schemas.microsoft.com/office/drawing/2014/main" val="4045961113"/>
                  </a:ext>
                </a:extLst>
              </a:tr>
              <a:tr h="376509">
                <a:tc>
                  <a:txBody>
                    <a:bodyPr/>
                    <a:lstStyle/>
                    <a:p>
                      <a:pPr algn="l" fontAlgn="t"/>
                      <a:r>
                        <a:rPr lang="en-GB" sz="1100" b="0" i="1" dirty="0">
                          <a:solidFill>
                            <a:srgbClr val="004461"/>
                          </a:solidFill>
                          <a:effectLst/>
                          <a:latin typeface="Roboto"/>
                        </a:rPr>
                        <a:t>Acceptable Authentication Assurance</a:t>
                      </a:r>
                    </a:p>
                  </a:txBody>
                  <a:tcPr marL="76200" marR="76200" marT="76200" marB="76200"/>
                </a:tc>
                <a:tc>
                  <a:txBody>
                    <a:bodyPr/>
                    <a:lstStyle/>
                    <a:p>
                      <a:pPr algn="l" fontAlgn="t"/>
                      <a:r>
                        <a:rPr lang="en-GB" sz="1100" b="0" i="1">
                          <a:solidFill>
                            <a:srgbClr val="004461"/>
                          </a:solidFill>
                          <a:effectLst/>
                          <a:latin typeface="Roboto"/>
                        </a:rPr>
                        <a:t>Infrastructure Management</a:t>
                      </a:r>
                    </a:p>
                  </a:txBody>
                  <a:tcPr marL="76200" marR="76200" marT="76200" marB="76200"/>
                </a:tc>
                <a:tc>
                  <a:txBody>
                    <a:bodyPr/>
                    <a:lstStyle/>
                    <a:p>
                      <a:pPr algn="l" fontAlgn="t"/>
                      <a:r>
                        <a:rPr lang="en-GB" sz="1100" b="0" i="1">
                          <a:solidFill>
                            <a:srgbClr val="004461"/>
                          </a:solidFill>
                          <a:effectLst/>
                          <a:latin typeface="Roboto"/>
                        </a:rPr>
                        <a:t>Research Community, Services (abide by)</a:t>
                      </a:r>
                    </a:p>
                  </a:txBody>
                  <a:tcPr marL="76200" marR="76200" marT="76200" marB="76200"/>
                </a:tc>
                <a:tc>
                  <a:txBody>
                    <a:bodyPr/>
                    <a:lstStyle/>
                    <a:p>
                      <a:pPr algn="l" fontAlgn="t"/>
                      <a:r>
                        <a:rPr lang="en-GB" sz="1100" b="0" i="1" dirty="0">
                          <a:solidFill>
                            <a:srgbClr val="004461"/>
                          </a:solidFill>
                          <a:effectLst/>
                          <a:latin typeface="Roboto"/>
                        </a:rPr>
                        <a:t>This is a placeholder for the Infrastructure to determine rules for the acceptable assurance profiles of user credentials.</a:t>
                      </a:r>
                    </a:p>
                  </a:txBody>
                  <a:tcPr marL="76200" marR="76200" marT="76200" marB="76200"/>
                </a:tc>
                <a:extLst>
                  <a:ext uri="{0D108BD9-81ED-4DB2-BD59-A6C34878D82A}">
                    <a16:rowId xmlns:a16="http://schemas.microsoft.com/office/drawing/2014/main" val="441245419"/>
                  </a:ext>
                </a:extLst>
              </a:tr>
              <a:tr h="376509">
                <a:tc>
                  <a:txBody>
                    <a:bodyPr/>
                    <a:lstStyle/>
                    <a:p>
                      <a:pPr algn="l" fontAlgn="t"/>
                      <a:r>
                        <a:rPr lang="en-GB" sz="1100" b="0" dirty="0">
                          <a:solidFill>
                            <a:srgbClr val="004461"/>
                          </a:solidFill>
                          <a:effectLst/>
                          <a:latin typeface="Roboto"/>
                        </a:rPr>
                        <a:t>Risk Assessment</a:t>
                      </a:r>
                    </a:p>
                  </a:txBody>
                  <a:tcPr marL="76200" marR="76200" marT="76200" marB="76200"/>
                </a:tc>
                <a:tc>
                  <a:txBody>
                    <a:bodyPr/>
                    <a:lstStyle/>
                    <a:p>
                      <a:pPr algn="l" fontAlgn="t"/>
                      <a:r>
                        <a:rPr lang="en-GB" sz="1100" b="0">
                          <a:solidFill>
                            <a:srgbClr val="004461"/>
                          </a:solidFill>
                          <a:effectLst/>
                          <a:latin typeface="Roboto"/>
                        </a:rPr>
                        <a:t>Infrastructure Management, Services &amp; Security Contact</a:t>
                      </a:r>
                    </a:p>
                  </a:txBody>
                  <a:tcPr marL="76200" marR="76200" marT="76200" marB="76200"/>
                </a:tc>
                <a:tc>
                  <a:txBody>
                    <a:bodyPr/>
                    <a:lstStyle/>
                    <a:p>
                      <a:pPr algn="l" fontAlgn="t"/>
                      <a:r>
                        <a:rPr lang="en-GB" sz="1100" b="0" dirty="0">
                          <a:solidFill>
                            <a:srgbClr val="004461"/>
                          </a:solidFill>
                          <a:effectLst/>
                          <a:latin typeface="Roboto"/>
                        </a:rPr>
                        <a:t>Infrastructure Management (completes)</a:t>
                      </a:r>
                    </a:p>
                  </a:txBody>
                  <a:tcPr marL="76200" marR="76200" marT="76200" marB="76200"/>
                </a:tc>
                <a:tc>
                  <a:txBody>
                    <a:bodyPr/>
                    <a:lstStyle/>
                    <a:p>
                      <a:pPr algn="l" fontAlgn="t"/>
                      <a:r>
                        <a:rPr lang="en-GB" sz="1100" b="0" dirty="0">
                          <a:solidFill>
                            <a:srgbClr val="004461"/>
                          </a:solidFill>
                          <a:effectLst/>
                          <a:latin typeface="Roboto"/>
                        </a:rPr>
                        <a:t>This table can be used as a starting point for identifying whether a full Data Protection Impact Assessment is required.</a:t>
                      </a:r>
                    </a:p>
                  </a:txBody>
                  <a:tcPr marL="76200" marR="76200" marT="76200" marB="76200"/>
                </a:tc>
                <a:extLst>
                  <a:ext uri="{0D108BD9-81ED-4DB2-BD59-A6C34878D82A}">
                    <a16:rowId xmlns:a16="http://schemas.microsoft.com/office/drawing/2014/main" val="4037228436"/>
                  </a:ext>
                </a:extLst>
              </a:tr>
              <a:tr h="376509">
                <a:tc>
                  <a:txBody>
                    <a:bodyPr/>
                    <a:lstStyle/>
                    <a:p>
                      <a:pPr algn="l" fontAlgn="t"/>
                      <a:r>
                        <a:rPr lang="en-GB" sz="1100" b="0" dirty="0">
                          <a:solidFill>
                            <a:srgbClr val="004461"/>
                          </a:solidFill>
                          <a:effectLst/>
                          <a:latin typeface="Roboto"/>
                        </a:rPr>
                        <a:t>Policy on the Processing of Personal Data</a:t>
                      </a:r>
                    </a:p>
                  </a:txBody>
                  <a:tcPr marL="76200" marR="76200" marT="76200" marB="76200"/>
                </a:tc>
                <a:tc>
                  <a:txBody>
                    <a:bodyPr/>
                    <a:lstStyle/>
                    <a:p>
                      <a:pPr algn="l" fontAlgn="t"/>
                      <a:r>
                        <a:rPr lang="en-GB" sz="1100" b="0">
                          <a:solidFill>
                            <a:srgbClr val="004461"/>
                          </a:solidFill>
                          <a:effectLst/>
                          <a:latin typeface="Roboto"/>
                        </a:rPr>
                        <a:t>Infrastructure Management &amp; Data Protection Contact</a:t>
                      </a:r>
                    </a:p>
                  </a:txBody>
                  <a:tcPr marL="76200" marR="76200" marT="76200" marB="76200"/>
                </a:tc>
                <a:tc>
                  <a:txBody>
                    <a:bodyPr/>
                    <a:lstStyle/>
                    <a:p>
                      <a:pPr algn="l" fontAlgn="t"/>
                      <a:r>
                        <a:rPr lang="en-GB" sz="1100" b="0">
                          <a:solidFill>
                            <a:srgbClr val="004461"/>
                          </a:solidFill>
                          <a:effectLst/>
                          <a:latin typeface="Roboto"/>
                        </a:rPr>
                        <a:t>Research Community, Services (abide by)</a:t>
                      </a:r>
                    </a:p>
                  </a:txBody>
                  <a:tcPr marL="76200" marR="76200" marT="76200" marB="76200"/>
                </a:tc>
                <a:tc>
                  <a:txBody>
                    <a:bodyPr/>
                    <a:lstStyle/>
                    <a:p>
                      <a:pPr algn="l" fontAlgn="t"/>
                      <a:r>
                        <a:rPr lang="en-GB" sz="1100" b="0" dirty="0">
                          <a:solidFill>
                            <a:srgbClr val="004461"/>
                          </a:solidFill>
                          <a:effectLst/>
                          <a:latin typeface="Roboto"/>
                        </a:rPr>
                        <a:t>This document defines the obligations on Infrastructure Participants when processing personal data.</a:t>
                      </a:r>
                    </a:p>
                  </a:txBody>
                  <a:tcPr marL="76200" marR="76200" marT="76200" marB="76200"/>
                </a:tc>
                <a:extLst>
                  <a:ext uri="{0D108BD9-81ED-4DB2-BD59-A6C34878D82A}">
                    <a16:rowId xmlns:a16="http://schemas.microsoft.com/office/drawing/2014/main" val="1182419296"/>
                  </a:ext>
                </a:extLst>
              </a:tr>
              <a:tr h="376509">
                <a:tc>
                  <a:txBody>
                    <a:bodyPr/>
                    <a:lstStyle/>
                    <a:p>
                      <a:pPr algn="l" fontAlgn="t"/>
                      <a:r>
                        <a:rPr lang="en-GB" sz="1100" b="0" dirty="0">
                          <a:solidFill>
                            <a:srgbClr val="004461"/>
                          </a:solidFill>
                          <a:effectLst/>
                          <a:latin typeface="Roboto"/>
                        </a:rPr>
                        <a:t>Privacy Policy</a:t>
                      </a:r>
                    </a:p>
                  </a:txBody>
                  <a:tcPr marL="76200" marR="76200" marT="76200" marB="76200"/>
                </a:tc>
                <a:tc>
                  <a:txBody>
                    <a:bodyPr/>
                    <a:lstStyle/>
                    <a:p>
                      <a:pPr algn="l" fontAlgn="t"/>
                      <a:r>
                        <a:rPr lang="en-GB" sz="1100" b="0">
                          <a:solidFill>
                            <a:srgbClr val="004461"/>
                          </a:solidFill>
                          <a:effectLst/>
                          <a:latin typeface="Roboto"/>
                        </a:rPr>
                        <a:t>Infrastructure Management (for general policy) &amp; Services (for service specific policies)</a:t>
                      </a:r>
                    </a:p>
                  </a:txBody>
                  <a:tcPr marL="76200" marR="76200" marT="76200" marB="76200"/>
                </a:tc>
                <a:tc>
                  <a:txBody>
                    <a:bodyPr/>
                    <a:lstStyle/>
                    <a:p>
                      <a:pPr algn="l" fontAlgn="t"/>
                      <a:r>
                        <a:rPr lang="en-GB" sz="1100" b="0">
                          <a:solidFill>
                            <a:srgbClr val="004461"/>
                          </a:solidFill>
                          <a:effectLst/>
                          <a:latin typeface="Roboto"/>
                        </a:rPr>
                        <a:t>Users (view)</a:t>
                      </a:r>
                    </a:p>
                  </a:txBody>
                  <a:tcPr marL="76200" marR="76200" marT="76200" marB="76200"/>
                </a:tc>
                <a:tc>
                  <a:txBody>
                    <a:bodyPr/>
                    <a:lstStyle/>
                    <a:p>
                      <a:pPr algn="l" fontAlgn="t"/>
                      <a:r>
                        <a:rPr lang="en-GB" sz="1100" b="0" dirty="0">
                          <a:solidFill>
                            <a:srgbClr val="004461"/>
                          </a:solidFill>
                          <a:effectLst/>
                          <a:latin typeface="Roboto"/>
                        </a:rPr>
                        <a:t>This can be used to document the data collected and processed by the Infrastructure and its participants. Each service in the infrastructure, as well as the infrastructure itself, should complete the template.</a:t>
                      </a:r>
                    </a:p>
                  </a:txBody>
                  <a:tcPr marL="76200" marR="76200" marT="76200" marB="76200"/>
                </a:tc>
                <a:extLst>
                  <a:ext uri="{0D108BD9-81ED-4DB2-BD59-A6C34878D82A}">
                    <a16:rowId xmlns:a16="http://schemas.microsoft.com/office/drawing/2014/main" val="691009438"/>
                  </a:ext>
                </a:extLst>
              </a:tr>
              <a:tr h="376509">
                <a:tc>
                  <a:txBody>
                    <a:bodyPr/>
                    <a:lstStyle/>
                    <a:p>
                      <a:pPr algn="l" fontAlgn="t"/>
                      <a:r>
                        <a:rPr lang="en-GB" sz="1100" b="0" dirty="0">
                          <a:solidFill>
                            <a:srgbClr val="004461"/>
                          </a:solidFill>
                          <a:effectLst/>
                          <a:latin typeface="Roboto"/>
                        </a:rPr>
                        <a:t>Service Operations Security Policy</a:t>
                      </a:r>
                    </a:p>
                  </a:txBody>
                  <a:tcPr marL="76200" marR="76200" marT="76200" marB="76200"/>
                </a:tc>
                <a:tc>
                  <a:txBody>
                    <a:bodyPr/>
                    <a:lstStyle/>
                    <a:p>
                      <a:pPr algn="l" fontAlgn="t"/>
                      <a:r>
                        <a:rPr lang="en-GB" sz="1100" b="0">
                          <a:solidFill>
                            <a:srgbClr val="004461"/>
                          </a:solidFill>
                          <a:effectLst/>
                          <a:latin typeface="Roboto"/>
                        </a:rPr>
                        <a:t>Infrastructure Management</a:t>
                      </a:r>
                    </a:p>
                  </a:txBody>
                  <a:tcPr marL="76200" marR="76200" marT="76200" marB="76200"/>
                </a:tc>
                <a:tc>
                  <a:txBody>
                    <a:bodyPr/>
                    <a:lstStyle/>
                    <a:p>
                      <a:pPr algn="l" fontAlgn="t"/>
                      <a:r>
                        <a:rPr lang="en-GB" sz="1100" b="0">
                          <a:solidFill>
                            <a:srgbClr val="004461"/>
                          </a:solidFill>
                          <a:effectLst/>
                          <a:latin typeface="Roboto"/>
                        </a:rPr>
                        <a:t>Services (abide by)</a:t>
                      </a:r>
                    </a:p>
                  </a:txBody>
                  <a:tcPr marL="76200" marR="76200" marT="76200" marB="76200"/>
                </a:tc>
                <a:tc>
                  <a:txBody>
                    <a:bodyPr/>
                    <a:lstStyle/>
                    <a:p>
                      <a:pPr algn="l" fontAlgn="t"/>
                      <a:r>
                        <a:rPr lang="en-GB" sz="1100" b="0" dirty="0">
                          <a:solidFill>
                            <a:srgbClr val="004461"/>
                          </a:solidFill>
                          <a:effectLst/>
                          <a:latin typeface="Roboto"/>
                        </a:rPr>
                        <a:t>This policy defines requirements for running a service within the Infrastructure.</a:t>
                      </a:r>
                    </a:p>
                  </a:txBody>
                  <a:tcPr marL="76200" marR="76200" marT="76200" marB="76200"/>
                </a:tc>
                <a:extLst>
                  <a:ext uri="{0D108BD9-81ED-4DB2-BD59-A6C34878D82A}">
                    <a16:rowId xmlns:a16="http://schemas.microsoft.com/office/drawing/2014/main" val="3635531062"/>
                  </a:ext>
                </a:extLst>
              </a:tr>
              <a:tr h="376509">
                <a:tc>
                  <a:txBody>
                    <a:bodyPr/>
                    <a:lstStyle/>
                    <a:p>
                      <a:pPr algn="l" fontAlgn="t"/>
                      <a:r>
                        <a:rPr lang="en-GB" sz="1100" b="0" dirty="0">
                          <a:solidFill>
                            <a:srgbClr val="004461"/>
                          </a:solidFill>
                          <a:effectLst/>
                          <a:latin typeface="Roboto"/>
                        </a:rPr>
                        <a:t>Acceptable Use Policy</a:t>
                      </a:r>
                    </a:p>
                  </a:txBody>
                  <a:tcPr marL="76200" marR="76200" marT="76200" marB="76200"/>
                </a:tc>
                <a:tc>
                  <a:txBody>
                    <a:bodyPr/>
                    <a:lstStyle/>
                    <a:p>
                      <a:pPr algn="l" fontAlgn="t"/>
                      <a:r>
                        <a:rPr lang="en-GB" sz="1100" b="0" dirty="0">
                          <a:solidFill>
                            <a:srgbClr val="004461"/>
                          </a:solidFill>
                          <a:effectLst/>
                          <a:latin typeface="Roboto"/>
                        </a:rPr>
                        <a:t>Infrastructure Management (for baseline) &amp; Research Communities (for community specific restrictions)</a:t>
                      </a:r>
                    </a:p>
                  </a:txBody>
                  <a:tcPr marL="76200" marR="76200" marT="76200" marB="76200"/>
                </a:tc>
                <a:tc>
                  <a:txBody>
                    <a:bodyPr/>
                    <a:lstStyle/>
                    <a:p>
                      <a:pPr algn="l" fontAlgn="t"/>
                      <a:r>
                        <a:rPr lang="en-GB" sz="1100" b="0">
                          <a:solidFill>
                            <a:srgbClr val="004461"/>
                          </a:solidFill>
                          <a:effectLst/>
                          <a:latin typeface="Roboto"/>
                        </a:rPr>
                        <a:t>Users (abide by)</a:t>
                      </a:r>
                    </a:p>
                  </a:txBody>
                  <a:tcPr marL="76200" marR="76200" marT="76200" marB="76200"/>
                </a:tc>
                <a:tc>
                  <a:txBody>
                    <a:bodyPr/>
                    <a:lstStyle/>
                    <a:p>
                      <a:pPr algn="l" fontAlgn="t"/>
                      <a:r>
                        <a:rPr lang="en-GB" sz="1100" b="0" dirty="0">
                          <a:solidFill>
                            <a:srgbClr val="004461"/>
                          </a:solidFill>
                          <a:effectLst/>
                          <a:latin typeface="Roboto"/>
                        </a:rPr>
                        <a:t>This is a template for the acceptable use policy that users must accept to use the Research Infrastructure. It should be augmented by the Research Community.</a:t>
                      </a:r>
                    </a:p>
                  </a:txBody>
                  <a:tcPr marL="76200" marR="76200" marT="76200" marB="76200"/>
                </a:tc>
                <a:extLst>
                  <a:ext uri="{0D108BD9-81ED-4DB2-BD59-A6C34878D82A}">
                    <a16:rowId xmlns:a16="http://schemas.microsoft.com/office/drawing/2014/main" val="3360662957"/>
                  </a:ext>
                </a:extLst>
              </a:tr>
            </a:tbl>
          </a:graphicData>
        </a:graphic>
      </p:graphicFrame>
    </p:spTree>
    <p:extLst>
      <p:ext uri="{BB962C8B-B14F-4D97-AF65-F5344CB8AC3E}">
        <p14:creationId xmlns:p14="http://schemas.microsoft.com/office/powerpoint/2010/main" val="19524948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7D9E3-C545-7B43-87BE-6EBBAEFD8E3D}"/>
              </a:ext>
            </a:extLst>
          </p:cNvPr>
          <p:cNvSpPr>
            <a:spLocks noGrp="1"/>
          </p:cNvSpPr>
          <p:nvPr>
            <p:ph type="title"/>
          </p:nvPr>
        </p:nvSpPr>
        <p:spPr/>
        <p:txBody>
          <a:bodyPr/>
          <a:lstStyle/>
          <a:p>
            <a:r>
              <a:rPr lang="en-US" dirty="0"/>
              <a:t>Incident Response</a:t>
            </a:r>
          </a:p>
        </p:txBody>
      </p:sp>
      <p:sp>
        <p:nvSpPr>
          <p:cNvPr id="3" name="Content Placeholder 2">
            <a:extLst>
              <a:ext uri="{FF2B5EF4-FFF2-40B4-BE49-F238E27FC236}">
                <a16:creationId xmlns:a16="http://schemas.microsoft.com/office/drawing/2014/main" id="{76F8A218-440F-CA48-87E6-4213C44E7BF9}"/>
              </a:ext>
            </a:extLst>
          </p:cNvPr>
          <p:cNvSpPr>
            <a:spLocks noGrp="1"/>
          </p:cNvSpPr>
          <p:nvPr>
            <p:ph idx="1"/>
          </p:nvPr>
        </p:nvSpPr>
        <p:spPr/>
        <p:txBody>
          <a:bodyPr/>
          <a:lstStyle/>
          <a:p>
            <a:r>
              <a:rPr lang="en-US" dirty="0"/>
              <a:t>Notice Incident Response Procedure in that list</a:t>
            </a:r>
          </a:p>
          <a:p>
            <a:r>
              <a:rPr lang="en-US" dirty="0"/>
              <a:t>Need to understand how we approach incidents</a:t>
            </a:r>
          </a:p>
          <a:p>
            <a:pPr lvl="1"/>
            <a:r>
              <a:rPr lang="en-US" dirty="0"/>
              <a:t>Determine in advance who needs to know</a:t>
            </a:r>
          </a:p>
          <a:p>
            <a:endParaRPr lang="en-US" dirty="0"/>
          </a:p>
          <a:p>
            <a:r>
              <a:rPr lang="en-US" dirty="0"/>
              <a:t>Important points</a:t>
            </a:r>
          </a:p>
          <a:p>
            <a:pPr lvl="1"/>
            <a:r>
              <a:rPr lang="en-US" dirty="0"/>
              <a:t>Share enough information with the right people</a:t>
            </a:r>
          </a:p>
          <a:p>
            <a:pPr lvl="1"/>
            <a:r>
              <a:rPr lang="en-US" dirty="0"/>
              <a:t>Different boundaries: institution/infrastructure</a:t>
            </a:r>
          </a:p>
          <a:p>
            <a:pPr lvl="2"/>
            <a:r>
              <a:rPr lang="en-US" dirty="0"/>
              <a:t>Particularly interested here in incidents affecting </a:t>
            </a:r>
            <a:r>
              <a:rPr lang="en-US" i="1" dirty="0"/>
              <a:t>IRIS</a:t>
            </a:r>
          </a:p>
          <a:p>
            <a:pPr lvl="2"/>
            <a:r>
              <a:rPr lang="en-US" dirty="0"/>
              <a:t>As opposed to purely local incidents that have no bearing on larger infrastructure</a:t>
            </a:r>
          </a:p>
          <a:p>
            <a:pPr lvl="1"/>
            <a:endParaRPr lang="en-US" dirty="0"/>
          </a:p>
        </p:txBody>
      </p:sp>
    </p:spTree>
    <p:extLst>
      <p:ext uri="{BB962C8B-B14F-4D97-AF65-F5344CB8AC3E}">
        <p14:creationId xmlns:p14="http://schemas.microsoft.com/office/powerpoint/2010/main" val="2002814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E6769-4AEB-EA40-A894-384B1CE262D8}"/>
              </a:ext>
            </a:extLst>
          </p:cNvPr>
          <p:cNvSpPr>
            <a:spLocks noGrp="1"/>
          </p:cNvSpPr>
          <p:nvPr>
            <p:ph type="title"/>
          </p:nvPr>
        </p:nvSpPr>
        <p:spPr/>
        <p:txBody>
          <a:bodyPr/>
          <a:lstStyle/>
          <a:p>
            <a:r>
              <a:rPr lang="en-US" dirty="0"/>
              <a:t>Incident Response</a:t>
            </a:r>
          </a:p>
        </p:txBody>
      </p:sp>
      <p:sp>
        <p:nvSpPr>
          <p:cNvPr id="3" name="Content Placeholder 2">
            <a:extLst>
              <a:ext uri="{FF2B5EF4-FFF2-40B4-BE49-F238E27FC236}">
                <a16:creationId xmlns:a16="http://schemas.microsoft.com/office/drawing/2014/main" id="{E55C1E57-3B2E-234E-82B0-C8038B8185C1}"/>
              </a:ext>
            </a:extLst>
          </p:cNvPr>
          <p:cNvSpPr>
            <a:spLocks noGrp="1"/>
          </p:cNvSpPr>
          <p:nvPr>
            <p:ph idx="1"/>
          </p:nvPr>
        </p:nvSpPr>
        <p:spPr/>
        <p:txBody>
          <a:bodyPr>
            <a:normAutofit/>
          </a:bodyPr>
          <a:lstStyle/>
          <a:p>
            <a:r>
              <a:rPr lang="en-US" dirty="0"/>
              <a:t>Currently, have NGI UK Security Team that supports incident response within </a:t>
            </a:r>
            <a:r>
              <a:rPr lang="en-US" dirty="0" err="1"/>
              <a:t>GridPP</a:t>
            </a:r>
            <a:endParaRPr lang="en-US" dirty="0"/>
          </a:p>
          <a:p>
            <a:pPr lvl="1"/>
            <a:r>
              <a:rPr lang="en-US" dirty="0"/>
              <a:t>Distributed response coordinated by EGI CSIRT</a:t>
            </a:r>
          </a:p>
          <a:p>
            <a:pPr lvl="1"/>
            <a:endParaRPr lang="en-US" dirty="0"/>
          </a:p>
          <a:p>
            <a:r>
              <a:rPr lang="en-US" dirty="0"/>
              <a:t>Initial Proposal </a:t>
            </a:r>
          </a:p>
          <a:p>
            <a:pPr lvl="1"/>
            <a:r>
              <a:rPr lang="en-US" dirty="0"/>
              <a:t>Grow NGI UK Security Team somewhat to include some IRIS contacts</a:t>
            </a:r>
          </a:p>
          <a:p>
            <a:pPr lvl="1"/>
            <a:r>
              <a:rPr lang="en-US" dirty="0"/>
              <a:t>Start with sharing experience and build trust </a:t>
            </a:r>
          </a:p>
          <a:p>
            <a:pPr lvl="1"/>
            <a:r>
              <a:rPr lang="en-US" dirty="0"/>
              <a:t>Define who should be informed of an incident</a:t>
            </a:r>
          </a:p>
          <a:p>
            <a:pPr lvl="1"/>
            <a:endParaRPr lang="en-US" dirty="0"/>
          </a:p>
          <a:p>
            <a:r>
              <a:rPr lang="en-US" dirty="0"/>
              <a:t>In due course, identify security contacts for resource providers</a:t>
            </a:r>
          </a:p>
        </p:txBody>
      </p:sp>
    </p:spTree>
    <p:extLst>
      <p:ext uri="{BB962C8B-B14F-4D97-AF65-F5344CB8AC3E}">
        <p14:creationId xmlns:p14="http://schemas.microsoft.com/office/powerpoint/2010/main" val="376448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EEF07-2BC9-C546-9327-6B0601FA4C77}"/>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FBFF944-FE06-C340-AC07-2978E2674E27}"/>
              </a:ext>
            </a:extLst>
          </p:cNvPr>
          <p:cNvSpPr>
            <a:spLocks noGrp="1"/>
          </p:cNvSpPr>
          <p:nvPr>
            <p:ph idx="1"/>
          </p:nvPr>
        </p:nvSpPr>
        <p:spPr/>
        <p:txBody>
          <a:bodyPr/>
          <a:lstStyle/>
          <a:p>
            <a:r>
              <a:rPr lang="en-US" dirty="0"/>
              <a:t>Immediately following TWG:</a:t>
            </a:r>
          </a:p>
          <a:p>
            <a:pPr lvl="1"/>
            <a:r>
              <a:rPr lang="en-US" dirty="0"/>
              <a:t>Send round draft policies for feedback</a:t>
            </a:r>
          </a:p>
          <a:p>
            <a:pPr lvl="1"/>
            <a:endParaRPr lang="en-US" dirty="0"/>
          </a:p>
          <a:p>
            <a:r>
              <a:rPr lang="en-US" dirty="0"/>
              <a:t>December F2F:</a:t>
            </a:r>
          </a:p>
          <a:p>
            <a:pPr lvl="1"/>
            <a:r>
              <a:rPr lang="en-US" dirty="0"/>
              <a:t>Continue discussion of feedback as required</a:t>
            </a:r>
          </a:p>
          <a:p>
            <a:pPr lvl="1"/>
            <a:r>
              <a:rPr lang="en-US" dirty="0"/>
              <a:t>Membership Management</a:t>
            </a:r>
          </a:p>
          <a:p>
            <a:pPr lvl="1"/>
            <a:endParaRPr lang="en-US" dirty="0"/>
          </a:p>
          <a:p>
            <a:r>
              <a:rPr lang="en-US" dirty="0"/>
              <a:t>Following feedback, at appropriate stage ask TWG to make recommendation to DB for ratification</a:t>
            </a:r>
          </a:p>
          <a:p>
            <a:pPr lvl="1"/>
            <a:endParaRPr lang="en-US" dirty="0"/>
          </a:p>
          <a:p>
            <a:endParaRPr lang="en-US" dirty="0"/>
          </a:p>
        </p:txBody>
      </p:sp>
    </p:spTree>
    <p:extLst>
      <p:ext uri="{BB962C8B-B14F-4D97-AF65-F5344CB8AC3E}">
        <p14:creationId xmlns:p14="http://schemas.microsoft.com/office/powerpoint/2010/main" val="11037868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B2971-EAF0-BB40-9863-8A56A9AD85D0}"/>
              </a:ext>
            </a:extLst>
          </p:cNvPr>
          <p:cNvSpPr>
            <a:spLocks noGrp="1"/>
          </p:cNvSpPr>
          <p:nvPr>
            <p:ph type="title"/>
          </p:nvPr>
        </p:nvSpPr>
        <p:spPr/>
        <p:txBody>
          <a:bodyPr/>
          <a:lstStyle/>
          <a:p>
            <a:r>
              <a:rPr lang="en-US"/>
              <a:t>Questions?</a:t>
            </a:r>
            <a:endParaRPr lang="en-US" dirty="0"/>
          </a:p>
        </p:txBody>
      </p:sp>
      <p:sp>
        <p:nvSpPr>
          <p:cNvPr id="3" name="Content Placeholder 2">
            <a:extLst>
              <a:ext uri="{FF2B5EF4-FFF2-40B4-BE49-F238E27FC236}">
                <a16:creationId xmlns:a16="http://schemas.microsoft.com/office/drawing/2014/main" id="{B4BC9E30-6DF4-1A46-9BA9-7BA13D83CB5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210678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2BDD4-A8DD-2C45-8B91-B2685B6C2EC7}"/>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1A76999B-5DC9-D948-9883-C1BB41396C7A}"/>
              </a:ext>
            </a:extLst>
          </p:cNvPr>
          <p:cNvSpPr>
            <a:spLocks noGrp="1"/>
          </p:cNvSpPr>
          <p:nvPr>
            <p:ph idx="1"/>
          </p:nvPr>
        </p:nvSpPr>
        <p:spPr/>
        <p:txBody>
          <a:bodyPr/>
          <a:lstStyle/>
          <a:p>
            <a:r>
              <a:rPr lang="en-US" dirty="0"/>
              <a:t>Introduction</a:t>
            </a:r>
          </a:p>
          <a:p>
            <a:r>
              <a:rPr lang="en-US" dirty="0"/>
              <a:t>AARC Policy Development Kit</a:t>
            </a:r>
          </a:p>
          <a:p>
            <a:r>
              <a:rPr lang="en-US" dirty="0"/>
              <a:t>Draft policies</a:t>
            </a:r>
          </a:p>
          <a:p>
            <a:r>
              <a:rPr lang="en-US" dirty="0"/>
              <a:t>Incident Response</a:t>
            </a:r>
          </a:p>
          <a:p>
            <a:r>
              <a:rPr lang="en-US" dirty="0"/>
              <a:t>Next steps</a:t>
            </a:r>
          </a:p>
        </p:txBody>
      </p:sp>
    </p:spTree>
    <p:extLst>
      <p:ext uri="{BB962C8B-B14F-4D97-AF65-F5344CB8AC3E}">
        <p14:creationId xmlns:p14="http://schemas.microsoft.com/office/powerpoint/2010/main" val="2391865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279EB-39F7-9049-A225-1DE5C4D2ADC3}"/>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AEC72DCA-4170-DE44-89A2-6EE0328BAF61}"/>
              </a:ext>
            </a:extLst>
          </p:cNvPr>
          <p:cNvSpPr>
            <a:spLocks noGrp="1"/>
          </p:cNvSpPr>
          <p:nvPr>
            <p:ph idx="1"/>
          </p:nvPr>
        </p:nvSpPr>
        <p:spPr/>
        <p:txBody>
          <a:bodyPr/>
          <a:lstStyle/>
          <a:p>
            <a:r>
              <a:rPr lang="en-US" dirty="0"/>
              <a:t>IRIS Trust Framework is a Digital Asset intended to build out the security policy required by IRIS </a:t>
            </a:r>
          </a:p>
          <a:p>
            <a:pPr lvl="1"/>
            <a:r>
              <a:rPr lang="en-US" dirty="0"/>
              <a:t>Now</a:t>
            </a:r>
          </a:p>
          <a:p>
            <a:pPr lvl="1"/>
            <a:r>
              <a:rPr lang="en-US" dirty="0"/>
              <a:t>Roadmap for the future</a:t>
            </a:r>
          </a:p>
          <a:p>
            <a:pPr lvl="1"/>
            <a:endParaRPr lang="en-US" dirty="0"/>
          </a:p>
          <a:p>
            <a:r>
              <a:rPr lang="en-US" dirty="0"/>
              <a:t>Also consider incident response</a:t>
            </a:r>
          </a:p>
        </p:txBody>
      </p:sp>
    </p:spTree>
    <p:extLst>
      <p:ext uri="{BB962C8B-B14F-4D97-AF65-F5344CB8AC3E}">
        <p14:creationId xmlns:p14="http://schemas.microsoft.com/office/powerpoint/2010/main" val="3820821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6B6EC-400B-CA42-9DD5-DE1D262F4010}"/>
              </a:ext>
            </a:extLst>
          </p:cNvPr>
          <p:cNvSpPr>
            <a:spLocks noGrp="1"/>
          </p:cNvSpPr>
          <p:nvPr>
            <p:ph type="title"/>
          </p:nvPr>
        </p:nvSpPr>
        <p:spPr/>
        <p:txBody>
          <a:bodyPr/>
          <a:lstStyle/>
          <a:p>
            <a:r>
              <a:rPr lang="en-US" dirty="0"/>
              <a:t>AARC Policy Development Kit</a:t>
            </a:r>
          </a:p>
        </p:txBody>
      </p:sp>
      <p:sp>
        <p:nvSpPr>
          <p:cNvPr id="3" name="Content Placeholder 2">
            <a:extLst>
              <a:ext uri="{FF2B5EF4-FFF2-40B4-BE49-F238E27FC236}">
                <a16:creationId xmlns:a16="http://schemas.microsoft.com/office/drawing/2014/main" id="{7A0699FB-8D0C-DA4D-9074-79BE5D836C96}"/>
              </a:ext>
            </a:extLst>
          </p:cNvPr>
          <p:cNvSpPr>
            <a:spLocks noGrp="1"/>
          </p:cNvSpPr>
          <p:nvPr>
            <p:ph idx="1"/>
          </p:nvPr>
        </p:nvSpPr>
        <p:spPr/>
        <p:txBody>
          <a:bodyPr/>
          <a:lstStyle/>
          <a:p>
            <a:r>
              <a:rPr lang="en-GB" dirty="0"/>
              <a:t>AARC Policy Development Kit</a:t>
            </a:r>
          </a:p>
          <a:p>
            <a:pPr lvl="1"/>
            <a:r>
              <a:rPr lang="en-GB" dirty="0"/>
              <a:t>AARC = Authentication and Authorisation for Research Collaboration</a:t>
            </a:r>
          </a:p>
          <a:p>
            <a:pPr lvl="1"/>
            <a:r>
              <a:rPr lang="en-GB" dirty="0"/>
              <a:t>https://</a:t>
            </a:r>
            <a:r>
              <a:rPr lang="en-GB" dirty="0" err="1"/>
              <a:t>aarc-community.org</a:t>
            </a:r>
            <a:r>
              <a:rPr lang="en-GB" dirty="0"/>
              <a:t>/about/</a:t>
            </a:r>
          </a:p>
          <a:p>
            <a:pPr lvl="1"/>
            <a:r>
              <a:rPr lang="en-GB" dirty="0"/>
              <a:t>9 documents aimed at best practice bootstrap for infrastructures &amp; communities deploying the AARC Blueprint Architecture:</a:t>
            </a:r>
          </a:p>
          <a:p>
            <a:pPr lvl="2"/>
            <a:r>
              <a:rPr lang="en-GB" dirty="0"/>
              <a:t>Federated IDPs with services/resources ‘behind’ an AAI Proxy</a:t>
            </a:r>
          </a:p>
          <a:p>
            <a:endParaRPr lang="en-US" dirty="0"/>
          </a:p>
        </p:txBody>
      </p:sp>
    </p:spTree>
    <p:extLst>
      <p:ext uri="{BB962C8B-B14F-4D97-AF65-F5344CB8AC3E}">
        <p14:creationId xmlns:p14="http://schemas.microsoft.com/office/powerpoint/2010/main" val="2864195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25858-15D2-D047-98CC-1A470A989CCB}"/>
              </a:ext>
            </a:extLst>
          </p:cNvPr>
          <p:cNvSpPr>
            <a:spLocks noGrp="1"/>
          </p:cNvSpPr>
          <p:nvPr>
            <p:ph type="title"/>
          </p:nvPr>
        </p:nvSpPr>
        <p:spPr/>
        <p:txBody>
          <a:bodyPr/>
          <a:lstStyle/>
          <a:p>
            <a:r>
              <a:rPr lang="en-US" dirty="0"/>
              <a:t>AARC Policy Development Kit</a:t>
            </a:r>
          </a:p>
        </p:txBody>
      </p:sp>
      <p:graphicFrame>
        <p:nvGraphicFramePr>
          <p:cNvPr id="6" name="Table 5">
            <a:extLst>
              <a:ext uri="{FF2B5EF4-FFF2-40B4-BE49-F238E27FC236}">
                <a16:creationId xmlns:a16="http://schemas.microsoft.com/office/drawing/2014/main" id="{23C06BF8-4959-664B-8DEF-93644BF58798}"/>
              </a:ext>
            </a:extLst>
          </p:cNvPr>
          <p:cNvGraphicFramePr>
            <a:graphicFrameLocks noGrp="1"/>
          </p:cNvGraphicFramePr>
          <p:nvPr>
            <p:extLst>
              <p:ext uri="{D42A27DB-BD31-4B8C-83A1-F6EECF244321}">
                <p14:modId xmlns:p14="http://schemas.microsoft.com/office/powerpoint/2010/main" val="3492846466"/>
              </p:ext>
            </p:extLst>
          </p:nvPr>
        </p:nvGraphicFramePr>
        <p:xfrm>
          <a:off x="60531" y="1525541"/>
          <a:ext cx="12031132" cy="5268549"/>
        </p:xfrm>
        <a:graphic>
          <a:graphicData uri="http://schemas.openxmlformats.org/drawingml/2006/table">
            <a:tbl>
              <a:tblPr firstRow="1" bandRow="1">
                <a:tableStyleId>{21E4AEA4-8DFA-4A89-87EB-49C32662AFE0}</a:tableStyleId>
              </a:tblPr>
              <a:tblGrid>
                <a:gridCol w="2137142">
                  <a:extLst>
                    <a:ext uri="{9D8B030D-6E8A-4147-A177-3AD203B41FA5}">
                      <a16:colId xmlns:a16="http://schemas.microsoft.com/office/drawing/2014/main" val="1118173524"/>
                    </a:ext>
                  </a:extLst>
                </a:gridCol>
                <a:gridCol w="3100478">
                  <a:extLst>
                    <a:ext uri="{9D8B030D-6E8A-4147-A177-3AD203B41FA5}">
                      <a16:colId xmlns:a16="http://schemas.microsoft.com/office/drawing/2014/main" val="2922784945"/>
                    </a:ext>
                  </a:extLst>
                </a:gridCol>
                <a:gridCol w="2283986">
                  <a:extLst>
                    <a:ext uri="{9D8B030D-6E8A-4147-A177-3AD203B41FA5}">
                      <a16:colId xmlns:a16="http://schemas.microsoft.com/office/drawing/2014/main" val="2500285940"/>
                    </a:ext>
                  </a:extLst>
                </a:gridCol>
                <a:gridCol w="4509526">
                  <a:extLst>
                    <a:ext uri="{9D8B030D-6E8A-4147-A177-3AD203B41FA5}">
                      <a16:colId xmlns:a16="http://schemas.microsoft.com/office/drawing/2014/main" val="2028859327"/>
                    </a:ext>
                  </a:extLst>
                </a:gridCol>
              </a:tblGrid>
              <a:tr h="376509">
                <a:tc>
                  <a:txBody>
                    <a:bodyPr/>
                    <a:lstStyle/>
                    <a:p>
                      <a:pPr algn="l" fontAlgn="ctr"/>
                      <a:r>
                        <a:rPr lang="en-GB" sz="1100" b="1" dirty="0">
                          <a:solidFill>
                            <a:srgbClr val="111111"/>
                          </a:solidFill>
                          <a:effectLst/>
                          <a:latin typeface="Roboto"/>
                        </a:rPr>
                        <a:t>Document</a:t>
                      </a:r>
                    </a:p>
                  </a:txBody>
                  <a:tcPr marL="76200" marR="190500" marT="76200" marB="76200" anchor="ctr"/>
                </a:tc>
                <a:tc>
                  <a:txBody>
                    <a:bodyPr/>
                    <a:lstStyle/>
                    <a:p>
                      <a:pPr algn="l" fontAlgn="ctr"/>
                      <a:r>
                        <a:rPr lang="en-GB" sz="1100" b="1" dirty="0">
                          <a:solidFill>
                            <a:srgbClr val="111111"/>
                          </a:solidFill>
                          <a:effectLst/>
                          <a:latin typeface="Roboto"/>
                        </a:rPr>
                        <a:t>Who should complete the template?</a:t>
                      </a:r>
                    </a:p>
                  </a:txBody>
                  <a:tcPr marL="76200" marR="190500" marT="76200" marB="76200" anchor="ctr"/>
                </a:tc>
                <a:tc>
                  <a:txBody>
                    <a:bodyPr/>
                    <a:lstStyle/>
                    <a:p>
                      <a:pPr algn="l" fontAlgn="ctr"/>
                      <a:r>
                        <a:rPr lang="en-GB" sz="1100" b="1" dirty="0">
                          <a:solidFill>
                            <a:srgbClr val="111111"/>
                          </a:solidFill>
                          <a:effectLst/>
                          <a:latin typeface="Roboto"/>
                        </a:rPr>
                        <a:t>Audience</a:t>
                      </a:r>
                    </a:p>
                  </a:txBody>
                  <a:tcPr marL="76200" marR="190500" marT="76200" marB="76200" anchor="ctr"/>
                </a:tc>
                <a:tc>
                  <a:txBody>
                    <a:bodyPr/>
                    <a:lstStyle/>
                    <a:p>
                      <a:pPr algn="l" fontAlgn="ctr"/>
                      <a:r>
                        <a:rPr lang="en-GB" sz="1100" b="1" dirty="0">
                          <a:solidFill>
                            <a:srgbClr val="111111"/>
                          </a:solidFill>
                          <a:effectLst/>
                          <a:latin typeface="Roboto"/>
                        </a:rPr>
                        <a:t>Description</a:t>
                      </a:r>
                    </a:p>
                  </a:txBody>
                  <a:tcPr marL="76200" marR="190500" marT="76200" marB="76200" anchor="ctr"/>
                </a:tc>
                <a:extLst>
                  <a:ext uri="{0D108BD9-81ED-4DB2-BD59-A6C34878D82A}">
                    <a16:rowId xmlns:a16="http://schemas.microsoft.com/office/drawing/2014/main" val="1229277213"/>
                  </a:ext>
                </a:extLst>
              </a:tr>
              <a:tr h="376509">
                <a:tc>
                  <a:txBody>
                    <a:bodyPr/>
                    <a:lstStyle/>
                    <a:p>
                      <a:pPr algn="l" fontAlgn="t"/>
                      <a:r>
                        <a:rPr lang="en-GB" sz="1100" b="0" dirty="0">
                          <a:solidFill>
                            <a:srgbClr val="004461"/>
                          </a:solidFill>
                          <a:effectLst/>
                          <a:latin typeface="Roboto"/>
                        </a:rPr>
                        <a:t>Top Level Infrastructure Policy</a:t>
                      </a:r>
                    </a:p>
                  </a:txBody>
                  <a:tcPr marL="76200" marR="76200" marT="76200" marB="76200"/>
                </a:tc>
                <a:tc>
                  <a:txBody>
                    <a:bodyPr/>
                    <a:lstStyle/>
                    <a:p>
                      <a:pPr algn="l" fontAlgn="t"/>
                      <a:r>
                        <a:rPr lang="en-GB" sz="1100" b="0">
                          <a:solidFill>
                            <a:srgbClr val="004461"/>
                          </a:solidFill>
                          <a:effectLst/>
                          <a:latin typeface="Roboto"/>
                        </a:rPr>
                        <a:t>Infrastructure Management</a:t>
                      </a:r>
                    </a:p>
                  </a:txBody>
                  <a:tcPr marL="76200" marR="76200" marT="76200" marB="76200"/>
                </a:tc>
                <a:tc>
                  <a:txBody>
                    <a:bodyPr/>
                    <a:lstStyle/>
                    <a:p>
                      <a:pPr algn="l" fontAlgn="t"/>
                      <a:r>
                        <a:rPr lang="en-GB" sz="1100" b="0">
                          <a:solidFill>
                            <a:srgbClr val="004461"/>
                          </a:solidFill>
                          <a:effectLst/>
                          <a:latin typeface="Roboto"/>
                        </a:rPr>
                        <a:t>All Infrastructure Participants (abides by)</a:t>
                      </a:r>
                    </a:p>
                  </a:txBody>
                  <a:tcPr marL="76200" marR="76200" marT="76200" marB="76200"/>
                </a:tc>
                <a:tc>
                  <a:txBody>
                    <a:bodyPr/>
                    <a:lstStyle/>
                    <a:p>
                      <a:pPr algn="l" fontAlgn="t"/>
                      <a:r>
                        <a:rPr lang="en-GB" sz="1100" b="0" dirty="0">
                          <a:solidFill>
                            <a:srgbClr val="004461"/>
                          </a:solidFill>
                          <a:effectLst/>
                          <a:latin typeface="Roboto"/>
                        </a:rPr>
                        <a:t>This policy template defines the roles of actors in the Research Infrastructure and binds the policy set together</a:t>
                      </a:r>
                    </a:p>
                  </a:txBody>
                  <a:tcPr marL="76200" marR="76200" marT="76200" marB="76200"/>
                </a:tc>
                <a:extLst>
                  <a:ext uri="{0D108BD9-81ED-4DB2-BD59-A6C34878D82A}">
                    <a16:rowId xmlns:a16="http://schemas.microsoft.com/office/drawing/2014/main" val="3367352949"/>
                  </a:ext>
                </a:extLst>
              </a:tr>
              <a:tr h="376509">
                <a:tc>
                  <a:txBody>
                    <a:bodyPr/>
                    <a:lstStyle/>
                    <a:p>
                      <a:pPr algn="l" fontAlgn="t"/>
                      <a:r>
                        <a:rPr lang="en-GB" sz="1100" b="0" dirty="0">
                          <a:solidFill>
                            <a:srgbClr val="004461"/>
                          </a:solidFill>
                          <a:effectLst/>
                          <a:latin typeface="Roboto"/>
                        </a:rPr>
                        <a:t>Incident Response Procedure</a:t>
                      </a:r>
                    </a:p>
                  </a:txBody>
                  <a:tcPr marL="76200" marR="76200" marT="76200" marB="76200"/>
                </a:tc>
                <a:tc>
                  <a:txBody>
                    <a:bodyPr/>
                    <a:lstStyle/>
                    <a:p>
                      <a:pPr algn="l" fontAlgn="t"/>
                      <a:r>
                        <a:rPr lang="en-GB" sz="1100" b="0">
                          <a:solidFill>
                            <a:srgbClr val="004461"/>
                          </a:solidFill>
                          <a:effectLst/>
                          <a:latin typeface="Roboto"/>
                        </a:rPr>
                        <a:t>Infrastructure Management &amp; Security Contact</a:t>
                      </a:r>
                    </a:p>
                  </a:txBody>
                  <a:tcPr marL="76200" marR="76200" marT="76200" marB="76200"/>
                </a:tc>
                <a:tc>
                  <a:txBody>
                    <a:bodyPr/>
                    <a:lstStyle/>
                    <a:p>
                      <a:pPr algn="l" fontAlgn="t"/>
                      <a:r>
                        <a:rPr lang="en-GB" sz="1100" b="0">
                          <a:solidFill>
                            <a:srgbClr val="004461"/>
                          </a:solidFill>
                          <a:effectLst/>
                          <a:latin typeface="Roboto"/>
                        </a:rPr>
                        <a:t>Infrastructure Security Contact, Services (abides by)</a:t>
                      </a:r>
                    </a:p>
                  </a:txBody>
                  <a:tcPr marL="76200" marR="76200" marT="76200" marB="76200"/>
                </a:tc>
                <a:tc>
                  <a:txBody>
                    <a:bodyPr/>
                    <a:lstStyle/>
                    <a:p>
                      <a:pPr algn="l" fontAlgn="t"/>
                      <a:r>
                        <a:rPr lang="en-GB" sz="1100" b="0" dirty="0">
                          <a:solidFill>
                            <a:srgbClr val="004461"/>
                          </a:solidFill>
                          <a:effectLst/>
                          <a:latin typeface="Roboto"/>
                        </a:rPr>
                        <a:t>This template procedure provides a step-by-step breakdown of actions to take following a security incident.</a:t>
                      </a:r>
                    </a:p>
                  </a:txBody>
                  <a:tcPr marL="76200" marR="76200" marT="76200" marB="76200"/>
                </a:tc>
                <a:extLst>
                  <a:ext uri="{0D108BD9-81ED-4DB2-BD59-A6C34878D82A}">
                    <a16:rowId xmlns:a16="http://schemas.microsoft.com/office/drawing/2014/main" val="1909579904"/>
                  </a:ext>
                </a:extLst>
              </a:tr>
              <a:tr h="376509">
                <a:tc>
                  <a:txBody>
                    <a:bodyPr/>
                    <a:lstStyle/>
                    <a:p>
                      <a:pPr algn="l" fontAlgn="t"/>
                      <a:r>
                        <a:rPr lang="en-GB" sz="1100" b="0" dirty="0">
                          <a:solidFill>
                            <a:srgbClr val="004461"/>
                          </a:solidFill>
                          <a:effectLst/>
                          <a:latin typeface="Roboto"/>
                        </a:rPr>
                        <a:t>Membership Management Policy</a:t>
                      </a:r>
                    </a:p>
                  </a:txBody>
                  <a:tcPr marL="76200" marR="76200" marT="76200" marB="76200"/>
                </a:tc>
                <a:tc>
                  <a:txBody>
                    <a:bodyPr/>
                    <a:lstStyle/>
                    <a:p>
                      <a:pPr algn="l" fontAlgn="t"/>
                      <a:r>
                        <a:rPr lang="en-GB" sz="1100" b="0">
                          <a:solidFill>
                            <a:srgbClr val="004461"/>
                          </a:solidFill>
                          <a:effectLst/>
                          <a:latin typeface="Roboto"/>
                        </a:rPr>
                        <a:t>Infrastructure Management</a:t>
                      </a:r>
                    </a:p>
                  </a:txBody>
                  <a:tcPr marL="76200" marR="76200" marT="76200" marB="76200"/>
                </a:tc>
                <a:tc>
                  <a:txBody>
                    <a:bodyPr/>
                    <a:lstStyle/>
                    <a:p>
                      <a:pPr algn="l" fontAlgn="t"/>
                      <a:r>
                        <a:rPr lang="en-GB" sz="1100" b="0">
                          <a:solidFill>
                            <a:srgbClr val="004461"/>
                          </a:solidFill>
                          <a:effectLst/>
                          <a:latin typeface="Roboto"/>
                        </a:rPr>
                        <a:t>Research Community (abides by)</a:t>
                      </a:r>
                    </a:p>
                  </a:txBody>
                  <a:tcPr marL="76200" marR="76200" marT="76200" marB="76200"/>
                </a:tc>
                <a:tc>
                  <a:txBody>
                    <a:bodyPr/>
                    <a:lstStyle/>
                    <a:p>
                      <a:pPr algn="l" fontAlgn="t"/>
                      <a:r>
                        <a:rPr lang="en-GB" sz="1100" b="0" dirty="0">
                          <a:solidFill>
                            <a:srgbClr val="004461"/>
                          </a:solidFill>
                          <a:effectLst/>
                          <a:latin typeface="Roboto"/>
                        </a:rPr>
                        <a:t>This policy template defines how Research Communities should manage their members, including registration and expiration.</a:t>
                      </a:r>
                    </a:p>
                  </a:txBody>
                  <a:tcPr marL="76200" marR="76200" marT="76200" marB="76200"/>
                </a:tc>
                <a:extLst>
                  <a:ext uri="{0D108BD9-81ED-4DB2-BD59-A6C34878D82A}">
                    <a16:rowId xmlns:a16="http://schemas.microsoft.com/office/drawing/2014/main" val="4045961113"/>
                  </a:ext>
                </a:extLst>
              </a:tr>
              <a:tr h="376509">
                <a:tc>
                  <a:txBody>
                    <a:bodyPr/>
                    <a:lstStyle/>
                    <a:p>
                      <a:pPr algn="l" fontAlgn="t"/>
                      <a:r>
                        <a:rPr lang="en-GB" sz="1100" b="0" dirty="0">
                          <a:solidFill>
                            <a:srgbClr val="004461"/>
                          </a:solidFill>
                          <a:effectLst/>
                          <a:latin typeface="Roboto"/>
                        </a:rPr>
                        <a:t>Acceptable Authentication Assurance</a:t>
                      </a:r>
                    </a:p>
                  </a:txBody>
                  <a:tcPr marL="76200" marR="76200" marT="76200" marB="76200"/>
                </a:tc>
                <a:tc>
                  <a:txBody>
                    <a:bodyPr/>
                    <a:lstStyle/>
                    <a:p>
                      <a:pPr algn="l" fontAlgn="t"/>
                      <a:r>
                        <a:rPr lang="en-GB" sz="1100" b="0">
                          <a:solidFill>
                            <a:srgbClr val="004461"/>
                          </a:solidFill>
                          <a:effectLst/>
                          <a:latin typeface="Roboto"/>
                        </a:rPr>
                        <a:t>Infrastructure Management</a:t>
                      </a:r>
                    </a:p>
                  </a:txBody>
                  <a:tcPr marL="76200" marR="76200" marT="76200" marB="76200"/>
                </a:tc>
                <a:tc>
                  <a:txBody>
                    <a:bodyPr/>
                    <a:lstStyle/>
                    <a:p>
                      <a:pPr algn="l" fontAlgn="t"/>
                      <a:r>
                        <a:rPr lang="en-GB" sz="1100" b="0">
                          <a:solidFill>
                            <a:srgbClr val="004461"/>
                          </a:solidFill>
                          <a:effectLst/>
                          <a:latin typeface="Roboto"/>
                        </a:rPr>
                        <a:t>Research Community, Services (abide by)</a:t>
                      </a:r>
                    </a:p>
                  </a:txBody>
                  <a:tcPr marL="76200" marR="76200" marT="76200" marB="76200"/>
                </a:tc>
                <a:tc>
                  <a:txBody>
                    <a:bodyPr/>
                    <a:lstStyle/>
                    <a:p>
                      <a:pPr algn="l" fontAlgn="t"/>
                      <a:r>
                        <a:rPr lang="en-GB" sz="1100" b="0" dirty="0">
                          <a:solidFill>
                            <a:srgbClr val="004461"/>
                          </a:solidFill>
                          <a:effectLst/>
                          <a:latin typeface="Roboto"/>
                        </a:rPr>
                        <a:t>This is a placeholder for the Infrastructure to determine rules for the acceptable assurance profiles of user credentials.</a:t>
                      </a:r>
                    </a:p>
                  </a:txBody>
                  <a:tcPr marL="76200" marR="76200" marT="76200" marB="76200"/>
                </a:tc>
                <a:extLst>
                  <a:ext uri="{0D108BD9-81ED-4DB2-BD59-A6C34878D82A}">
                    <a16:rowId xmlns:a16="http://schemas.microsoft.com/office/drawing/2014/main" val="441245419"/>
                  </a:ext>
                </a:extLst>
              </a:tr>
              <a:tr h="376509">
                <a:tc>
                  <a:txBody>
                    <a:bodyPr/>
                    <a:lstStyle/>
                    <a:p>
                      <a:pPr algn="l" fontAlgn="t"/>
                      <a:r>
                        <a:rPr lang="en-GB" sz="1100" b="0" dirty="0">
                          <a:solidFill>
                            <a:srgbClr val="004461"/>
                          </a:solidFill>
                          <a:effectLst/>
                          <a:latin typeface="Roboto"/>
                        </a:rPr>
                        <a:t>Risk Assessment</a:t>
                      </a:r>
                    </a:p>
                  </a:txBody>
                  <a:tcPr marL="76200" marR="76200" marT="76200" marB="76200"/>
                </a:tc>
                <a:tc>
                  <a:txBody>
                    <a:bodyPr/>
                    <a:lstStyle/>
                    <a:p>
                      <a:pPr algn="l" fontAlgn="t"/>
                      <a:r>
                        <a:rPr lang="en-GB" sz="1100" b="0">
                          <a:solidFill>
                            <a:srgbClr val="004461"/>
                          </a:solidFill>
                          <a:effectLst/>
                          <a:latin typeface="Roboto"/>
                        </a:rPr>
                        <a:t>Infrastructure Management, Services &amp; Security Contact</a:t>
                      </a:r>
                    </a:p>
                  </a:txBody>
                  <a:tcPr marL="76200" marR="76200" marT="76200" marB="76200"/>
                </a:tc>
                <a:tc>
                  <a:txBody>
                    <a:bodyPr/>
                    <a:lstStyle/>
                    <a:p>
                      <a:pPr algn="l" fontAlgn="t"/>
                      <a:r>
                        <a:rPr lang="en-GB" sz="1100" b="0" dirty="0">
                          <a:solidFill>
                            <a:srgbClr val="004461"/>
                          </a:solidFill>
                          <a:effectLst/>
                          <a:latin typeface="Roboto"/>
                        </a:rPr>
                        <a:t>Infrastructure Management (completes)</a:t>
                      </a:r>
                    </a:p>
                  </a:txBody>
                  <a:tcPr marL="76200" marR="76200" marT="76200" marB="76200"/>
                </a:tc>
                <a:tc>
                  <a:txBody>
                    <a:bodyPr/>
                    <a:lstStyle/>
                    <a:p>
                      <a:pPr algn="l" fontAlgn="t"/>
                      <a:r>
                        <a:rPr lang="en-GB" sz="1100" b="0" dirty="0">
                          <a:solidFill>
                            <a:srgbClr val="004461"/>
                          </a:solidFill>
                          <a:effectLst/>
                          <a:latin typeface="Roboto"/>
                        </a:rPr>
                        <a:t>This table can be used as a starting point for identifying whether a full Data Protection Impact Assessment is required.</a:t>
                      </a:r>
                    </a:p>
                  </a:txBody>
                  <a:tcPr marL="76200" marR="76200" marT="76200" marB="76200"/>
                </a:tc>
                <a:extLst>
                  <a:ext uri="{0D108BD9-81ED-4DB2-BD59-A6C34878D82A}">
                    <a16:rowId xmlns:a16="http://schemas.microsoft.com/office/drawing/2014/main" val="4037228436"/>
                  </a:ext>
                </a:extLst>
              </a:tr>
              <a:tr h="376509">
                <a:tc>
                  <a:txBody>
                    <a:bodyPr/>
                    <a:lstStyle/>
                    <a:p>
                      <a:pPr algn="l" fontAlgn="t"/>
                      <a:r>
                        <a:rPr lang="en-GB" sz="1100" b="0" dirty="0">
                          <a:solidFill>
                            <a:srgbClr val="004461"/>
                          </a:solidFill>
                          <a:effectLst/>
                          <a:latin typeface="Roboto"/>
                        </a:rPr>
                        <a:t>Policy on the Processing of Personal Data</a:t>
                      </a:r>
                    </a:p>
                  </a:txBody>
                  <a:tcPr marL="76200" marR="76200" marT="76200" marB="76200"/>
                </a:tc>
                <a:tc>
                  <a:txBody>
                    <a:bodyPr/>
                    <a:lstStyle/>
                    <a:p>
                      <a:pPr algn="l" fontAlgn="t"/>
                      <a:r>
                        <a:rPr lang="en-GB" sz="1100" b="0">
                          <a:solidFill>
                            <a:srgbClr val="004461"/>
                          </a:solidFill>
                          <a:effectLst/>
                          <a:latin typeface="Roboto"/>
                        </a:rPr>
                        <a:t>Infrastructure Management &amp; Data Protection Contact</a:t>
                      </a:r>
                    </a:p>
                  </a:txBody>
                  <a:tcPr marL="76200" marR="76200" marT="76200" marB="76200"/>
                </a:tc>
                <a:tc>
                  <a:txBody>
                    <a:bodyPr/>
                    <a:lstStyle/>
                    <a:p>
                      <a:pPr algn="l" fontAlgn="t"/>
                      <a:r>
                        <a:rPr lang="en-GB" sz="1100" b="0">
                          <a:solidFill>
                            <a:srgbClr val="004461"/>
                          </a:solidFill>
                          <a:effectLst/>
                          <a:latin typeface="Roboto"/>
                        </a:rPr>
                        <a:t>Research Community, Services (abide by)</a:t>
                      </a:r>
                    </a:p>
                  </a:txBody>
                  <a:tcPr marL="76200" marR="76200" marT="76200" marB="76200"/>
                </a:tc>
                <a:tc>
                  <a:txBody>
                    <a:bodyPr/>
                    <a:lstStyle/>
                    <a:p>
                      <a:pPr algn="l" fontAlgn="t"/>
                      <a:r>
                        <a:rPr lang="en-GB" sz="1100" b="0" dirty="0">
                          <a:solidFill>
                            <a:srgbClr val="004461"/>
                          </a:solidFill>
                          <a:effectLst/>
                          <a:latin typeface="Roboto"/>
                        </a:rPr>
                        <a:t>This document defines the obligations on Infrastructure Participants when processing personal data.</a:t>
                      </a:r>
                    </a:p>
                  </a:txBody>
                  <a:tcPr marL="76200" marR="76200" marT="76200" marB="76200"/>
                </a:tc>
                <a:extLst>
                  <a:ext uri="{0D108BD9-81ED-4DB2-BD59-A6C34878D82A}">
                    <a16:rowId xmlns:a16="http://schemas.microsoft.com/office/drawing/2014/main" val="1182419296"/>
                  </a:ext>
                </a:extLst>
              </a:tr>
              <a:tr h="376509">
                <a:tc>
                  <a:txBody>
                    <a:bodyPr/>
                    <a:lstStyle/>
                    <a:p>
                      <a:pPr algn="l" fontAlgn="t"/>
                      <a:r>
                        <a:rPr lang="en-GB" sz="1100" b="0" dirty="0">
                          <a:solidFill>
                            <a:srgbClr val="004461"/>
                          </a:solidFill>
                          <a:effectLst/>
                          <a:latin typeface="Roboto"/>
                        </a:rPr>
                        <a:t>Privacy Policy</a:t>
                      </a:r>
                    </a:p>
                  </a:txBody>
                  <a:tcPr marL="76200" marR="76200" marT="76200" marB="76200"/>
                </a:tc>
                <a:tc>
                  <a:txBody>
                    <a:bodyPr/>
                    <a:lstStyle/>
                    <a:p>
                      <a:pPr algn="l" fontAlgn="t"/>
                      <a:r>
                        <a:rPr lang="en-GB" sz="1100" b="0">
                          <a:solidFill>
                            <a:srgbClr val="004461"/>
                          </a:solidFill>
                          <a:effectLst/>
                          <a:latin typeface="Roboto"/>
                        </a:rPr>
                        <a:t>Infrastructure Management (for general policy) &amp; Services (for service specific policies)</a:t>
                      </a:r>
                    </a:p>
                  </a:txBody>
                  <a:tcPr marL="76200" marR="76200" marT="76200" marB="76200"/>
                </a:tc>
                <a:tc>
                  <a:txBody>
                    <a:bodyPr/>
                    <a:lstStyle/>
                    <a:p>
                      <a:pPr algn="l" fontAlgn="t"/>
                      <a:r>
                        <a:rPr lang="en-GB" sz="1100" b="0">
                          <a:solidFill>
                            <a:srgbClr val="004461"/>
                          </a:solidFill>
                          <a:effectLst/>
                          <a:latin typeface="Roboto"/>
                        </a:rPr>
                        <a:t>Users (view)</a:t>
                      </a:r>
                    </a:p>
                  </a:txBody>
                  <a:tcPr marL="76200" marR="76200" marT="76200" marB="76200"/>
                </a:tc>
                <a:tc>
                  <a:txBody>
                    <a:bodyPr/>
                    <a:lstStyle/>
                    <a:p>
                      <a:pPr algn="l" fontAlgn="t"/>
                      <a:r>
                        <a:rPr lang="en-GB" sz="1100" b="0" dirty="0">
                          <a:solidFill>
                            <a:srgbClr val="004461"/>
                          </a:solidFill>
                          <a:effectLst/>
                          <a:latin typeface="Roboto"/>
                        </a:rPr>
                        <a:t>This can be used to document the data collected and processed by the Infrastructure and its participants. Each service in the infrastructure, as well as the infrastructure itself, should complete the template.</a:t>
                      </a:r>
                    </a:p>
                  </a:txBody>
                  <a:tcPr marL="76200" marR="76200" marT="76200" marB="76200"/>
                </a:tc>
                <a:extLst>
                  <a:ext uri="{0D108BD9-81ED-4DB2-BD59-A6C34878D82A}">
                    <a16:rowId xmlns:a16="http://schemas.microsoft.com/office/drawing/2014/main" val="691009438"/>
                  </a:ext>
                </a:extLst>
              </a:tr>
              <a:tr h="376509">
                <a:tc>
                  <a:txBody>
                    <a:bodyPr/>
                    <a:lstStyle/>
                    <a:p>
                      <a:pPr algn="l" fontAlgn="t"/>
                      <a:r>
                        <a:rPr lang="en-GB" sz="1100" b="0" dirty="0">
                          <a:solidFill>
                            <a:srgbClr val="004461"/>
                          </a:solidFill>
                          <a:effectLst/>
                          <a:latin typeface="Roboto"/>
                        </a:rPr>
                        <a:t>Service Operations Security Policy</a:t>
                      </a:r>
                    </a:p>
                  </a:txBody>
                  <a:tcPr marL="76200" marR="76200" marT="76200" marB="76200"/>
                </a:tc>
                <a:tc>
                  <a:txBody>
                    <a:bodyPr/>
                    <a:lstStyle/>
                    <a:p>
                      <a:pPr algn="l" fontAlgn="t"/>
                      <a:r>
                        <a:rPr lang="en-GB" sz="1100" b="0">
                          <a:solidFill>
                            <a:srgbClr val="004461"/>
                          </a:solidFill>
                          <a:effectLst/>
                          <a:latin typeface="Roboto"/>
                        </a:rPr>
                        <a:t>Infrastructure Management</a:t>
                      </a:r>
                    </a:p>
                  </a:txBody>
                  <a:tcPr marL="76200" marR="76200" marT="76200" marB="76200"/>
                </a:tc>
                <a:tc>
                  <a:txBody>
                    <a:bodyPr/>
                    <a:lstStyle/>
                    <a:p>
                      <a:pPr algn="l" fontAlgn="t"/>
                      <a:r>
                        <a:rPr lang="en-GB" sz="1100" b="0">
                          <a:solidFill>
                            <a:srgbClr val="004461"/>
                          </a:solidFill>
                          <a:effectLst/>
                          <a:latin typeface="Roboto"/>
                        </a:rPr>
                        <a:t>Services (abide by)</a:t>
                      </a:r>
                    </a:p>
                  </a:txBody>
                  <a:tcPr marL="76200" marR="76200" marT="76200" marB="76200"/>
                </a:tc>
                <a:tc>
                  <a:txBody>
                    <a:bodyPr/>
                    <a:lstStyle/>
                    <a:p>
                      <a:pPr algn="l" fontAlgn="t"/>
                      <a:r>
                        <a:rPr lang="en-GB" sz="1100" b="0" dirty="0">
                          <a:solidFill>
                            <a:srgbClr val="004461"/>
                          </a:solidFill>
                          <a:effectLst/>
                          <a:latin typeface="Roboto"/>
                        </a:rPr>
                        <a:t>This policy defines requirements for running a service within the Infrastructure.</a:t>
                      </a:r>
                    </a:p>
                  </a:txBody>
                  <a:tcPr marL="76200" marR="76200" marT="76200" marB="76200"/>
                </a:tc>
                <a:extLst>
                  <a:ext uri="{0D108BD9-81ED-4DB2-BD59-A6C34878D82A}">
                    <a16:rowId xmlns:a16="http://schemas.microsoft.com/office/drawing/2014/main" val="3635531062"/>
                  </a:ext>
                </a:extLst>
              </a:tr>
              <a:tr h="376509">
                <a:tc>
                  <a:txBody>
                    <a:bodyPr/>
                    <a:lstStyle/>
                    <a:p>
                      <a:pPr algn="l" fontAlgn="t"/>
                      <a:r>
                        <a:rPr lang="en-GB" sz="1100" b="0" dirty="0">
                          <a:solidFill>
                            <a:srgbClr val="004461"/>
                          </a:solidFill>
                          <a:effectLst/>
                          <a:latin typeface="Roboto"/>
                        </a:rPr>
                        <a:t>Acceptable Use Policy</a:t>
                      </a:r>
                    </a:p>
                  </a:txBody>
                  <a:tcPr marL="76200" marR="76200" marT="76200" marB="76200"/>
                </a:tc>
                <a:tc>
                  <a:txBody>
                    <a:bodyPr/>
                    <a:lstStyle/>
                    <a:p>
                      <a:pPr algn="l" fontAlgn="t"/>
                      <a:r>
                        <a:rPr lang="en-GB" sz="1100" b="0" dirty="0">
                          <a:solidFill>
                            <a:srgbClr val="004461"/>
                          </a:solidFill>
                          <a:effectLst/>
                          <a:latin typeface="Roboto"/>
                        </a:rPr>
                        <a:t>Infrastructure Management (for baseline) &amp; Research Communities (for community specific restrictions)</a:t>
                      </a:r>
                    </a:p>
                  </a:txBody>
                  <a:tcPr marL="76200" marR="76200" marT="76200" marB="76200"/>
                </a:tc>
                <a:tc>
                  <a:txBody>
                    <a:bodyPr/>
                    <a:lstStyle/>
                    <a:p>
                      <a:pPr algn="l" fontAlgn="t"/>
                      <a:r>
                        <a:rPr lang="en-GB" sz="1100" b="0">
                          <a:solidFill>
                            <a:srgbClr val="004461"/>
                          </a:solidFill>
                          <a:effectLst/>
                          <a:latin typeface="Roboto"/>
                        </a:rPr>
                        <a:t>Users (abide by)</a:t>
                      </a:r>
                    </a:p>
                  </a:txBody>
                  <a:tcPr marL="76200" marR="76200" marT="76200" marB="76200"/>
                </a:tc>
                <a:tc>
                  <a:txBody>
                    <a:bodyPr/>
                    <a:lstStyle/>
                    <a:p>
                      <a:pPr algn="l" fontAlgn="t"/>
                      <a:r>
                        <a:rPr lang="en-GB" sz="1100" b="0" dirty="0">
                          <a:solidFill>
                            <a:srgbClr val="004461"/>
                          </a:solidFill>
                          <a:effectLst/>
                          <a:latin typeface="Roboto"/>
                        </a:rPr>
                        <a:t>This is a template for the acceptable use policy that users must accept to use the Research Infrastructure. It should be augmented by the Research Community.</a:t>
                      </a:r>
                    </a:p>
                  </a:txBody>
                  <a:tcPr marL="76200" marR="76200" marT="76200" marB="76200"/>
                </a:tc>
                <a:extLst>
                  <a:ext uri="{0D108BD9-81ED-4DB2-BD59-A6C34878D82A}">
                    <a16:rowId xmlns:a16="http://schemas.microsoft.com/office/drawing/2014/main" val="3360662957"/>
                  </a:ext>
                </a:extLst>
              </a:tr>
            </a:tbl>
          </a:graphicData>
        </a:graphic>
      </p:graphicFrame>
    </p:spTree>
    <p:extLst>
      <p:ext uri="{BB962C8B-B14F-4D97-AF65-F5344CB8AC3E}">
        <p14:creationId xmlns:p14="http://schemas.microsoft.com/office/powerpoint/2010/main" val="445537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25858-15D2-D047-98CC-1A470A989CCB}"/>
              </a:ext>
            </a:extLst>
          </p:cNvPr>
          <p:cNvSpPr>
            <a:spLocks noGrp="1"/>
          </p:cNvSpPr>
          <p:nvPr>
            <p:ph type="title"/>
          </p:nvPr>
        </p:nvSpPr>
        <p:spPr/>
        <p:txBody>
          <a:bodyPr/>
          <a:lstStyle/>
          <a:p>
            <a:r>
              <a:rPr lang="en-US" dirty="0"/>
              <a:t>AARC Policy Development Kit</a:t>
            </a:r>
          </a:p>
        </p:txBody>
      </p:sp>
      <p:graphicFrame>
        <p:nvGraphicFramePr>
          <p:cNvPr id="5" name="Table 4">
            <a:extLst>
              <a:ext uri="{FF2B5EF4-FFF2-40B4-BE49-F238E27FC236}">
                <a16:creationId xmlns:a16="http://schemas.microsoft.com/office/drawing/2014/main" id="{986D591D-FF7C-A647-A1BB-08A7DBB21E68}"/>
              </a:ext>
            </a:extLst>
          </p:cNvPr>
          <p:cNvGraphicFramePr>
            <a:graphicFrameLocks noGrp="1"/>
          </p:cNvGraphicFramePr>
          <p:nvPr>
            <p:extLst>
              <p:ext uri="{D42A27DB-BD31-4B8C-83A1-F6EECF244321}">
                <p14:modId xmlns:p14="http://schemas.microsoft.com/office/powerpoint/2010/main" val="1558413876"/>
              </p:ext>
            </p:extLst>
          </p:nvPr>
        </p:nvGraphicFramePr>
        <p:xfrm>
          <a:off x="60531" y="1525541"/>
          <a:ext cx="12031132" cy="5268549"/>
        </p:xfrm>
        <a:graphic>
          <a:graphicData uri="http://schemas.openxmlformats.org/drawingml/2006/table">
            <a:tbl>
              <a:tblPr firstRow="1" bandRow="1">
                <a:tableStyleId>{21E4AEA4-8DFA-4A89-87EB-49C32662AFE0}</a:tableStyleId>
              </a:tblPr>
              <a:tblGrid>
                <a:gridCol w="2137142">
                  <a:extLst>
                    <a:ext uri="{9D8B030D-6E8A-4147-A177-3AD203B41FA5}">
                      <a16:colId xmlns:a16="http://schemas.microsoft.com/office/drawing/2014/main" val="1118173524"/>
                    </a:ext>
                  </a:extLst>
                </a:gridCol>
                <a:gridCol w="3100478">
                  <a:extLst>
                    <a:ext uri="{9D8B030D-6E8A-4147-A177-3AD203B41FA5}">
                      <a16:colId xmlns:a16="http://schemas.microsoft.com/office/drawing/2014/main" val="2922784945"/>
                    </a:ext>
                  </a:extLst>
                </a:gridCol>
                <a:gridCol w="2283986">
                  <a:extLst>
                    <a:ext uri="{9D8B030D-6E8A-4147-A177-3AD203B41FA5}">
                      <a16:colId xmlns:a16="http://schemas.microsoft.com/office/drawing/2014/main" val="2500285940"/>
                    </a:ext>
                  </a:extLst>
                </a:gridCol>
                <a:gridCol w="4509526">
                  <a:extLst>
                    <a:ext uri="{9D8B030D-6E8A-4147-A177-3AD203B41FA5}">
                      <a16:colId xmlns:a16="http://schemas.microsoft.com/office/drawing/2014/main" val="2028859327"/>
                    </a:ext>
                  </a:extLst>
                </a:gridCol>
              </a:tblGrid>
              <a:tr h="376509">
                <a:tc>
                  <a:txBody>
                    <a:bodyPr/>
                    <a:lstStyle/>
                    <a:p>
                      <a:pPr algn="l" fontAlgn="ctr"/>
                      <a:r>
                        <a:rPr lang="en-GB" sz="1100" b="1" dirty="0">
                          <a:solidFill>
                            <a:srgbClr val="111111"/>
                          </a:solidFill>
                          <a:effectLst/>
                          <a:latin typeface="Roboto"/>
                        </a:rPr>
                        <a:t>Document</a:t>
                      </a:r>
                    </a:p>
                  </a:txBody>
                  <a:tcPr marL="76200" marR="190500" marT="76200" marB="76200" anchor="ctr"/>
                </a:tc>
                <a:tc>
                  <a:txBody>
                    <a:bodyPr/>
                    <a:lstStyle/>
                    <a:p>
                      <a:pPr algn="l" fontAlgn="ctr"/>
                      <a:r>
                        <a:rPr lang="en-GB" sz="1100" b="1" dirty="0">
                          <a:solidFill>
                            <a:srgbClr val="111111"/>
                          </a:solidFill>
                          <a:effectLst/>
                          <a:latin typeface="Roboto"/>
                        </a:rPr>
                        <a:t>Who should complete the template?</a:t>
                      </a:r>
                    </a:p>
                  </a:txBody>
                  <a:tcPr marL="76200" marR="190500" marT="76200" marB="76200" anchor="ctr"/>
                </a:tc>
                <a:tc>
                  <a:txBody>
                    <a:bodyPr/>
                    <a:lstStyle/>
                    <a:p>
                      <a:pPr algn="l" fontAlgn="ctr"/>
                      <a:r>
                        <a:rPr lang="en-GB" sz="1100" b="1" dirty="0">
                          <a:solidFill>
                            <a:srgbClr val="111111"/>
                          </a:solidFill>
                          <a:effectLst/>
                          <a:latin typeface="Roboto"/>
                        </a:rPr>
                        <a:t>Audience</a:t>
                      </a:r>
                    </a:p>
                  </a:txBody>
                  <a:tcPr marL="76200" marR="190500" marT="76200" marB="76200" anchor="ctr"/>
                </a:tc>
                <a:tc>
                  <a:txBody>
                    <a:bodyPr/>
                    <a:lstStyle/>
                    <a:p>
                      <a:pPr algn="l" fontAlgn="ctr"/>
                      <a:r>
                        <a:rPr lang="en-GB" sz="1100" b="1" dirty="0">
                          <a:solidFill>
                            <a:srgbClr val="111111"/>
                          </a:solidFill>
                          <a:effectLst/>
                          <a:latin typeface="Roboto"/>
                        </a:rPr>
                        <a:t>Description</a:t>
                      </a:r>
                    </a:p>
                  </a:txBody>
                  <a:tcPr marL="76200" marR="190500" marT="76200" marB="76200" anchor="ctr"/>
                </a:tc>
                <a:extLst>
                  <a:ext uri="{0D108BD9-81ED-4DB2-BD59-A6C34878D82A}">
                    <a16:rowId xmlns:a16="http://schemas.microsoft.com/office/drawing/2014/main" val="1229277213"/>
                  </a:ext>
                </a:extLst>
              </a:tr>
              <a:tr h="376509">
                <a:tc>
                  <a:txBody>
                    <a:bodyPr/>
                    <a:lstStyle/>
                    <a:p>
                      <a:pPr algn="l" fontAlgn="t"/>
                      <a:r>
                        <a:rPr lang="en-GB" sz="1100" b="1" dirty="0">
                          <a:solidFill>
                            <a:srgbClr val="004461"/>
                          </a:solidFill>
                          <a:effectLst/>
                          <a:latin typeface="Roboto"/>
                        </a:rPr>
                        <a:t>Top Level Infrastructure Policy</a:t>
                      </a:r>
                    </a:p>
                  </a:txBody>
                  <a:tcPr marL="76200" marR="76200" marT="76200" marB="76200"/>
                </a:tc>
                <a:tc>
                  <a:txBody>
                    <a:bodyPr/>
                    <a:lstStyle/>
                    <a:p>
                      <a:pPr algn="l" fontAlgn="t"/>
                      <a:r>
                        <a:rPr lang="en-GB" sz="1100" b="1">
                          <a:solidFill>
                            <a:srgbClr val="004461"/>
                          </a:solidFill>
                          <a:effectLst/>
                          <a:latin typeface="Roboto"/>
                        </a:rPr>
                        <a:t>Infrastructure Management</a:t>
                      </a:r>
                    </a:p>
                  </a:txBody>
                  <a:tcPr marL="76200" marR="76200" marT="76200" marB="76200"/>
                </a:tc>
                <a:tc>
                  <a:txBody>
                    <a:bodyPr/>
                    <a:lstStyle/>
                    <a:p>
                      <a:pPr algn="l" fontAlgn="t"/>
                      <a:r>
                        <a:rPr lang="en-GB" sz="1100" b="1">
                          <a:solidFill>
                            <a:srgbClr val="004461"/>
                          </a:solidFill>
                          <a:effectLst/>
                          <a:latin typeface="Roboto"/>
                        </a:rPr>
                        <a:t>All Infrastructure Participants (abides by)</a:t>
                      </a:r>
                    </a:p>
                  </a:txBody>
                  <a:tcPr marL="76200" marR="76200" marT="76200" marB="76200"/>
                </a:tc>
                <a:tc>
                  <a:txBody>
                    <a:bodyPr/>
                    <a:lstStyle/>
                    <a:p>
                      <a:pPr algn="l" fontAlgn="t"/>
                      <a:r>
                        <a:rPr lang="en-GB" sz="1100" b="1" dirty="0">
                          <a:solidFill>
                            <a:srgbClr val="004461"/>
                          </a:solidFill>
                          <a:effectLst/>
                          <a:latin typeface="Roboto"/>
                        </a:rPr>
                        <a:t>This policy template defines the roles of actors in the Research Infrastructure and binds the policy set together</a:t>
                      </a:r>
                    </a:p>
                  </a:txBody>
                  <a:tcPr marL="76200" marR="76200" marT="76200" marB="76200"/>
                </a:tc>
                <a:extLst>
                  <a:ext uri="{0D108BD9-81ED-4DB2-BD59-A6C34878D82A}">
                    <a16:rowId xmlns:a16="http://schemas.microsoft.com/office/drawing/2014/main" val="3367352949"/>
                  </a:ext>
                </a:extLst>
              </a:tr>
              <a:tr h="376509">
                <a:tc>
                  <a:txBody>
                    <a:bodyPr/>
                    <a:lstStyle/>
                    <a:p>
                      <a:pPr algn="l" fontAlgn="t"/>
                      <a:r>
                        <a:rPr lang="en-GB" sz="1100" b="0" dirty="0">
                          <a:solidFill>
                            <a:srgbClr val="004461"/>
                          </a:solidFill>
                          <a:effectLst/>
                          <a:latin typeface="Roboto"/>
                        </a:rPr>
                        <a:t>Incident Response Procedure</a:t>
                      </a:r>
                    </a:p>
                  </a:txBody>
                  <a:tcPr marL="76200" marR="76200" marT="76200" marB="76200"/>
                </a:tc>
                <a:tc>
                  <a:txBody>
                    <a:bodyPr/>
                    <a:lstStyle/>
                    <a:p>
                      <a:pPr algn="l" fontAlgn="t"/>
                      <a:r>
                        <a:rPr lang="en-GB" sz="1100" b="0">
                          <a:solidFill>
                            <a:srgbClr val="004461"/>
                          </a:solidFill>
                          <a:effectLst/>
                          <a:latin typeface="Roboto"/>
                        </a:rPr>
                        <a:t>Infrastructure Management &amp; Security Contact</a:t>
                      </a:r>
                    </a:p>
                  </a:txBody>
                  <a:tcPr marL="76200" marR="76200" marT="76200" marB="76200"/>
                </a:tc>
                <a:tc>
                  <a:txBody>
                    <a:bodyPr/>
                    <a:lstStyle/>
                    <a:p>
                      <a:pPr algn="l" fontAlgn="t"/>
                      <a:r>
                        <a:rPr lang="en-GB" sz="1100" b="0">
                          <a:solidFill>
                            <a:srgbClr val="004461"/>
                          </a:solidFill>
                          <a:effectLst/>
                          <a:latin typeface="Roboto"/>
                        </a:rPr>
                        <a:t>Infrastructure Security Contact, Services (abides by)</a:t>
                      </a:r>
                    </a:p>
                  </a:txBody>
                  <a:tcPr marL="76200" marR="76200" marT="76200" marB="76200"/>
                </a:tc>
                <a:tc>
                  <a:txBody>
                    <a:bodyPr/>
                    <a:lstStyle/>
                    <a:p>
                      <a:pPr algn="l" fontAlgn="t"/>
                      <a:r>
                        <a:rPr lang="en-GB" sz="1100" b="0" dirty="0">
                          <a:solidFill>
                            <a:srgbClr val="004461"/>
                          </a:solidFill>
                          <a:effectLst/>
                          <a:latin typeface="Roboto"/>
                        </a:rPr>
                        <a:t>This template procedure provides a step-by-step breakdown of actions to take following a security incident.</a:t>
                      </a:r>
                    </a:p>
                  </a:txBody>
                  <a:tcPr marL="76200" marR="76200" marT="76200" marB="76200"/>
                </a:tc>
                <a:extLst>
                  <a:ext uri="{0D108BD9-81ED-4DB2-BD59-A6C34878D82A}">
                    <a16:rowId xmlns:a16="http://schemas.microsoft.com/office/drawing/2014/main" val="1909579904"/>
                  </a:ext>
                </a:extLst>
              </a:tr>
              <a:tr h="376509">
                <a:tc>
                  <a:txBody>
                    <a:bodyPr/>
                    <a:lstStyle/>
                    <a:p>
                      <a:pPr algn="l" fontAlgn="t"/>
                      <a:r>
                        <a:rPr lang="en-GB" sz="1100" b="0" dirty="0">
                          <a:solidFill>
                            <a:srgbClr val="004461"/>
                          </a:solidFill>
                          <a:effectLst/>
                          <a:latin typeface="Roboto"/>
                        </a:rPr>
                        <a:t>Membership Management Policy</a:t>
                      </a:r>
                    </a:p>
                  </a:txBody>
                  <a:tcPr marL="76200" marR="76200" marT="76200" marB="76200"/>
                </a:tc>
                <a:tc>
                  <a:txBody>
                    <a:bodyPr/>
                    <a:lstStyle/>
                    <a:p>
                      <a:pPr algn="l" fontAlgn="t"/>
                      <a:r>
                        <a:rPr lang="en-GB" sz="1100" b="0">
                          <a:solidFill>
                            <a:srgbClr val="004461"/>
                          </a:solidFill>
                          <a:effectLst/>
                          <a:latin typeface="Roboto"/>
                        </a:rPr>
                        <a:t>Infrastructure Management</a:t>
                      </a:r>
                    </a:p>
                  </a:txBody>
                  <a:tcPr marL="76200" marR="76200" marT="76200" marB="76200"/>
                </a:tc>
                <a:tc>
                  <a:txBody>
                    <a:bodyPr/>
                    <a:lstStyle/>
                    <a:p>
                      <a:pPr algn="l" fontAlgn="t"/>
                      <a:r>
                        <a:rPr lang="en-GB" sz="1100" b="0">
                          <a:solidFill>
                            <a:srgbClr val="004461"/>
                          </a:solidFill>
                          <a:effectLst/>
                          <a:latin typeface="Roboto"/>
                        </a:rPr>
                        <a:t>Research Community (abides by)</a:t>
                      </a:r>
                    </a:p>
                  </a:txBody>
                  <a:tcPr marL="76200" marR="76200" marT="76200" marB="76200"/>
                </a:tc>
                <a:tc>
                  <a:txBody>
                    <a:bodyPr/>
                    <a:lstStyle/>
                    <a:p>
                      <a:pPr algn="l" fontAlgn="t"/>
                      <a:r>
                        <a:rPr lang="en-GB" sz="1100" b="0" dirty="0">
                          <a:solidFill>
                            <a:srgbClr val="004461"/>
                          </a:solidFill>
                          <a:effectLst/>
                          <a:latin typeface="Roboto"/>
                        </a:rPr>
                        <a:t>This policy template defines how Research Communities should manage their members, including registration and expiration.</a:t>
                      </a:r>
                    </a:p>
                  </a:txBody>
                  <a:tcPr marL="76200" marR="76200" marT="76200" marB="76200"/>
                </a:tc>
                <a:extLst>
                  <a:ext uri="{0D108BD9-81ED-4DB2-BD59-A6C34878D82A}">
                    <a16:rowId xmlns:a16="http://schemas.microsoft.com/office/drawing/2014/main" val="4045961113"/>
                  </a:ext>
                </a:extLst>
              </a:tr>
              <a:tr h="376509">
                <a:tc>
                  <a:txBody>
                    <a:bodyPr/>
                    <a:lstStyle/>
                    <a:p>
                      <a:pPr algn="l" fontAlgn="t"/>
                      <a:r>
                        <a:rPr lang="en-GB" sz="1100" b="0" dirty="0">
                          <a:solidFill>
                            <a:srgbClr val="004461"/>
                          </a:solidFill>
                          <a:effectLst/>
                          <a:latin typeface="Roboto"/>
                        </a:rPr>
                        <a:t>Acceptable Authentication Assurance</a:t>
                      </a:r>
                    </a:p>
                  </a:txBody>
                  <a:tcPr marL="76200" marR="76200" marT="76200" marB="76200"/>
                </a:tc>
                <a:tc>
                  <a:txBody>
                    <a:bodyPr/>
                    <a:lstStyle/>
                    <a:p>
                      <a:pPr algn="l" fontAlgn="t"/>
                      <a:r>
                        <a:rPr lang="en-GB" sz="1100" b="0">
                          <a:solidFill>
                            <a:srgbClr val="004461"/>
                          </a:solidFill>
                          <a:effectLst/>
                          <a:latin typeface="Roboto"/>
                        </a:rPr>
                        <a:t>Infrastructure Management</a:t>
                      </a:r>
                    </a:p>
                  </a:txBody>
                  <a:tcPr marL="76200" marR="76200" marT="76200" marB="76200"/>
                </a:tc>
                <a:tc>
                  <a:txBody>
                    <a:bodyPr/>
                    <a:lstStyle/>
                    <a:p>
                      <a:pPr algn="l" fontAlgn="t"/>
                      <a:r>
                        <a:rPr lang="en-GB" sz="1100" b="0">
                          <a:solidFill>
                            <a:srgbClr val="004461"/>
                          </a:solidFill>
                          <a:effectLst/>
                          <a:latin typeface="Roboto"/>
                        </a:rPr>
                        <a:t>Research Community, Services (abide by)</a:t>
                      </a:r>
                    </a:p>
                  </a:txBody>
                  <a:tcPr marL="76200" marR="76200" marT="76200" marB="76200"/>
                </a:tc>
                <a:tc>
                  <a:txBody>
                    <a:bodyPr/>
                    <a:lstStyle/>
                    <a:p>
                      <a:pPr algn="l" fontAlgn="t"/>
                      <a:r>
                        <a:rPr lang="en-GB" sz="1100" b="0" dirty="0">
                          <a:solidFill>
                            <a:srgbClr val="004461"/>
                          </a:solidFill>
                          <a:effectLst/>
                          <a:latin typeface="Roboto"/>
                        </a:rPr>
                        <a:t>This is a placeholder for the Infrastructure to determine rules for the acceptable assurance profiles of user credentials.</a:t>
                      </a:r>
                    </a:p>
                  </a:txBody>
                  <a:tcPr marL="76200" marR="76200" marT="76200" marB="76200"/>
                </a:tc>
                <a:extLst>
                  <a:ext uri="{0D108BD9-81ED-4DB2-BD59-A6C34878D82A}">
                    <a16:rowId xmlns:a16="http://schemas.microsoft.com/office/drawing/2014/main" val="441245419"/>
                  </a:ext>
                </a:extLst>
              </a:tr>
              <a:tr h="376509">
                <a:tc>
                  <a:txBody>
                    <a:bodyPr/>
                    <a:lstStyle/>
                    <a:p>
                      <a:pPr algn="l" fontAlgn="t"/>
                      <a:r>
                        <a:rPr lang="en-GB" sz="1100" b="0" dirty="0">
                          <a:solidFill>
                            <a:srgbClr val="004461"/>
                          </a:solidFill>
                          <a:effectLst/>
                          <a:latin typeface="Roboto"/>
                        </a:rPr>
                        <a:t>Risk Assessment</a:t>
                      </a:r>
                    </a:p>
                  </a:txBody>
                  <a:tcPr marL="76200" marR="76200" marT="76200" marB="76200"/>
                </a:tc>
                <a:tc>
                  <a:txBody>
                    <a:bodyPr/>
                    <a:lstStyle/>
                    <a:p>
                      <a:pPr algn="l" fontAlgn="t"/>
                      <a:r>
                        <a:rPr lang="en-GB" sz="1100" b="0">
                          <a:solidFill>
                            <a:srgbClr val="004461"/>
                          </a:solidFill>
                          <a:effectLst/>
                          <a:latin typeface="Roboto"/>
                        </a:rPr>
                        <a:t>Infrastructure Management, Services &amp; Security Contact</a:t>
                      </a:r>
                    </a:p>
                  </a:txBody>
                  <a:tcPr marL="76200" marR="76200" marT="76200" marB="76200"/>
                </a:tc>
                <a:tc>
                  <a:txBody>
                    <a:bodyPr/>
                    <a:lstStyle/>
                    <a:p>
                      <a:pPr algn="l" fontAlgn="t"/>
                      <a:r>
                        <a:rPr lang="en-GB" sz="1100" b="0" dirty="0">
                          <a:solidFill>
                            <a:srgbClr val="004461"/>
                          </a:solidFill>
                          <a:effectLst/>
                          <a:latin typeface="Roboto"/>
                        </a:rPr>
                        <a:t>Infrastructure Management (completes)</a:t>
                      </a:r>
                    </a:p>
                  </a:txBody>
                  <a:tcPr marL="76200" marR="76200" marT="76200" marB="76200"/>
                </a:tc>
                <a:tc>
                  <a:txBody>
                    <a:bodyPr/>
                    <a:lstStyle/>
                    <a:p>
                      <a:pPr algn="l" fontAlgn="t"/>
                      <a:r>
                        <a:rPr lang="en-GB" sz="1100" b="0" dirty="0">
                          <a:solidFill>
                            <a:srgbClr val="004461"/>
                          </a:solidFill>
                          <a:effectLst/>
                          <a:latin typeface="Roboto"/>
                        </a:rPr>
                        <a:t>This table can be used as a starting point for identifying whether a full Data Protection Impact Assessment is required.</a:t>
                      </a:r>
                    </a:p>
                  </a:txBody>
                  <a:tcPr marL="76200" marR="76200" marT="76200" marB="76200"/>
                </a:tc>
                <a:extLst>
                  <a:ext uri="{0D108BD9-81ED-4DB2-BD59-A6C34878D82A}">
                    <a16:rowId xmlns:a16="http://schemas.microsoft.com/office/drawing/2014/main" val="4037228436"/>
                  </a:ext>
                </a:extLst>
              </a:tr>
              <a:tr h="376509">
                <a:tc>
                  <a:txBody>
                    <a:bodyPr/>
                    <a:lstStyle/>
                    <a:p>
                      <a:pPr algn="l" fontAlgn="t"/>
                      <a:r>
                        <a:rPr lang="en-GB" sz="1100" b="0" dirty="0">
                          <a:solidFill>
                            <a:srgbClr val="004461"/>
                          </a:solidFill>
                          <a:effectLst/>
                          <a:latin typeface="Roboto"/>
                        </a:rPr>
                        <a:t>Policy on the Processing of Personal Data</a:t>
                      </a:r>
                    </a:p>
                  </a:txBody>
                  <a:tcPr marL="76200" marR="76200" marT="76200" marB="76200"/>
                </a:tc>
                <a:tc>
                  <a:txBody>
                    <a:bodyPr/>
                    <a:lstStyle/>
                    <a:p>
                      <a:pPr algn="l" fontAlgn="t"/>
                      <a:r>
                        <a:rPr lang="en-GB" sz="1100" b="0">
                          <a:solidFill>
                            <a:srgbClr val="004461"/>
                          </a:solidFill>
                          <a:effectLst/>
                          <a:latin typeface="Roboto"/>
                        </a:rPr>
                        <a:t>Infrastructure Management &amp; Data Protection Contact</a:t>
                      </a:r>
                    </a:p>
                  </a:txBody>
                  <a:tcPr marL="76200" marR="76200" marT="76200" marB="76200"/>
                </a:tc>
                <a:tc>
                  <a:txBody>
                    <a:bodyPr/>
                    <a:lstStyle/>
                    <a:p>
                      <a:pPr algn="l" fontAlgn="t"/>
                      <a:r>
                        <a:rPr lang="en-GB" sz="1100" b="0">
                          <a:solidFill>
                            <a:srgbClr val="004461"/>
                          </a:solidFill>
                          <a:effectLst/>
                          <a:latin typeface="Roboto"/>
                        </a:rPr>
                        <a:t>Research Community, Services (abide by)</a:t>
                      </a:r>
                    </a:p>
                  </a:txBody>
                  <a:tcPr marL="76200" marR="76200" marT="76200" marB="76200"/>
                </a:tc>
                <a:tc>
                  <a:txBody>
                    <a:bodyPr/>
                    <a:lstStyle/>
                    <a:p>
                      <a:pPr algn="l" fontAlgn="t"/>
                      <a:r>
                        <a:rPr lang="en-GB" sz="1100" b="0" dirty="0">
                          <a:solidFill>
                            <a:srgbClr val="004461"/>
                          </a:solidFill>
                          <a:effectLst/>
                          <a:latin typeface="Roboto"/>
                        </a:rPr>
                        <a:t>This document defines the obligations on Infrastructure Participants when processing personal data.</a:t>
                      </a:r>
                    </a:p>
                  </a:txBody>
                  <a:tcPr marL="76200" marR="76200" marT="76200" marB="76200"/>
                </a:tc>
                <a:extLst>
                  <a:ext uri="{0D108BD9-81ED-4DB2-BD59-A6C34878D82A}">
                    <a16:rowId xmlns:a16="http://schemas.microsoft.com/office/drawing/2014/main" val="1182419296"/>
                  </a:ext>
                </a:extLst>
              </a:tr>
              <a:tr h="376509">
                <a:tc>
                  <a:txBody>
                    <a:bodyPr/>
                    <a:lstStyle/>
                    <a:p>
                      <a:pPr algn="l" fontAlgn="t"/>
                      <a:r>
                        <a:rPr lang="en-GB" sz="1100" b="1" dirty="0">
                          <a:solidFill>
                            <a:srgbClr val="004461"/>
                          </a:solidFill>
                          <a:effectLst/>
                          <a:latin typeface="Roboto"/>
                        </a:rPr>
                        <a:t>Privacy Policy</a:t>
                      </a:r>
                    </a:p>
                  </a:txBody>
                  <a:tcPr marL="76200" marR="76200" marT="76200" marB="76200"/>
                </a:tc>
                <a:tc>
                  <a:txBody>
                    <a:bodyPr/>
                    <a:lstStyle/>
                    <a:p>
                      <a:pPr algn="l" fontAlgn="t"/>
                      <a:r>
                        <a:rPr lang="en-GB" sz="1100" b="1">
                          <a:solidFill>
                            <a:srgbClr val="004461"/>
                          </a:solidFill>
                          <a:effectLst/>
                          <a:latin typeface="Roboto"/>
                        </a:rPr>
                        <a:t>Infrastructure Management (for general policy) &amp; Services (for service specific policies)</a:t>
                      </a:r>
                    </a:p>
                  </a:txBody>
                  <a:tcPr marL="76200" marR="76200" marT="76200" marB="76200"/>
                </a:tc>
                <a:tc>
                  <a:txBody>
                    <a:bodyPr/>
                    <a:lstStyle/>
                    <a:p>
                      <a:pPr algn="l" fontAlgn="t"/>
                      <a:r>
                        <a:rPr lang="en-GB" sz="1100" b="1">
                          <a:solidFill>
                            <a:srgbClr val="004461"/>
                          </a:solidFill>
                          <a:effectLst/>
                          <a:latin typeface="Roboto"/>
                        </a:rPr>
                        <a:t>Users (view)</a:t>
                      </a:r>
                    </a:p>
                  </a:txBody>
                  <a:tcPr marL="76200" marR="76200" marT="76200" marB="76200"/>
                </a:tc>
                <a:tc>
                  <a:txBody>
                    <a:bodyPr/>
                    <a:lstStyle/>
                    <a:p>
                      <a:pPr algn="l" fontAlgn="t"/>
                      <a:r>
                        <a:rPr lang="en-GB" sz="1100" b="1" dirty="0">
                          <a:solidFill>
                            <a:srgbClr val="004461"/>
                          </a:solidFill>
                          <a:effectLst/>
                          <a:latin typeface="Roboto"/>
                        </a:rPr>
                        <a:t>This can be used to document the data collected and processed by the Infrastructure and its participants. Each service in the infrastructure, as well as the infrastructure itself, should complete the template.</a:t>
                      </a:r>
                    </a:p>
                  </a:txBody>
                  <a:tcPr marL="76200" marR="76200" marT="76200" marB="76200"/>
                </a:tc>
                <a:extLst>
                  <a:ext uri="{0D108BD9-81ED-4DB2-BD59-A6C34878D82A}">
                    <a16:rowId xmlns:a16="http://schemas.microsoft.com/office/drawing/2014/main" val="691009438"/>
                  </a:ext>
                </a:extLst>
              </a:tr>
              <a:tr h="376509">
                <a:tc>
                  <a:txBody>
                    <a:bodyPr/>
                    <a:lstStyle/>
                    <a:p>
                      <a:pPr algn="l" fontAlgn="t"/>
                      <a:r>
                        <a:rPr lang="en-GB" sz="1100" b="0" dirty="0">
                          <a:solidFill>
                            <a:srgbClr val="004461"/>
                          </a:solidFill>
                          <a:effectLst/>
                          <a:latin typeface="Roboto"/>
                        </a:rPr>
                        <a:t>Service Operations Security Policy</a:t>
                      </a:r>
                    </a:p>
                  </a:txBody>
                  <a:tcPr marL="76200" marR="76200" marT="76200" marB="76200"/>
                </a:tc>
                <a:tc>
                  <a:txBody>
                    <a:bodyPr/>
                    <a:lstStyle/>
                    <a:p>
                      <a:pPr algn="l" fontAlgn="t"/>
                      <a:r>
                        <a:rPr lang="en-GB" sz="1100" b="0">
                          <a:solidFill>
                            <a:srgbClr val="004461"/>
                          </a:solidFill>
                          <a:effectLst/>
                          <a:latin typeface="Roboto"/>
                        </a:rPr>
                        <a:t>Infrastructure Management</a:t>
                      </a:r>
                    </a:p>
                  </a:txBody>
                  <a:tcPr marL="76200" marR="76200" marT="76200" marB="76200"/>
                </a:tc>
                <a:tc>
                  <a:txBody>
                    <a:bodyPr/>
                    <a:lstStyle/>
                    <a:p>
                      <a:pPr algn="l" fontAlgn="t"/>
                      <a:r>
                        <a:rPr lang="en-GB" sz="1100" b="0">
                          <a:solidFill>
                            <a:srgbClr val="004461"/>
                          </a:solidFill>
                          <a:effectLst/>
                          <a:latin typeface="Roboto"/>
                        </a:rPr>
                        <a:t>Services (abide by)</a:t>
                      </a:r>
                    </a:p>
                  </a:txBody>
                  <a:tcPr marL="76200" marR="76200" marT="76200" marB="76200"/>
                </a:tc>
                <a:tc>
                  <a:txBody>
                    <a:bodyPr/>
                    <a:lstStyle/>
                    <a:p>
                      <a:pPr algn="l" fontAlgn="t"/>
                      <a:r>
                        <a:rPr lang="en-GB" sz="1100" b="0" dirty="0">
                          <a:solidFill>
                            <a:srgbClr val="004461"/>
                          </a:solidFill>
                          <a:effectLst/>
                          <a:latin typeface="Roboto"/>
                        </a:rPr>
                        <a:t>This policy defines requirements for running a service within the Infrastructure.</a:t>
                      </a:r>
                    </a:p>
                  </a:txBody>
                  <a:tcPr marL="76200" marR="76200" marT="76200" marB="76200"/>
                </a:tc>
                <a:extLst>
                  <a:ext uri="{0D108BD9-81ED-4DB2-BD59-A6C34878D82A}">
                    <a16:rowId xmlns:a16="http://schemas.microsoft.com/office/drawing/2014/main" val="3635531062"/>
                  </a:ext>
                </a:extLst>
              </a:tr>
              <a:tr h="376509">
                <a:tc>
                  <a:txBody>
                    <a:bodyPr/>
                    <a:lstStyle/>
                    <a:p>
                      <a:pPr algn="l" fontAlgn="t"/>
                      <a:r>
                        <a:rPr lang="en-GB" sz="1100" b="1" dirty="0">
                          <a:solidFill>
                            <a:srgbClr val="004461"/>
                          </a:solidFill>
                          <a:effectLst/>
                          <a:latin typeface="Roboto"/>
                        </a:rPr>
                        <a:t>Acceptable Use Policy</a:t>
                      </a:r>
                    </a:p>
                  </a:txBody>
                  <a:tcPr marL="76200" marR="76200" marT="76200" marB="76200"/>
                </a:tc>
                <a:tc>
                  <a:txBody>
                    <a:bodyPr/>
                    <a:lstStyle/>
                    <a:p>
                      <a:pPr algn="l" fontAlgn="t"/>
                      <a:r>
                        <a:rPr lang="en-GB" sz="1100" b="1" dirty="0">
                          <a:solidFill>
                            <a:srgbClr val="004461"/>
                          </a:solidFill>
                          <a:effectLst/>
                          <a:latin typeface="Roboto"/>
                        </a:rPr>
                        <a:t>Infrastructure Management (for baseline) &amp; Research Communities (for community specific restrictions)</a:t>
                      </a:r>
                    </a:p>
                  </a:txBody>
                  <a:tcPr marL="76200" marR="76200" marT="76200" marB="76200"/>
                </a:tc>
                <a:tc>
                  <a:txBody>
                    <a:bodyPr/>
                    <a:lstStyle/>
                    <a:p>
                      <a:pPr algn="l" fontAlgn="t"/>
                      <a:r>
                        <a:rPr lang="en-GB" sz="1100" b="1">
                          <a:solidFill>
                            <a:srgbClr val="004461"/>
                          </a:solidFill>
                          <a:effectLst/>
                          <a:latin typeface="Roboto"/>
                        </a:rPr>
                        <a:t>Users (abide by)</a:t>
                      </a:r>
                    </a:p>
                  </a:txBody>
                  <a:tcPr marL="76200" marR="76200" marT="76200" marB="76200"/>
                </a:tc>
                <a:tc>
                  <a:txBody>
                    <a:bodyPr/>
                    <a:lstStyle/>
                    <a:p>
                      <a:pPr algn="l" fontAlgn="t"/>
                      <a:r>
                        <a:rPr lang="en-GB" sz="1100" b="1" dirty="0">
                          <a:solidFill>
                            <a:srgbClr val="004461"/>
                          </a:solidFill>
                          <a:effectLst/>
                          <a:latin typeface="Roboto"/>
                        </a:rPr>
                        <a:t>This is a template for the acceptable use policy that users must accept to use the Research Infrastructure. It should be augmented by the Research Community.</a:t>
                      </a:r>
                    </a:p>
                  </a:txBody>
                  <a:tcPr marL="76200" marR="76200" marT="76200" marB="76200"/>
                </a:tc>
                <a:extLst>
                  <a:ext uri="{0D108BD9-81ED-4DB2-BD59-A6C34878D82A}">
                    <a16:rowId xmlns:a16="http://schemas.microsoft.com/office/drawing/2014/main" val="3360662957"/>
                  </a:ext>
                </a:extLst>
              </a:tr>
            </a:tbl>
          </a:graphicData>
        </a:graphic>
      </p:graphicFrame>
    </p:spTree>
    <p:extLst>
      <p:ext uri="{BB962C8B-B14F-4D97-AF65-F5344CB8AC3E}">
        <p14:creationId xmlns:p14="http://schemas.microsoft.com/office/powerpoint/2010/main" val="3989032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Draft UK IRIS AUP: Background</a:t>
            </a:r>
          </a:p>
        </p:txBody>
      </p:sp>
      <p:sp>
        <p:nvSpPr>
          <p:cNvPr id="3" name="Content Placeholder 2"/>
          <p:cNvSpPr>
            <a:spLocks noGrp="1"/>
          </p:cNvSpPr>
          <p:nvPr>
            <p:ph idx="1"/>
          </p:nvPr>
        </p:nvSpPr>
        <p:spPr/>
        <p:txBody>
          <a:bodyPr>
            <a:normAutofit/>
          </a:bodyPr>
          <a:lstStyle/>
          <a:p>
            <a:r>
              <a:rPr lang="en-GB" dirty="0"/>
              <a:t>Based on the WISE Baseline AUP template</a:t>
            </a:r>
          </a:p>
          <a:p>
            <a:pPr lvl="1"/>
            <a:r>
              <a:rPr lang="en-GB" dirty="0"/>
              <a:t>WISE = Wise Information Security for Collaborating e-Infrastructures</a:t>
            </a:r>
          </a:p>
          <a:p>
            <a:pPr lvl="1"/>
            <a:r>
              <a:rPr lang="en-GB" dirty="0">
                <a:hlinkClick r:id="rId2"/>
              </a:rPr>
              <a:t>https://wise-community.org/about-wise/</a:t>
            </a:r>
            <a:endParaRPr lang="en-GB" dirty="0"/>
          </a:p>
          <a:p>
            <a:pPr lvl="1"/>
            <a:r>
              <a:rPr lang="en-GB" dirty="0"/>
              <a:t>WISE Security for Collaborating Infrastructures (SCI) working group</a:t>
            </a:r>
          </a:p>
          <a:p>
            <a:r>
              <a:rPr lang="en-GB" dirty="0"/>
              <a:t>One of the policies in the AARC Policy Development Kit</a:t>
            </a:r>
          </a:p>
          <a:p>
            <a:r>
              <a:rPr lang="en-GB" dirty="0"/>
              <a:t>WISE formally adopted the AUP for sustainability after the AARC projects</a:t>
            </a:r>
          </a:p>
          <a:p>
            <a:pPr lvl="1"/>
            <a:r>
              <a:rPr lang="en-GB" dirty="0"/>
              <a:t>Though it hasn’t made it onto the website yet</a:t>
            </a:r>
          </a:p>
          <a:p>
            <a:pPr lvl="1"/>
            <a:endParaRPr lang="en-GB" dirty="0"/>
          </a:p>
        </p:txBody>
      </p:sp>
    </p:spTree>
    <p:extLst>
      <p:ext uri="{BB962C8B-B14F-4D97-AF65-F5344CB8AC3E}">
        <p14:creationId xmlns:p14="http://schemas.microsoft.com/office/powerpoint/2010/main" val="2814337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Draft UK IRIS AUP: Why use common AUP?	</a:t>
            </a:r>
          </a:p>
        </p:txBody>
      </p:sp>
      <p:sp>
        <p:nvSpPr>
          <p:cNvPr id="3" name="Content Placeholder 2"/>
          <p:cNvSpPr>
            <a:spLocks noGrp="1"/>
          </p:cNvSpPr>
          <p:nvPr>
            <p:ph idx="1"/>
          </p:nvPr>
        </p:nvSpPr>
        <p:spPr/>
        <p:txBody>
          <a:bodyPr>
            <a:normAutofit/>
          </a:bodyPr>
          <a:lstStyle/>
          <a:p>
            <a:r>
              <a:rPr lang="en-GB" dirty="0"/>
              <a:t>Use of a common, baseline AUP -</a:t>
            </a:r>
          </a:p>
          <a:p>
            <a:pPr lvl="1"/>
            <a:r>
              <a:rPr lang="en-GB" dirty="0"/>
              <a:t>Promotes trust in users’ behaviour across infrastructures</a:t>
            </a:r>
          </a:p>
          <a:p>
            <a:pPr lvl="2"/>
            <a:r>
              <a:rPr lang="en-GB" dirty="0"/>
              <a:t>Services within an infrastructure have a common framework describing the expected behaviour of users coming from multiple communities</a:t>
            </a:r>
          </a:p>
          <a:p>
            <a:pPr lvl="2"/>
            <a:r>
              <a:rPr lang="en-GB" dirty="0"/>
              <a:t>Concise and familiar rules actually read and (hopefully!) understood by users</a:t>
            </a:r>
          </a:p>
          <a:p>
            <a:pPr lvl="1"/>
            <a:r>
              <a:rPr lang="en-GB" dirty="0"/>
              <a:t>Allows for consistent presentation of necessary Privacy Notices</a:t>
            </a:r>
          </a:p>
          <a:p>
            <a:pPr lvl="1"/>
            <a:r>
              <a:rPr lang="en-GB" dirty="0"/>
              <a:t>Allows for augmentation with additional local / community requirements</a:t>
            </a:r>
          </a:p>
          <a:p>
            <a:pPr lvl="1"/>
            <a:r>
              <a:rPr lang="en-GB" dirty="0"/>
              <a:t>Easier bootstrapping – don’t reinvent the wheel</a:t>
            </a:r>
          </a:p>
          <a:p>
            <a:pPr lvl="2"/>
            <a:r>
              <a:rPr lang="en-GB" dirty="0"/>
              <a:t>Applicable to both ‘community-first’ and ‘user-first’ AAI membership management services </a:t>
            </a:r>
          </a:p>
          <a:p>
            <a:pPr lvl="2"/>
            <a:r>
              <a:rPr lang="en-GB" dirty="0"/>
              <a:t>See - Implementers Guide to the WISE Baseline Acceptable Use Policy</a:t>
            </a:r>
          </a:p>
          <a:p>
            <a:pPr lvl="3"/>
            <a:r>
              <a:rPr lang="en-GB" dirty="0">
                <a:hlinkClick r:id="rId2"/>
              </a:rPr>
              <a:t>https://aarc-community.org/guidelines/aarc-i044/</a:t>
            </a:r>
            <a:endParaRPr lang="en-GB" dirty="0"/>
          </a:p>
        </p:txBody>
      </p:sp>
    </p:spTree>
    <p:extLst>
      <p:ext uri="{BB962C8B-B14F-4D97-AF65-F5344CB8AC3E}">
        <p14:creationId xmlns:p14="http://schemas.microsoft.com/office/powerpoint/2010/main" val="3129362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Draft UK IRIS AUP: Structure</a:t>
            </a:r>
          </a:p>
        </p:txBody>
      </p:sp>
      <p:sp>
        <p:nvSpPr>
          <p:cNvPr id="3" name="Content Placeholder 2"/>
          <p:cNvSpPr>
            <a:spLocks noGrp="1"/>
          </p:cNvSpPr>
          <p:nvPr>
            <p:ph idx="1"/>
          </p:nvPr>
        </p:nvSpPr>
        <p:spPr/>
        <p:txBody>
          <a:bodyPr/>
          <a:lstStyle/>
          <a:p>
            <a:r>
              <a:rPr lang="en-GB" dirty="0"/>
              <a:t>WISE Baseline AUP is a template</a:t>
            </a:r>
          </a:p>
          <a:p>
            <a:pPr lvl="1"/>
            <a:r>
              <a:rPr lang="en-GB" dirty="0"/>
              <a:t>Clauses with long history in European and US projects</a:t>
            </a:r>
          </a:p>
          <a:p>
            <a:pPr lvl="2"/>
            <a:r>
              <a:rPr lang="en-GB" dirty="0"/>
              <a:t>Adjusted in the light of experience with broad consultation during the AARC project</a:t>
            </a:r>
          </a:p>
          <a:p>
            <a:pPr lvl="1"/>
            <a:r>
              <a:rPr lang="en-GB" dirty="0"/>
              <a:t>10 basic clauses which MUST NOT be changed</a:t>
            </a:r>
          </a:p>
          <a:p>
            <a:pPr lvl="1"/>
            <a:r>
              <a:rPr lang="en-GB" dirty="0"/>
              <a:t>+Allow additional community or deployment-specific clauses</a:t>
            </a:r>
          </a:p>
          <a:p>
            <a:pPr lvl="2"/>
            <a:r>
              <a:rPr lang="en-GB" dirty="0"/>
              <a:t>Must not conflict with base clauses</a:t>
            </a:r>
          </a:p>
          <a:p>
            <a:pPr lvl="1"/>
            <a:r>
              <a:rPr lang="en-GB" dirty="0"/>
              <a:t>Acceptable use defined by community ‘purpose’</a:t>
            </a:r>
          </a:p>
          <a:p>
            <a:pPr lvl="2"/>
            <a:r>
              <a:rPr lang="en-GB" dirty="0"/>
              <a:t>Everything else is unacceptable use</a:t>
            </a:r>
          </a:p>
          <a:p>
            <a:r>
              <a:rPr lang="en-GB" dirty="0"/>
              <a:t>Draft UK IRIS implementation</a:t>
            </a:r>
          </a:p>
          <a:p>
            <a:pPr lvl="1"/>
            <a:r>
              <a:rPr lang="en-GB" dirty="0"/>
              <a:t>https://docs.google.com/document/d/1Kpv90uWLTML_AJ2SHIZE1Aa_EsF_JYsBYQ3EeNar9Jg/edit?usp=sharing</a:t>
            </a:r>
          </a:p>
          <a:p>
            <a:endParaRPr lang="en-GB" dirty="0"/>
          </a:p>
        </p:txBody>
      </p:sp>
    </p:spTree>
    <p:extLst>
      <p:ext uri="{BB962C8B-B14F-4D97-AF65-F5344CB8AC3E}">
        <p14:creationId xmlns:p14="http://schemas.microsoft.com/office/powerpoint/2010/main" val="32716682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D75D8193E0ABB45ACE4C12DD168A28C" ma:contentTypeVersion="11" ma:contentTypeDescription="Create a new document." ma:contentTypeScope="" ma:versionID="e9304e65f1ec2c7492627c6d88d87fdd">
  <xsd:schema xmlns:xsd="http://www.w3.org/2001/XMLSchema" xmlns:xs="http://www.w3.org/2001/XMLSchema" xmlns:p="http://schemas.microsoft.com/office/2006/metadata/properties" xmlns:ns3="96b59810-70b7-42ba-aa3c-2b0f17234766" xmlns:ns4="4b2b348f-a695-4e83-9072-119a3186bfb4" targetNamespace="http://schemas.microsoft.com/office/2006/metadata/properties" ma:root="true" ma:fieldsID="5db1a8e541f7c625b55b2ad5c92e8198" ns3:_="" ns4:_="">
    <xsd:import namespace="96b59810-70b7-42ba-aa3c-2b0f17234766"/>
    <xsd:import namespace="4b2b348f-a695-4e83-9072-119a3186bfb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b59810-70b7-42ba-aa3c-2b0f17234766"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b2b348f-a695-4e83-9072-119a3186bfb4"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E74939B-8C37-4B8F-B435-278CB99CC063}">
  <ds:schemaRefs>
    <ds:schemaRef ds:uri="http://schemas.microsoft.com/sharepoint/v3/contenttype/forms"/>
  </ds:schemaRefs>
</ds:datastoreItem>
</file>

<file path=customXml/itemProps2.xml><?xml version="1.0" encoding="utf-8"?>
<ds:datastoreItem xmlns:ds="http://schemas.openxmlformats.org/officeDocument/2006/customXml" ds:itemID="{F62BD161-6115-47FD-8D5D-08A141B0FE76}">
  <ds:schemaRefs>
    <ds:schemaRef ds:uri="http://schemas.microsoft.com/office/infopath/2007/PartnerControls"/>
    <ds:schemaRef ds:uri="http://purl.org/dc/terms/"/>
    <ds:schemaRef ds:uri="http://schemas.microsoft.com/office/2006/metadata/properties"/>
    <ds:schemaRef ds:uri="http://schemas.microsoft.com/office/2006/documentManagement/types"/>
    <ds:schemaRef ds:uri="96b59810-70b7-42ba-aa3c-2b0f17234766"/>
    <ds:schemaRef ds:uri="http://www.w3.org/XML/1998/namespace"/>
    <ds:schemaRef ds:uri="4b2b348f-a695-4e83-9072-119a3186bfb4"/>
    <ds:schemaRef ds:uri="http://purl.org/dc/elements/1.1/"/>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06A9ECCA-1911-4E97-9E66-DC428DCD7E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b59810-70b7-42ba-aa3c-2b0f17234766"/>
    <ds:schemaRef ds:uri="4b2b348f-a695-4e83-9072-119a3186b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1818</TotalTime>
  <Words>1789</Words>
  <Application>Microsoft Macintosh PowerPoint</Application>
  <PresentationFormat>Widescreen</PresentationFormat>
  <Paragraphs>238</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Roboto</vt:lpstr>
      <vt:lpstr>Office Theme</vt:lpstr>
      <vt:lpstr>IRIS Trust Framework</vt:lpstr>
      <vt:lpstr>Overview</vt:lpstr>
      <vt:lpstr>Introduction</vt:lpstr>
      <vt:lpstr>AARC Policy Development Kit</vt:lpstr>
      <vt:lpstr>AARC Policy Development Kit</vt:lpstr>
      <vt:lpstr>AARC Policy Development Kit</vt:lpstr>
      <vt:lpstr>Draft UK IRIS AUP: Background</vt:lpstr>
      <vt:lpstr>Draft UK IRIS AUP: Why use common AUP? </vt:lpstr>
      <vt:lpstr>Draft UK IRIS AUP: Structure</vt:lpstr>
      <vt:lpstr>Draft UK IRIS Privacy Notice</vt:lpstr>
      <vt:lpstr>Draft UK IRIS Infrastructure Security Policy</vt:lpstr>
      <vt:lpstr>Draft UK IRIS policy framework</vt:lpstr>
      <vt:lpstr>AARC Policy Development Kit</vt:lpstr>
      <vt:lpstr>Incident Response</vt:lpstr>
      <vt:lpstr>Incident Response</vt:lpstr>
      <vt:lpstr>Next steps</vt:lpstr>
      <vt:lpstr>Questions?</vt:lpstr>
    </vt:vector>
  </TitlesOfParts>
  <Company>STFC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Neilson, Ian (STFC,RAL,SC)</dc:creator>
  <cp:lastModifiedBy>Crooks, David (STFC,RAL,SC)</cp:lastModifiedBy>
  <cp:revision>24</cp:revision>
  <dcterms:created xsi:type="dcterms:W3CDTF">2019-10-06T11:58:56Z</dcterms:created>
  <dcterms:modified xsi:type="dcterms:W3CDTF">2019-10-08T12:59:18Z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0x010100ED75D8193E0ABB45ACE4C12DD168A28C</vt:lpwstr>
  </property>
</Properties>
</file>