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700" r:id="rId5"/>
    <p:sldMasterId id="2147483715" r:id="rId6"/>
  </p:sldMasterIdLst>
  <p:notesMasterIdLst>
    <p:notesMasterId r:id="rId24"/>
  </p:notesMasterIdLst>
  <p:sldIdLst>
    <p:sldId id="256" r:id="rId7"/>
    <p:sldId id="257" r:id="rId8"/>
    <p:sldId id="258" r:id="rId9"/>
    <p:sldId id="260" r:id="rId10"/>
    <p:sldId id="283" r:id="rId11"/>
    <p:sldId id="284" r:id="rId12"/>
    <p:sldId id="285" r:id="rId13"/>
    <p:sldId id="286" r:id="rId14"/>
    <p:sldId id="287" r:id="rId15"/>
    <p:sldId id="288" r:id="rId16"/>
    <p:sldId id="289" r:id="rId17"/>
    <p:sldId id="290" r:id="rId18"/>
    <p:sldId id="291" r:id="rId19"/>
    <p:sldId id="293" r:id="rId20"/>
    <p:sldId id="294" r:id="rId21"/>
    <p:sldId id="272"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8"/>
    <a:srgbClr val="F08900"/>
    <a:srgbClr val="FF6900"/>
    <a:srgbClr val="1E5DF8"/>
    <a:srgbClr val="626262"/>
    <a:srgbClr val="FFFFFF"/>
    <a:srgbClr val="00BED5"/>
    <a:srgbClr val="C13D33"/>
    <a:srgbClr val="E94D36"/>
    <a:srgbClr val="BE2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71"/>
    <p:restoredTop sz="94409"/>
  </p:normalViewPr>
  <p:slideViewPr>
    <p:cSldViewPr snapToGrid="0" snapToObjects="1">
      <p:cViewPr varScale="1">
        <p:scale>
          <a:sx n="109" d="100"/>
          <a:sy n="109" d="100"/>
        </p:scale>
        <p:origin x="300" y="96"/>
      </p:cViewPr>
      <p:guideLst>
        <p:guide orient="horz" pos="323"/>
        <p:guide pos="325"/>
        <p:guide orient="horz" pos="3974"/>
        <p:guide pos="7355"/>
        <p:guide pos="3840"/>
        <p:guide orient="horz" pos="867"/>
        <p:guide orient="horz" pos="3634"/>
        <p:guide pos="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12/16/2019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dadyslexia.org.uk/advice/employers/creating-a-dyslexia-friendly-workplace/dyslexia-friendly-style-guid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edit the background image, select ‘Format’ from the PowerPoint menu and ‘Slide Background’ from the drop-down menu. Within the new list of options that appears on the right of the screen, select the ‘File’ button under ‘Insert picture from’ and select your image from your file browser. Remember to delete the image credit if using your own image.</a:t>
            </a:r>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2937672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200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090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250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737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229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413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16</a:t>
            </a:fld>
            <a:endParaRPr lang="en-US"/>
          </a:p>
        </p:txBody>
      </p:sp>
    </p:spTree>
    <p:extLst>
      <p:ext uri="{BB962C8B-B14F-4D97-AF65-F5344CB8AC3E}">
        <p14:creationId xmlns:p14="http://schemas.microsoft.com/office/powerpoint/2010/main" val="2500463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17</a:t>
            </a:fld>
            <a:endParaRPr lang="en-US"/>
          </a:p>
        </p:txBody>
      </p:sp>
    </p:spTree>
    <p:extLst>
      <p:ext uri="{BB962C8B-B14F-4D97-AF65-F5344CB8AC3E}">
        <p14:creationId xmlns:p14="http://schemas.microsoft.com/office/powerpoint/2010/main" val="3375910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2</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replace photo with one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image to the back so that the geometric overlay re-appears over the image. Remember to delete the image credit if using your own image.</a:t>
            </a:r>
          </a:p>
        </p:txBody>
      </p:sp>
      <p:sp>
        <p:nvSpPr>
          <p:cNvPr id="4" name="Slide Number Placeholder 3"/>
          <p:cNvSpPr>
            <a:spLocks noGrp="1"/>
          </p:cNvSpPr>
          <p:nvPr>
            <p:ph type="sldNum" sz="quarter" idx="5"/>
          </p:nvPr>
        </p:nvSpPr>
        <p:spPr/>
        <p:txBody>
          <a:bodyPr/>
          <a:lstStyle/>
          <a:p>
            <a:fld id="{C0F3BA1D-A00F-DB41-84DA-BE26C4853B35}" type="slidenum">
              <a:rPr lang="en-US" smtClean="0"/>
              <a:t>3</a:t>
            </a:fld>
            <a:endParaRPr lang="en-US"/>
          </a:p>
        </p:txBody>
      </p:sp>
    </p:spTree>
    <p:extLst>
      <p:ext uri="{BB962C8B-B14F-4D97-AF65-F5344CB8AC3E}">
        <p14:creationId xmlns:p14="http://schemas.microsoft.com/office/powerpoint/2010/main" val="724020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4</a:t>
            </a:fld>
            <a:endParaRPr lang="en-US"/>
          </a:p>
        </p:txBody>
      </p:sp>
    </p:spTree>
    <p:extLst>
      <p:ext uri="{BB962C8B-B14F-4D97-AF65-F5344CB8AC3E}">
        <p14:creationId xmlns:p14="http://schemas.microsoft.com/office/powerpoint/2010/main" val="3836229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smtClean="0">
                <a:solidFill>
                  <a:schemeClr val="tx1"/>
                </a:solidFill>
                <a:effectLst/>
                <a:latin typeface="+mn-lt"/>
                <a:ea typeface="+mn-ea"/>
                <a:cs typeface="+mn-cs"/>
              </a:rPr>
              <a:t>We need an identity and access management proxy service providing single sign on, credential/token translation, identity management and attribute/claim distribution</a:t>
            </a:r>
            <a:r>
              <a:rPr lang="en-GB" sz="1200" b="0" i="0" u="none" strike="noStrike" kern="1200" baseline="0" dirty="0" smtClean="0">
                <a:solidFill>
                  <a:schemeClr val="tx1"/>
                </a:solidFill>
                <a:effectLst/>
                <a:latin typeface="+mn-lt"/>
                <a:ea typeface="+mn-ea"/>
                <a:cs typeface="+mn-cs"/>
              </a:rPr>
              <a:t> – IAM does all this and is build using industry standard </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822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smtClean="0">
                <a:solidFill>
                  <a:schemeClr val="tx1"/>
                </a:solidFill>
                <a:effectLst/>
                <a:latin typeface="+mn-lt"/>
                <a:ea typeface="+mn-ea"/>
                <a:cs typeface="+mn-cs"/>
              </a:rPr>
              <a:t>We need an identity and access management proxy service providing single sign on, credential/token translation, identity management and attribute/claim distribution</a:t>
            </a:r>
            <a:r>
              <a:rPr lang="en-GB" sz="1200" b="0" i="0" u="none" strike="noStrike" kern="1200" baseline="0" dirty="0" smtClean="0">
                <a:solidFill>
                  <a:schemeClr val="tx1"/>
                </a:solidFill>
                <a:effectLst/>
                <a:latin typeface="+mn-lt"/>
                <a:ea typeface="+mn-ea"/>
                <a:cs typeface="+mn-cs"/>
              </a:rPr>
              <a:t> – IAM does all this and is build using industry standard </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162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383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739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Replace this guidance text with your own bullet pointed content.</a:t>
            </a:r>
            <a:endParaRPr lang="en-GB" sz="1200" b="0"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For further guidance please see </a:t>
            </a:r>
            <a:r>
              <a:rPr lang="en-GB" sz="1200" b="1" i="0" u="sng" strike="noStrike" kern="1200" dirty="0">
                <a:solidFill>
                  <a:schemeClr val="tx1"/>
                </a:solidFill>
                <a:effectLst/>
                <a:latin typeface="+mn-lt"/>
                <a:ea typeface="+mn-ea"/>
                <a:cs typeface="+mn-cs"/>
                <a:hlinkClick r:id="rId3"/>
              </a:rPr>
              <a:t>https://www.bdadyslexia.org.uk/advice/employers/creating-a-dyslexia-friendly-workplace/dyslexia-friendly-style-guide</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028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278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940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708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507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12/16/2019</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2.tiff"/><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12/16/2019</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8" r:id="rId12"/>
    <p:sldLayoutId id="2147483699" r:id="rId13"/>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12/16/2019</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pic>
        <p:nvPicPr>
          <p:cNvPr id="3" name="Picture 2">
            <a:extLst>
              <a:ext uri="{FF2B5EF4-FFF2-40B4-BE49-F238E27FC236}">
                <a16:creationId xmlns:a16="http://schemas.microsoft.com/office/drawing/2014/main" id="{73329EEC-5156-D04D-B817-99CEA460685D}"/>
              </a:ext>
            </a:extLst>
          </p:cNvPr>
          <p:cNvPicPr>
            <a:picLocks noChangeAspect="1"/>
          </p:cNvPicPr>
          <p:nvPr userDrawn="1"/>
        </p:nvPicPr>
        <p:blipFill>
          <a:blip r:embed="rId6"/>
          <a:stretch>
            <a:fillRect/>
          </a:stretch>
        </p:blipFill>
        <p:spPr>
          <a:xfrm>
            <a:off x="2873952" y="5803292"/>
            <a:ext cx="1051068" cy="538764"/>
          </a:xfrm>
          <a:prstGeom prst="rect">
            <a:avLst/>
          </a:prstGeom>
        </p:spPr>
      </p:pic>
    </p:spTree>
    <p:extLst>
      <p:ext uri="{BB962C8B-B14F-4D97-AF65-F5344CB8AC3E}">
        <p14:creationId xmlns:p14="http://schemas.microsoft.com/office/powerpoint/2010/main" val="104782521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2.tiff"/><Relationship Id="rId5" Type="http://schemas.openxmlformats.org/officeDocument/2006/relationships/image" Target="../media/image9.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9.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tiff"/><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2.tiff"/><Relationship Id="rId5" Type="http://schemas.openxmlformats.org/officeDocument/2006/relationships/image" Target="../media/image9.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659962-2CD4-F146-83E2-23B89B2923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38" y="412403"/>
            <a:ext cx="3764901" cy="963960"/>
          </a:xfrm>
          <a:prstGeom prst="rect">
            <a:avLst/>
          </a:prstGeom>
        </p:spPr>
      </p:pic>
      <p:sp>
        <p:nvSpPr>
          <p:cNvPr id="4" name="TextBox 3">
            <a:extLst>
              <a:ext uri="{FF2B5EF4-FFF2-40B4-BE49-F238E27FC236}">
                <a16:creationId xmlns:a16="http://schemas.microsoft.com/office/drawing/2014/main" id="{A27F81BE-8CEC-294C-BADB-D794B6BE30B3}"/>
              </a:ext>
            </a:extLst>
          </p:cNvPr>
          <p:cNvSpPr txBox="1"/>
          <p:nvPr/>
        </p:nvSpPr>
        <p:spPr>
          <a:xfrm>
            <a:off x="437881" y="6165509"/>
            <a:ext cx="1859272"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Image © STFC Alan Ford </a:t>
            </a:r>
          </a:p>
        </p:txBody>
      </p:sp>
      <p:pic>
        <p:nvPicPr>
          <p:cNvPr id="5" name="Picture 4">
            <a:extLst>
              <a:ext uri="{FF2B5EF4-FFF2-40B4-BE49-F238E27FC236}">
                <a16:creationId xmlns:a16="http://schemas.microsoft.com/office/drawing/2014/main" id="{5506B235-72F8-C744-9DF8-2D00DEE30257}"/>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18E61CF-6A1E-7240-AEAA-F64CABE831F2}"/>
              </a:ext>
            </a:extLst>
          </p:cNvPr>
          <p:cNvPicPr>
            <a:picLocks noChangeAspect="1"/>
          </p:cNvPicPr>
          <p:nvPr/>
        </p:nvPicPr>
        <p:blipFill>
          <a:blip r:embed="rId6"/>
          <a:stretch>
            <a:fillRect/>
          </a:stretch>
        </p:blipFill>
        <p:spPr>
          <a:xfrm>
            <a:off x="708978" y="2940050"/>
            <a:ext cx="6489700" cy="977900"/>
          </a:xfrm>
          <a:prstGeom prst="rect">
            <a:avLst/>
          </a:prstGeom>
        </p:spPr>
      </p:pic>
    </p:spTree>
    <p:extLst>
      <p:ext uri="{BB962C8B-B14F-4D97-AF65-F5344CB8AC3E}">
        <p14:creationId xmlns:p14="http://schemas.microsoft.com/office/powerpoint/2010/main" val="3325482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21BF9D-7312-D146-A098-1393906DE9CF}"/>
              </a:ext>
            </a:extLst>
          </p:cNvPr>
          <p:cNvSpPr txBox="1"/>
          <p:nvPr/>
        </p:nvSpPr>
        <p:spPr>
          <a:xfrm>
            <a:off x="403340" y="345182"/>
            <a:ext cx="11684581"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Current Status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C18217B8-85C6-BF4E-89E1-A6954783545D}"/>
              </a:ext>
            </a:extLst>
          </p:cNvPr>
          <p:cNvSpPr/>
          <p:nvPr/>
        </p:nvSpPr>
        <p:spPr>
          <a:xfrm>
            <a:off x="427465" y="1401194"/>
            <a:ext cx="10976158" cy="4160113"/>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GB" sz="3200" b="1" i="0" u="none" strike="noStrike" kern="1200" cap="none" spc="-100" normalizeH="0" baseline="0" noProof="0" dirty="0" smtClean="0">
                <a:ln>
                  <a:noFill/>
                </a:ln>
                <a:solidFill>
                  <a:srgbClr val="1E5DF8"/>
                </a:solidFill>
                <a:effectLst/>
                <a:uLnTx/>
                <a:uFillTx/>
                <a:latin typeface="Arial" panose="020B0604020202020204" pitchFamily="34" charset="0"/>
                <a:ea typeface="+mn-ea"/>
                <a:cs typeface="Arial" panose="020B0604020202020204" pitchFamily="34" charset="0"/>
              </a:rPr>
              <a:t>Policy Work</a:t>
            </a:r>
            <a:endParaRPr kumimoji="0" lang="en-GB" sz="3200" b="1" i="0" u="none" strike="noStrike" kern="1200" cap="none" spc="-10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w</a:t>
            </a:r>
            <a:r>
              <a:rPr kumimoji="0" lang="en-GB" sz="28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orking closely with the IRIS Trust Framework digital asset</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800" dirty="0" smtClean="0">
                <a:solidFill>
                  <a:srgbClr val="626262"/>
                </a:solidFill>
                <a:latin typeface="Arial" panose="020B0604020202020204" pitchFamily="34" charset="0"/>
                <a:cs typeface="Arial" panose="020B0604020202020204" pitchFamily="34" charset="0"/>
              </a:rPr>
              <a:t>IRIS policy and </a:t>
            </a:r>
            <a:r>
              <a:rPr kumimoji="0" lang="en-GB" sz="28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IRIS IAM capability closely interconnected, and</a:t>
            </a:r>
            <a:r>
              <a:rPr kumimoji="0" lang="en-GB" sz="2800" b="0" i="0" u="none" strike="noStrike" kern="1200" cap="none" spc="0" normalizeH="0" noProof="0" dirty="0" smtClean="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8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IAM procedures and processes need to follow these</a:t>
            </a:r>
            <a:r>
              <a:rPr kumimoji="0" lang="en-GB" sz="2800" b="0" i="0" u="none" strike="noStrike" kern="1200" cap="none" spc="0" normalizeH="0" noProof="0" dirty="0" smtClean="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8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policies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Draft privacy and acceptable use policies are in place</a:t>
            </a:r>
          </a:p>
          <a:p>
            <a:pPr marL="800100" lvl="1" indent="-342900" fontAlgn="base">
              <a:buFont typeface="Arial" panose="020B0604020202020204" pitchFamily="34" charset="0"/>
              <a:buChar char="•"/>
            </a:pPr>
            <a:r>
              <a:rPr lang="en-GB" sz="2800" dirty="0" smtClean="0">
                <a:solidFill>
                  <a:srgbClr val="626262"/>
                </a:solidFill>
                <a:latin typeface="Arial" panose="020B0604020202020204" pitchFamily="34" charset="0"/>
                <a:cs typeface="Arial" panose="020B0604020202020204" pitchFamily="34" charset="0"/>
              </a:rPr>
              <a:t>AUP is hosted </a:t>
            </a:r>
            <a:r>
              <a:rPr lang="en-GB" sz="2800" dirty="0">
                <a:solidFill>
                  <a:srgbClr val="626262"/>
                </a:solidFill>
                <a:latin typeface="Arial" panose="020B0604020202020204" pitchFamily="34" charset="0"/>
                <a:cs typeface="Arial" panose="020B0604020202020204" pitchFamily="34" charset="0"/>
              </a:rPr>
              <a:t>at </a:t>
            </a:r>
            <a:r>
              <a:rPr lang="en-GB" sz="2800" u="sng" dirty="0">
                <a:solidFill>
                  <a:srgbClr val="F08900"/>
                </a:solidFill>
                <a:latin typeface="Arial" panose="020B0604020202020204" pitchFamily="34" charset="0"/>
                <a:cs typeface="Arial" panose="020B0604020202020204" pitchFamily="34" charset="0"/>
              </a:rPr>
              <a:t>https://iris-iam.stfc.ac.uk/aup/</a:t>
            </a:r>
          </a:p>
          <a:p>
            <a:pPr marL="800100" lvl="1" indent="-342900" fontAlgn="base">
              <a:buFont typeface="Arial" panose="020B0604020202020204" pitchFamily="34" charset="0"/>
              <a:buChar char="•"/>
            </a:pPr>
            <a:r>
              <a:rPr lang="en-GB" sz="2800" dirty="0" smtClean="0">
                <a:solidFill>
                  <a:srgbClr val="626262"/>
                </a:solidFill>
                <a:latin typeface="Arial" panose="020B0604020202020204" pitchFamily="34" charset="0"/>
                <a:cs typeface="Arial" panose="020B0604020202020204" pitchFamily="34" charset="0"/>
              </a:rPr>
              <a:t>Privacy Policy hosted at </a:t>
            </a:r>
            <a:r>
              <a:rPr lang="en-GB" sz="2800" u="sng" dirty="0">
                <a:solidFill>
                  <a:srgbClr val="F08900"/>
                </a:solidFill>
                <a:latin typeface="Arial" panose="020B0604020202020204" pitchFamily="34" charset="0"/>
                <a:cs typeface="Arial" panose="020B0604020202020204" pitchFamily="34" charset="0"/>
              </a:rPr>
              <a:t>https://</a:t>
            </a:r>
            <a:r>
              <a:rPr lang="en-GB" sz="2800" u="sng" dirty="0" smtClean="0">
                <a:solidFill>
                  <a:srgbClr val="F08900"/>
                </a:solidFill>
                <a:latin typeface="Arial" panose="020B0604020202020204" pitchFamily="34" charset="0"/>
                <a:cs typeface="Arial" panose="020B0604020202020204" pitchFamily="34" charset="0"/>
              </a:rPr>
              <a:t>iris-iam.stfc.ac.uk/privacypolicy/</a:t>
            </a:r>
          </a:p>
          <a:p>
            <a:pPr marL="342900" indent="-342900" fontAlgn="base">
              <a:buFont typeface="Arial" panose="020B0604020202020204" pitchFamily="34" charset="0"/>
              <a:buChar char="•"/>
            </a:pPr>
            <a:r>
              <a:rPr lang="en-GB" sz="2800" dirty="0" smtClean="0">
                <a:solidFill>
                  <a:srgbClr val="626262"/>
                </a:solidFill>
                <a:latin typeface="Arial" panose="020B0604020202020204" pitchFamily="34" charset="0"/>
                <a:cs typeface="Arial" panose="020B0604020202020204" pitchFamily="34" charset="0"/>
              </a:rPr>
              <a:t>A d</a:t>
            </a:r>
            <a:r>
              <a:rPr kumimoji="0" lang="en-GB" sz="28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raft group management procedure has been written</a:t>
            </a:r>
            <a:r>
              <a:rPr kumimoji="0" lang="en-GB" sz="2800" b="0" i="0" u="none" strike="noStrike" kern="1200" cap="none" spc="0" normalizeH="0" noProof="0" dirty="0" smtClean="0">
                <a:ln>
                  <a:noFill/>
                </a:ln>
                <a:solidFill>
                  <a:srgbClr val="626262"/>
                </a:solidFill>
                <a:effectLst/>
                <a:uLnTx/>
                <a:uFillTx/>
                <a:latin typeface="Arial" panose="020B0604020202020204" pitchFamily="34" charset="0"/>
                <a:ea typeface="+mn-ea"/>
                <a:cs typeface="Arial" panose="020B0604020202020204" pitchFamily="34" charset="0"/>
              </a:rPr>
              <a:t> and is being revised to align to policy</a:t>
            </a:r>
            <a:endParaRPr kumimoji="0" lang="en-GB" sz="28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35928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21BF9D-7312-D146-A098-1393906DE9CF}"/>
              </a:ext>
            </a:extLst>
          </p:cNvPr>
          <p:cNvSpPr txBox="1"/>
          <p:nvPr/>
        </p:nvSpPr>
        <p:spPr>
          <a:xfrm>
            <a:off x="403340" y="345182"/>
            <a:ext cx="11684581"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Current Status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C18217B8-85C6-BF4E-89E1-A6954783545D}"/>
              </a:ext>
            </a:extLst>
          </p:cNvPr>
          <p:cNvSpPr/>
          <p:nvPr/>
        </p:nvSpPr>
        <p:spPr>
          <a:xfrm>
            <a:off x="427465" y="1401194"/>
            <a:ext cx="10719460" cy="3298339"/>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GB" sz="3200" b="1" i="0" u="none" strike="noStrike" kern="1200" cap="none" spc="-100" normalizeH="0" baseline="0" noProof="0" dirty="0" smtClean="0">
                <a:ln>
                  <a:noFill/>
                </a:ln>
                <a:solidFill>
                  <a:srgbClr val="1E5DF8"/>
                </a:solidFill>
                <a:effectLst/>
                <a:uLnTx/>
                <a:uFillTx/>
                <a:latin typeface="Arial" panose="020B0604020202020204" pitchFamily="34" charset="0"/>
                <a:ea typeface="+mn-ea"/>
                <a:cs typeface="Arial" panose="020B0604020202020204" pitchFamily="34" charset="0"/>
              </a:rPr>
              <a:t>Access to Services</a:t>
            </a:r>
            <a:endParaRPr kumimoji="0" lang="en-GB" sz="3200" b="1" i="0" u="none" strike="noStrike" kern="1200" cap="none" spc="-10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IAM can provide authorized access to SCD Cloud, Cambridge IRIS </a:t>
            </a:r>
            <a:r>
              <a:rPr kumimoji="0" lang="en-GB" sz="2800" b="0" i="0" u="none" strike="noStrike" kern="1200" cap="none" spc="0" normalizeH="0" baseline="0" noProof="0" dirty="0" err="1" smtClean="0">
                <a:ln>
                  <a:noFill/>
                </a:ln>
                <a:solidFill>
                  <a:srgbClr val="626262"/>
                </a:solidFill>
                <a:effectLst/>
                <a:uLnTx/>
                <a:uFillTx/>
                <a:latin typeface="Arial" panose="020B0604020202020204" pitchFamily="34" charset="0"/>
                <a:ea typeface="+mn-ea"/>
                <a:cs typeface="Arial" panose="020B0604020202020204" pitchFamily="34" charset="0"/>
              </a:rPr>
              <a:t>Openstack</a:t>
            </a:r>
            <a:r>
              <a:rPr kumimoji="0" lang="en-GB" sz="28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 and IRIS Accounting Portal Beta</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Soft launched with SCD OpenStack and IRIS users (CCFE</a:t>
            </a:r>
            <a:r>
              <a:rPr kumimoji="0" lang="en-GB" sz="2800" b="0" i="0" u="none" strike="noStrike" kern="1200" cap="none" spc="0" normalizeH="0" noProof="0" dirty="0" smtClean="0">
                <a:ln>
                  <a:noFill/>
                </a:ln>
                <a:solidFill>
                  <a:srgbClr val="626262"/>
                </a:solidFill>
                <a:effectLst/>
                <a:uLnTx/>
                <a:uFillTx/>
                <a:latin typeface="Arial" panose="020B0604020202020204" pitchFamily="34" charset="0"/>
                <a:ea typeface="+mn-ea"/>
                <a:cs typeface="Arial" panose="020B0604020202020204" pitchFamily="34" charset="0"/>
              </a:rPr>
              <a:t> primarily</a:t>
            </a:r>
            <a:r>
              <a:rPr kumimoji="0" lang="en-GB" sz="28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Development</a:t>
            </a:r>
            <a:r>
              <a:rPr kumimoji="0" lang="en-GB" sz="2800" b="0" i="0" u="none" strike="noStrike" kern="1200" cap="none" spc="0" normalizeH="0" noProof="0" dirty="0" smtClean="0">
                <a:ln>
                  <a:noFill/>
                </a:ln>
                <a:solidFill>
                  <a:srgbClr val="626262"/>
                </a:solidFill>
                <a:effectLst/>
                <a:uLnTx/>
                <a:uFillTx/>
                <a:latin typeface="Arial" panose="020B0604020202020204" pitchFamily="34" charset="0"/>
                <a:ea typeface="+mn-ea"/>
                <a:cs typeface="Arial" panose="020B0604020202020204" pitchFamily="34" charset="0"/>
              </a:rPr>
              <a:t> work underway for access to </a:t>
            </a:r>
            <a:r>
              <a:rPr kumimoji="0" lang="en-GB" sz="2800" b="0" i="0" u="none" strike="noStrike" kern="1200" cap="none" spc="0" normalizeH="0" baseline="0" noProof="0" dirty="0" err="1" smtClean="0">
                <a:ln>
                  <a:noFill/>
                </a:ln>
                <a:solidFill>
                  <a:srgbClr val="626262"/>
                </a:solidFill>
                <a:effectLst/>
                <a:uLnTx/>
                <a:uFillTx/>
                <a:latin typeface="Arial" panose="020B0604020202020204" pitchFamily="34" charset="0"/>
                <a:ea typeface="+mn-ea"/>
                <a:cs typeface="Arial" panose="020B0604020202020204" pitchFamily="34" charset="0"/>
              </a:rPr>
              <a:t>Dynafed</a:t>
            </a:r>
            <a:r>
              <a:rPr kumimoji="0" lang="en-GB" sz="28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 (storage)</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800" noProof="0" dirty="0" smtClean="0">
                <a:solidFill>
                  <a:srgbClr val="626262"/>
                </a:solidFill>
                <a:latin typeface="Arial" panose="020B0604020202020204" pitchFamily="34" charset="0"/>
                <a:cs typeface="Arial" panose="020B0604020202020204" pitchFamily="34" charset="0"/>
              </a:rPr>
              <a:t>Working </a:t>
            </a:r>
            <a:r>
              <a:rPr lang="en-GB" sz="2800" dirty="0" smtClean="0">
                <a:solidFill>
                  <a:srgbClr val="626262"/>
                </a:solidFill>
                <a:latin typeface="Arial" panose="020B0604020202020204" pitchFamily="34" charset="0"/>
                <a:cs typeface="Arial" panose="020B0604020202020204" pitchFamily="34" charset="0"/>
              </a:rPr>
              <a:t>on implementing test connection to </a:t>
            </a:r>
            <a:r>
              <a:rPr lang="en-GB" sz="2800" dirty="0" err="1" smtClean="0">
                <a:solidFill>
                  <a:srgbClr val="626262"/>
                </a:solidFill>
                <a:latin typeface="Arial" panose="020B0604020202020204" pitchFamily="34" charset="0"/>
                <a:cs typeface="Arial" panose="020B0604020202020204" pitchFamily="34" charset="0"/>
              </a:rPr>
              <a:t>Rucio</a:t>
            </a:r>
            <a:endParaRPr kumimoji="0" lang="en-GB" sz="28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95446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21BF9D-7312-D146-A098-1393906DE9CF}"/>
              </a:ext>
            </a:extLst>
          </p:cNvPr>
          <p:cNvSpPr txBox="1"/>
          <p:nvPr/>
        </p:nvSpPr>
        <p:spPr>
          <a:xfrm>
            <a:off x="403340" y="345182"/>
            <a:ext cx="11684581"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Current Status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C18217B8-85C6-BF4E-89E1-A6954783545D}"/>
              </a:ext>
            </a:extLst>
          </p:cNvPr>
          <p:cNvSpPr/>
          <p:nvPr/>
        </p:nvSpPr>
        <p:spPr>
          <a:xfrm>
            <a:off x="427465" y="1401194"/>
            <a:ext cx="7009655" cy="4775666"/>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GB" sz="3200" b="1" i="0" u="none" strike="noStrike" kern="1200" cap="none" spc="-100" normalizeH="0" baseline="0" noProof="0" dirty="0" smtClean="0">
                <a:ln>
                  <a:noFill/>
                </a:ln>
                <a:solidFill>
                  <a:srgbClr val="1E5DF8"/>
                </a:solidFill>
                <a:effectLst/>
                <a:uLnTx/>
                <a:uFillTx/>
                <a:latin typeface="Arial" panose="020B0604020202020204" pitchFamily="34" charset="0"/>
                <a:ea typeface="+mn-ea"/>
                <a:cs typeface="Arial" panose="020B0604020202020204" pitchFamily="34" charset="0"/>
              </a:rPr>
              <a:t>Challenges and Issues</a:t>
            </a:r>
            <a:endParaRPr kumimoji="0" lang="en-GB" sz="3200" b="1" i="0" u="none" strike="noStrike" kern="1200" cap="none" spc="-10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626262"/>
                </a:solidFill>
                <a:latin typeface="Arial" panose="020B0604020202020204" pitchFamily="34" charset="0"/>
                <a:cs typeface="Arial" panose="020B0604020202020204" pitchFamily="34" charset="0"/>
              </a:rPr>
              <a:t>A</a:t>
            </a:r>
            <a:r>
              <a:rPr kumimoji="0" lang="en-GB" sz="2000" b="0" i="0" u="none" strike="noStrike" kern="1200" cap="none" spc="0" normalizeH="0" baseline="0" noProof="0" dirty="0" err="1" smtClean="0">
                <a:ln>
                  <a:noFill/>
                </a:ln>
                <a:solidFill>
                  <a:srgbClr val="626262"/>
                </a:solidFill>
                <a:effectLst/>
                <a:uLnTx/>
                <a:uFillTx/>
                <a:latin typeface="Arial" panose="020B0604020202020204" pitchFamily="34" charset="0"/>
                <a:ea typeface="+mn-ea"/>
                <a:cs typeface="Arial" panose="020B0604020202020204" pitchFamily="34" charset="0"/>
              </a:rPr>
              <a:t>cceptable</a:t>
            </a:r>
            <a:r>
              <a:rPr kumimoji="0" lang="en-GB" sz="20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 usage policy formatting</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AUP implementation is a single line of text – no formatting</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626262"/>
                </a:solidFill>
                <a:latin typeface="Arial" panose="020B0604020202020204" pitchFamily="34" charset="0"/>
                <a:cs typeface="Arial" panose="020B0604020202020204" pitchFamily="34" charset="0"/>
              </a:rPr>
              <a:t>M</a:t>
            </a:r>
            <a:r>
              <a:rPr kumimoji="0" lang="en-GB" sz="2000" b="0" i="0" u="none" strike="noStrike" kern="1200" cap="none" spc="0" normalizeH="0" baseline="0" noProof="0" dirty="0" err="1" smtClean="0">
                <a:ln>
                  <a:noFill/>
                </a:ln>
                <a:solidFill>
                  <a:srgbClr val="626262"/>
                </a:solidFill>
                <a:effectLst/>
                <a:uLnTx/>
                <a:uFillTx/>
                <a:latin typeface="Arial" panose="020B0604020202020204" pitchFamily="34" charset="0"/>
                <a:ea typeface="+mn-ea"/>
                <a:cs typeface="Arial" panose="020B0604020202020204" pitchFamily="34" charset="0"/>
              </a:rPr>
              <a:t>itigated</a:t>
            </a:r>
            <a:r>
              <a:rPr kumimoji="0" lang="en-GB" sz="20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 hosting AUP at a fixed URL</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000" noProof="0" dirty="0" smtClean="0">
                <a:solidFill>
                  <a:srgbClr val="626262"/>
                </a:solidFill>
                <a:latin typeface="Arial" panose="020B0604020202020204" pitchFamily="34" charset="0"/>
                <a:cs typeface="Arial" panose="020B0604020202020204" pitchFamily="34" charset="0"/>
              </a:rPr>
              <a:t>IAM v1.6.0. will include a direct link to the AUP, rather than the text field currently used</a:t>
            </a:r>
          </a:p>
          <a:p>
            <a:pPr marL="342900" indent="-342900" fontAlgn="base">
              <a:buFont typeface="Arial" panose="020B0604020202020204" pitchFamily="34" charset="0"/>
              <a:buChar char="•"/>
            </a:pPr>
            <a:endParaRPr lang="en-GB" sz="20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O</a:t>
            </a:r>
            <a:r>
              <a:rPr lang="en-GB" sz="2000" dirty="0" smtClean="0">
                <a:solidFill>
                  <a:srgbClr val="626262"/>
                </a:solidFill>
                <a:latin typeface="Arial" panose="020B0604020202020204" pitchFamily="34" charset="0"/>
                <a:cs typeface="Arial" panose="020B0604020202020204" pitchFamily="34" charset="0"/>
              </a:rPr>
              <a:t>perational funding questions</a:t>
            </a:r>
          </a:p>
          <a:p>
            <a:pPr marL="800100" lvl="1" indent="-342900" fontAlgn="base">
              <a:buFont typeface="Arial" panose="020B0604020202020204" pitchFamily="34" charset="0"/>
              <a:buChar char="•"/>
            </a:pPr>
            <a:r>
              <a:rPr lang="en-GB" sz="2000" noProof="0" dirty="0" smtClean="0">
                <a:solidFill>
                  <a:srgbClr val="626262"/>
                </a:solidFill>
                <a:latin typeface="Arial" panose="020B0604020202020204" pitchFamily="34" charset="0"/>
                <a:cs typeface="Arial" panose="020B0604020202020204" pitchFamily="34" charset="0"/>
              </a:rPr>
              <a:t>O</a:t>
            </a:r>
            <a:r>
              <a:rPr kumimoji="0" lang="en-GB" sz="20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ptions</a:t>
            </a:r>
            <a:r>
              <a:rPr kumimoji="0" lang="en-GB" sz="2000" b="0" i="0" u="none" strike="noStrike" kern="1200" cap="none" spc="0" normalizeH="0" noProof="0" dirty="0" smtClean="0">
                <a:ln>
                  <a:noFill/>
                </a:ln>
                <a:solidFill>
                  <a:srgbClr val="626262"/>
                </a:solidFill>
                <a:effectLst/>
                <a:uLnTx/>
                <a:uFillTx/>
                <a:latin typeface="Arial" panose="020B0604020202020204" pitchFamily="34" charset="0"/>
                <a:ea typeface="+mn-ea"/>
                <a:cs typeface="Arial" panose="020B0604020202020204" pitchFamily="34" charset="0"/>
              </a:rPr>
              <a:t> and possibilities are being discussed</a:t>
            </a:r>
          </a:p>
          <a:p>
            <a:pPr marL="800100" lvl="1" indent="-342900" fontAlgn="base">
              <a:buFont typeface="Arial" panose="020B0604020202020204" pitchFamily="34" charset="0"/>
              <a:buChar char="•"/>
            </a:pPr>
            <a:r>
              <a:rPr lang="en-GB" sz="2000" baseline="0" dirty="0" smtClean="0">
                <a:solidFill>
                  <a:srgbClr val="626262"/>
                </a:solidFill>
                <a:latin typeface="Arial" panose="020B0604020202020204" pitchFamily="34" charset="0"/>
                <a:cs typeface="Arial" panose="020B0604020202020204" pitchFamily="34" charset="0"/>
              </a:rPr>
              <a:t>IAM was recently reviewed</a:t>
            </a:r>
            <a:r>
              <a:rPr lang="en-GB" sz="2000" dirty="0" smtClean="0">
                <a:solidFill>
                  <a:srgbClr val="626262"/>
                </a:solidFill>
                <a:latin typeface="Arial" panose="020B0604020202020204" pitchFamily="34" charset="0"/>
                <a:cs typeface="Arial" panose="020B0604020202020204" pitchFamily="34" charset="0"/>
              </a:rPr>
              <a:t> by</a:t>
            </a:r>
            <a:br>
              <a:rPr lang="en-GB" sz="2000" dirty="0" smtClean="0">
                <a:solidFill>
                  <a:srgbClr val="626262"/>
                </a:solidFill>
                <a:latin typeface="Arial" panose="020B0604020202020204" pitchFamily="34" charset="0"/>
                <a:cs typeface="Arial" panose="020B0604020202020204" pitchFamily="34" charset="0"/>
              </a:rPr>
            </a:br>
            <a:r>
              <a:rPr lang="en-GB" sz="2000" dirty="0" smtClean="0">
                <a:solidFill>
                  <a:srgbClr val="626262"/>
                </a:solidFill>
                <a:latin typeface="Arial" panose="020B0604020202020204" pitchFamily="34" charset="0"/>
                <a:cs typeface="Arial" panose="020B0604020202020204" pitchFamily="34" charset="0"/>
              </a:rPr>
              <a:t>SCD services committee</a:t>
            </a:r>
            <a:endParaRPr kumimoji="0" lang="en-GB" sz="20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402177" y="345182"/>
            <a:ext cx="4685744" cy="2795384"/>
          </a:xfrm>
          <a:prstGeom prst="rect">
            <a:avLst/>
          </a:prstGeom>
          <a:ln w="19050">
            <a:solidFill>
              <a:srgbClr val="003088"/>
            </a:solidFill>
          </a:ln>
        </p:spPr>
      </p:pic>
      <p:pic>
        <p:nvPicPr>
          <p:cNvPr id="3" name="Picture 2"/>
          <p:cNvPicPr>
            <a:picLocks noChangeAspect="1"/>
          </p:cNvPicPr>
          <p:nvPr/>
        </p:nvPicPr>
        <p:blipFill>
          <a:blip r:embed="rId4"/>
          <a:stretch>
            <a:fillRect/>
          </a:stretch>
        </p:blipFill>
        <p:spPr>
          <a:xfrm>
            <a:off x="7600139" y="3255349"/>
            <a:ext cx="4487782" cy="1553880"/>
          </a:xfrm>
          <a:prstGeom prst="rect">
            <a:avLst/>
          </a:prstGeom>
          <a:ln w="19050">
            <a:solidFill>
              <a:srgbClr val="003088"/>
            </a:solidFill>
          </a:ln>
        </p:spPr>
      </p:pic>
      <p:pic>
        <p:nvPicPr>
          <p:cNvPr id="8" name="Picture 7"/>
          <p:cNvPicPr>
            <a:picLocks noChangeAspect="1"/>
          </p:cNvPicPr>
          <p:nvPr/>
        </p:nvPicPr>
        <p:blipFill>
          <a:blip r:embed="rId5"/>
          <a:stretch>
            <a:fillRect/>
          </a:stretch>
        </p:blipFill>
        <p:spPr>
          <a:xfrm>
            <a:off x="5070861" y="4924013"/>
            <a:ext cx="7017060" cy="1848064"/>
          </a:xfrm>
          <a:prstGeom prst="rect">
            <a:avLst/>
          </a:prstGeom>
          <a:ln w="19050">
            <a:solidFill>
              <a:srgbClr val="003088"/>
            </a:solidFill>
          </a:ln>
        </p:spPr>
      </p:pic>
    </p:spTree>
    <p:extLst>
      <p:ext uri="{BB962C8B-B14F-4D97-AF65-F5344CB8AC3E}">
        <p14:creationId xmlns:p14="http://schemas.microsoft.com/office/powerpoint/2010/main" val="9160953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59E85F-170D-B94D-BA35-E3F2E3C164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4146" y="4127252"/>
            <a:ext cx="8567854" cy="2730748"/>
          </a:xfrm>
          <a:prstGeom prst="rect">
            <a:avLst/>
          </a:prstGeom>
        </p:spPr>
      </p:pic>
      <p:sp>
        <p:nvSpPr>
          <p:cNvPr id="8" name="TextBox 7">
            <a:extLst>
              <a:ext uri="{FF2B5EF4-FFF2-40B4-BE49-F238E27FC236}">
                <a16:creationId xmlns:a16="http://schemas.microsoft.com/office/drawing/2014/main" id="{A1A39C34-E01A-FD49-8603-2E8AE6BB5606}"/>
              </a:ext>
            </a:extLst>
          </p:cNvPr>
          <p:cNvSpPr txBox="1"/>
          <p:nvPr/>
        </p:nvSpPr>
        <p:spPr>
          <a:xfrm>
            <a:off x="1266345" y="3013502"/>
            <a:ext cx="8316591" cy="83099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6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Next Steps</a:t>
            </a:r>
            <a:endParaRPr kumimoji="0" lang="en-US" sz="48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CE9DA41C-8BD1-2C47-A5C2-2F23DC884D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pic>
        <p:nvPicPr>
          <p:cNvPr id="6" name="Picture 5">
            <a:extLst>
              <a:ext uri="{FF2B5EF4-FFF2-40B4-BE49-F238E27FC236}">
                <a16:creationId xmlns:a16="http://schemas.microsoft.com/office/drawing/2014/main" id="{73329EEC-5156-D04D-B817-99CEA460685D}"/>
              </a:ext>
            </a:extLst>
          </p:cNvPr>
          <p:cNvPicPr>
            <a:picLocks noChangeAspect="1"/>
          </p:cNvPicPr>
          <p:nvPr/>
        </p:nvPicPr>
        <p:blipFill>
          <a:blip r:embed="rId6"/>
          <a:stretch>
            <a:fillRect/>
          </a:stretch>
        </p:blipFill>
        <p:spPr>
          <a:xfrm>
            <a:off x="4569192" y="412403"/>
            <a:ext cx="1892590" cy="970118"/>
          </a:xfrm>
          <a:prstGeom prst="rect">
            <a:avLst/>
          </a:prstGeom>
        </p:spPr>
      </p:pic>
    </p:spTree>
    <p:extLst>
      <p:ext uri="{BB962C8B-B14F-4D97-AF65-F5344CB8AC3E}">
        <p14:creationId xmlns:p14="http://schemas.microsoft.com/office/powerpoint/2010/main" val="40637060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21BF9D-7312-D146-A098-1393906DE9CF}"/>
              </a:ext>
            </a:extLst>
          </p:cNvPr>
          <p:cNvSpPr txBox="1"/>
          <p:nvPr/>
        </p:nvSpPr>
        <p:spPr>
          <a:xfrm>
            <a:off x="403340" y="345182"/>
            <a:ext cx="11684581"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Next Steps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C18217B8-85C6-BF4E-89E1-A6954783545D}"/>
              </a:ext>
            </a:extLst>
          </p:cNvPr>
          <p:cNvSpPr/>
          <p:nvPr/>
        </p:nvSpPr>
        <p:spPr>
          <a:xfrm>
            <a:off x="427465" y="1260522"/>
            <a:ext cx="10719460" cy="4226798"/>
          </a:xfrm>
          <a:prstGeom prst="rect">
            <a:avLst/>
          </a:prstGeom>
        </p:spPr>
        <p:txBody>
          <a:bodyPr wrap="square">
            <a:spAutoFit/>
          </a:bodyPr>
          <a:lstStyle/>
          <a:p>
            <a:pPr lvl="0" fontAlgn="base">
              <a:spcAft>
                <a:spcPts val="1000"/>
              </a:spcAft>
              <a:defRPr/>
            </a:pPr>
            <a:r>
              <a:rPr lang="en-GB" sz="2800" b="1" spc="-100" dirty="0">
                <a:solidFill>
                  <a:srgbClr val="1E5DF8"/>
                </a:solidFill>
                <a:latin typeface="Arial" panose="020B0604020202020204" pitchFamily="34" charset="0"/>
                <a:cs typeface="Arial" panose="020B0604020202020204" pitchFamily="34" charset="0"/>
              </a:rPr>
              <a:t>IAM Deployment</a:t>
            </a:r>
          </a:p>
          <a:p>
            <a:pPr marL="342900" lvl="0" indent="-342900" fontAlgn="base">
              <a:buFont typeface="Arial" panose="020B0604020202020204" pitchFamily="34" charset="0"/>
              <a:buChar char="•"/>
              <a:defRPr/>
            </a:pPr>
            <a:r>
              <a:rPr lang="en-GB" sz="2400" dirty="0">
                <a:solidFill>
                  <a:srgbClr val="626262"/>
                </a:solidFill>
                <a:latin typeface="Arial" panose="020B0604020202020204" pitchFamily="34" charset="0"/>
                <a:cs typeface="Arial" panose="020B0604020202020204" pitchFamily="34" charset="0"/>
              </a:rPr>
              <a:t>When available migrate to IAM 2.0 – built on </a:t>
            </a:r>
            <a:r>
              <a:rPr lang="en-GB" sz="2400" dirty="0" err="1">
                <a:solidFill>
                  <a:srgbClr val="626262"/>
                </a:solidFill>
                <a:latin typeface="Arial" panose="020B0604020202020204" pitchFamily="34" charset="0"/>
                <a:cs typeface="Arial" panose="020B0604020202020204" pitchFamily="34" charset="0"/>
              </a:rPr>
              <a:t>keycloak</a:t>
            </a:r>
            <a:endParaRPr lang="en-GB" sz="2400" dirty="0">
              <a:solidFill>
                <a:srgbClr val="626262"/>
              </a:solidFill>
              <a:latin typeface="Arial" panose="020B0604020202020204" pitchFamily="34" charset="0"/>
              <a:cs typeface="Arial" panose="020B0604020202020204" pitchFamily="34" charset="0"/>
            </a:endParaRPr>
          </a:p>
          <a:p>
            <a:pPr marL="342900" lvl="0" indent="-342900" fontAlgn="base">
              <a:buFont typeface="Arial" panose="020B0604020202020204" pitchFamily="34" charset="0"/>
              <a:buChar char="•"/>
              <a:defRPr/>
            </a:pPr>
            <a:r>
              <a:rPr lang="en-GB" sz="2400" dirty="0">
                <a:solidFill>
                  <a:srgbClr val="626262"/>
                </a:solidFill>
                <a:latin typeface="Arial" panose="020B0604020202020204" pitchFamily="34" charset="0"/>
                <a:cs typeface="Arial" panose="020B0604020202020204" pitchFamily="34" charset="0"/>
              </a:rPr>
              <a:t>In preparation we are planning to deploy a </a:t>
            </a:r>
            <a:r>
              <a:rPr lang="en-GB" sz="2400" dirty="0" err="1">
                <a:solidFill>
                  <a:srgbClr val="626262"/>
                </a:solidFill>
                <a:latin typeface="Arial" panose="020B0604020202020204" pitchFamily="34" charset="0"/>
                <a:cs typeface="Arial" panose="020B0604020202020204" pitchFamily="34" charset="0"/>
              </a:rPr>
              <a:t>keycloak</a:t>
            </a:r>
            <a:r>
              <a:rPr lang="en-GB" sz="2400" dirty="0">
                <a:solidFill>
                  <a:srgbClr val="626262"/>
                </a:solidFill>
                <a:latin typeface="Arial" panose="020B0604020202020204" pitchFamily="34" charset="0"/>
                <a:cs typeface="Arial" panose="020B0604020202020204" pitchFamily="34" charset="0"/>
              </a:rPr>
              <a:t> test instance in order to prepare for IAM 2.0 release</a:t>
            </a:r>
          </a:p>
          <a:p>
            <a:pPr lvl="0" fontAlgn="base">
              <a:spcAft>
                <a:spcPts val="1000"/>
              </a:spcAft>
              <a:defRPr/>
            </a:pPr>
            <a:r>
              <a:rPr lang="en-GB" sz="2800" b="1" spc="-100" dirty="0">
                <a:solidFill>
                  <a:srgbClr val="1E5DF8"/>
                </a:solidFill>
                <a:latin typeface="Arial" panose="020B0604020202020204" pitchFamily="34" charset="0"/>
                <a:cs typeface="Arial" panose="020B0604020202020204" pitchFamily="34" charset="0"/>
              </a:rPr>
              <a:t>Policy and Documentation</a:t>
            </a:r>
          </a:p>
          <a:p>
            <a:pPr marL="342900" lvl="0" indent="-342900" fontAlgn="base">
              <a:buFont typeface="Arial" panose="020B0604020202020204" pitchFamily="34" charset="0"/>
              <a:buChar char="•"/>
              <a:defRPr/>
            </a:pPr>
            <a:r>
              <a:rPr lang="en-GB" sz="2400" dirty="0" smtClean="0">
                <a:solidFill>
                  <a:srgbClr val="626262"/>
                </a:solidFill>
                <a:latin typeface="Arial" panose="020B0604020202020204" pitchFamily="34" charset="0"/>
                <a:cs typeface="Arial" panose="020B0604020202020204" pitchFamily="34" charset="0"/>
              </a:rPr>
              <a:t>Produce/finalise </a:t>
            </a:r>
            <a:r>
              <a:rPr lang="en-GB" sz="2400" dirty="0">
                <a:solidFill>
                  <a:srgbClr val="626262"/>
                </a:solidFill>
                <a:latin typeface="Arial" panose="020B0604020202020204" pitchFamily="34" charset="0"/>
                <a:cs typeface="Arial" panose="020B0604020202020204" pitchFamily="34" charset="0"/>
              </a:rPr>
              <a:t>and circulate IAM </a:t>
            </a:r>
            <a:r>
              <a:rPr lang="en-GB" sz="2400" dirty="0" smtClean="0">
                <a:solidFill>
                  <a:srgbClr val="626262"/>
                </a:solidFill>
                <a:latin typeface="Arial" panose="020B0604020202020204" pitchFamily="34" charset="0"/>
                <a:cs typeface="Arial" panose="020B0604020202020204" pitchFamily="34" charset="0"/>
              </a:rPr>
              <a:t>user </a:t>
            </a:r>
            <a:r>
              <a:rPr lang="en-GB" sz="2400" dirty="0">
                <a:solidFill>
                  <a:srgbClr val="626262"/>
                </a:solidFill>
                <a:latin typeface="Arial" panose="020B0604020202020204" pitchFamily="34" charset="0"/>
                <a:cs typeface="Arial" panose="020B0604020202020204" pitchFamily="34" charset="0"/>
              </a:rPr>
              <a:t>guides, </a:t>
            </a:r>
            <a:r>
              <a:rPr lang="en-GB" sz="2400" dirty="0" smtClean="0">
                <a:solidFill>
                  <a:srgbClr val="626262"/>
                </a:solidFill>
                <a:latin typeface="Arial" panose="020B0604020202020204" pitchFamily="34" charset="0"/>
                <a:cs typeface="Arial" panose="020B0604020202020204" pitchFamily="34" charset="0"/>
              </a:rPr>
              <a:t>ensuring these follow policy</a:t>
            </a:r>
            <a:endParaRPr lang="en-GB" sz="2400" dirty="0">
              <a:solidFill>
                <a:srgbClr val="626262"/>
              </a:solidFill>
              <a:latin typeface="Arial" panose="020B0604020202020204" pitchFamily="34" charset="0"/>
              <a:cs typeface="Arial" panose="020B0604020202020204" pitchFamily="34" charset="0"/>
            </a:endParaRPr>
          </a:p>
          <a:p>
            <a:pPr marL="342900" lvl="0" indent="-342900" fontAlgn="base">
              <a:buFont typeface="Arial" panose="020B0604020202020204" pitchFamily="34" charset="0"/>
              <a:buChar char="•"/>
              <a:defRPr/>
            </a:pPr>
            <a:r>
              <a:rPr lang="en-GB" sz="2400" dirty="0" smtClean="0">
                <a:solidFill>
                  <a:srgbClr val="626262"/>
                </a:solidFill>
                <a:latin typeface="Arial" panose="020B0604020202020204" pitchFamily="34" charset="0"/>
                <a:cs typeface="Arial" panose="020B0604020202020204" pitchFamily="34" charset="0"/>
              </a:rPr>
              <a:t>Finalise </a:t>
            </a:r>
            <a:r>
              <a:rPr lang="en-GB" sz="2400" dirty="0">
                <a:solidFill>
                  <a:srgbClr val="626262"/>
                </a:solidFill>
                <a:latin typeface="Arial" panose="020B0604020202020204" pitchFamily="34" charset="0"/>
                <a:cs typeface="Arial" panose="020B0604020202020204" pitchFamily="34" charset="0"/>
              </a:rPr>
              <a:t>group management </a:t>
            </a:r>
            <a:r>
              <a:rPr lang="en-GB" sz="2400" dirty="0" smtClean="0">
                <a:solidFill>
                  <a:srgbClr val="626262"/>
                </a:solidFill>
                <a:latin typeface="Arial" panose="020B0604020202020204" pitchFamily="34" charset="0"/>
                <a:cs typeface="Arial" panose="020B0604020202020204" pitchFamily="34" charset="0"/>
              </a:rPr>
              <a:t>process </a:t>
            </a:r>
            <a:r>
              <a:rPr lang="en-GB" sz="2400" dirty="0">
                <a:solidFill>
                  <a:srgbClr val="626262"/>
                </a:solidFill>
                <a:latin typeface="Arial" panose="020B0604020202020204" pitchFamily="34" charset="0"/>
                <a:cs typeface="Arial" panose="020B0604020202020204" pitchFamily="34" charset="0"/>
              </a:rPr>
              <a:t>and implement this with IRIS services</a:t>
            </a:r>
          </a:p>
          <a:p>
            <a:pPr marL="800100" lvl="1" indent="-342900" fontAlgn="base">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Some </a:t>
            </a:r>
            <a:r>
              <a:rPr lang="en-GB" sz="2400" dirty="0">
                <a:solidFill>
                  <a:srgbClr val="626262"/>
                </a:solidFill>
                <a:latin typeface="Arial" panose="020B0604020202020204" pitchFamily="34" charset="0"/>
                <a:cs typeface="Arial" panose="020B0604020202020204" pitchFamily="34" charset="0"/>
              </a:rPr>
              <a:t>draft documents have been written, but will need to be aligned with outputs from the Trust Framework DA</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40699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21BF9D-7312-D146-A098-1393906DE9CF}"/>
              </a:ext>
            </a:extLst>
          </p:cNvPr>
          <p:cNvSpPr txBox="1"/>
          <p:nvPr/>
        </p:nvSpPr>
        <p:spPr>
          <a:xfrm>
            <a:off x="403340" y="345182"/>
            <a:ext cx="11684581"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Next Steps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C18217B8-85C6-BF4E-89E1-A6954783545D}"/>
              </a:ext>
            </a:extLst>
          </p:cNvPr>
          <p:cNvSpPr/>
          <p:nvPr/>
        </p:nvSpPr>
        <p:spPr>
          <a:xfrm>
            <a:off x="427465" y="1260522"/>
            <a:ext cx="10719460" cy="5129609"/>
          </a:xfrm>
          <a:prstGeom prst="rect">
            <a:avLst/>
          </a:prstGeom>
        </p:spPr>
        <p:txBody>
          <a:bodyPr wrap="square">
            <a:spAutoFit/>
          </a:bodyPr>
          <a:lstStyle/>
          <a:p>
            <a:pPr lvl="0" fontAlgn="base">
              <a:spcAft>
                <a:spcPts val="1000"/>
              </a:spcAft>
              <a:defRPr/>
            </a:pPr>
            <a:r>
              <a:rPr lang="en-GB" sz="2800" b="1" spc="-100" dirty="0" smtClean="0">
                <a:solidFill>
                  <a:srgbClr val="1E5DF8"/>
                </a:solidFill>
                <a:latin typeface="Arial" panose="020B0604020202020204" pitchFamily="34" charset="0"/>
                <a:cs typeface="Arial" panose="020B0604020202020204" pitchFamily="34" charset="0"/>
              </a:rPr>
              <a:t>Identify Solutions for running IAM in Production</a:t>
            </a:r>
            <a:endParaRPr lang="en-GB" sz="2800" b="1" spc="-100" dirty="0">
              <a:solidFill>
                <a:srgbClr val="1E5DF8"/>
              </a:solidFill>
              <a:latin typeface="Arial" panose="020B0604020202020204" pitchFamily="34" charset="0"/>
              <a:cs typeface="Arial" panose="020B0604020202020204" pitchFamily="34" charset="0"/>
            </a:endParaRPr>
          </a:p>
          <a:p>
            <a:pPr marL="342900" lvl="0" indent="-342900" fontAlgn="base">
              <a:buFont typeface="Arial" panose="020B0604020202020204" pitchFamily="34" charset="0"/>
              <a:buChar char="•"/>
              <a:defRPr/>
            </a:pPr>
            <a:r>
              <a:rPr lang="en-GB" sz="2400" dirty="0" smtClean="0">
                <a:solidFill>
                  <a:srgbClr val="626262"/>
                </a:solidFill>
                <a:latin typeface="Arial" panose="020B0604020202020204" pitchFamily="34" charset="0"/>
                <a:cs typeface="Arial" panose="020B0604020202020204" pitchFamily="34" charset="0"/>
              </a:rPr>
              <a:t>Continued investigation for operational funding sources</a:t>
            </a:r>
            <a:endParaRPr lang="en-GB" sz="2400" dirty="0">
              <a:solidFill>
                <a:srgbClr val="626262"/>
              </a:solidFill>
              <a:latin typeface="Arial" panose="020B0604020202020204" pitchFamily="34" charset="0"/>
              <a:cs typeface="Arial" panose="020B0604020202020204" pitchFamily="34" charset="0"/>
            </a:endParaRPr>
          </a:p>
          <a:p>
            <a:pPr marL="342900" indent="-342900" fontAlgn="base">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Undertake tasks to ensure IAM has the service management systems in place to run as a production service</a:t>
            </a:r>
          </a:p>
          <a:p>
            <a:pPr marL="800100" lvl="1" indent="-342900" fontAlgn="base">
              <a:buFont typeface="Arial" panose="020B0604020202020204" pitchFamily="34" charset="0"/>
              <a:buChar char="•"/>
            </a:pPr>
            <a:r>
              <a:rPr lang="en-GB" sz="2400" dirty="0" err="1" smtClean="0">
                <a:solidFill>
                  <a:srgbClr val="626262"/>
                </a:solidFill>
                <a:latin typeface="Arial" panose="020B0604020202020204" pitchFamily="34" charset="0"/>
                <a:cs typeface="Arial" panose="020B0604020202020204" pitchFamily="34" charset="0"/>
              </a:rPr>
              <a:t>Eg</a:t>
            </a:r>
            <a:r>
              <a:rPr lang="en-GB" sz="2400" dirty="0" smtClean="0">
                <a:solidFill>
                  <a:srgbClr val="626262"/>
                </a:solidFill>
                <a:latin typeface="Arial" panose="020B0604020202020204" pitchFamily="34" charset="0"/>
                <a:cs typeface="Arial" panose="020B0604020202020204" pitchFamily="34" charset="0"/>
              </a:rPr>
              <a:t>: SLA’s, Change Management processes, </a:t>
            </a:r>
            <a:r>
              <a:rPr lang="en-GB" sz="2400" dirty="0" err="1" smtClean="0">
                <a:solidFill>
                  <a:srgbClr val="626262"/>
                </a:solidFill>
                <a:latin typeface="Arial" panose="020B0604020202020204" pitchFamily="34" charset="0"/>
                <a:cs typeface="Arial" panose="020B0604020202020204" pitchFamily="34" charset="0"/>
              </a:rPr>
              <a:t>etc</a:t>
            </a:r>
            <a:endParaRPr lang="en-GB" sz="2400" dirty="0">
              <a:solidFill>
                <a:srgbClr val="626262"/>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GB" sz="2800" b="1" i="0" u="none" strike="noStrike" kern="1200" cap="none" spc="-100" normalizeH="0" baseline="0" noProof="0" dirty="0" smtClean="0">
                <a:ln>
                  <a:noFill/>
                </a:ln>
                <a:solidFill>
                  <a:srgbClr val="1E5DF8"/>
                </a:solidFill>
                <a:effectLst/>
                <a:uLnTx/>
                <a:uFillTx/>
                <a:latin typeface="Arial" panose="020B0604020202020204" pitchFamily="34" charset="0"/>
                <a:ea typeface="+mn-ea"/>
                <a:cs typeface="Arial" panose="020B0604020202020204" pitchFamily="34" charset="0"/>
              </a:rPr>
              <a:t>On-boarding of IRIS Services</a:t>
            </a:r>
            <a:endParaRPr kumimoji="0" lang="en-GB" sz="2800" b="1" i="0" u="none" strike="noStrike" kern="1200" cap="none" spc="-10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626262"/>
                </a:solidFill>
                <a:latin typeface="Arial" panose="020B0604020202020204" pitchFamily="34" charset="0"/>
                <a:cs typeface="Arial" panose="020B0604020202020204" pitchFamily="34" charset="0"/>
              </a:rPr>
              <a:t>O</a:t>
            </a:r>
            <a:r>
              <a:rPr kumimoji="0" lang="en-GB" sz="2400" b="0" i="0" u="none" strike="noStrike" kern="1200" cap="none" spc="0" normalizeH="0" baseline="0" noProof="0" dirty="0" err="1" smtClean="0">
                <a:ln>
                  <a:noFill/>
                </a:ln>
                <a:solidFill>
                  <a:srgbClr val="626262"/>
                </a:solidFill>
                <a:effectLst/>
                <a:uLnTx/>
                <a:uFillTx/>
                <a:latin typeface="Arial" panose="020B0604020202020204" pitchFamily="34" charset="0"/>
                <a:ea typeface="+mn-ea"/>
                <a:cs typeface="Arial" panose="020B0604020202020204" pitchFamily="34" charset="0"/>
              </a:rPr>
              <a:t>ngoing</a:t>
            </a: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 work </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with other IRIS </a:t>
            </a: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services</a:t>
            </a:r>
          </a:p>
          <a:p>
            <a:pPr marL="800100" lvl="1" indent="-342900" fontAlgn="base">
              <a:buFont typeface="Arial" panose="020B0604020202020204" pitchFamily="34" charset="0"/>
              <a:buChar char="•"/>
            </a:pPr>
            <a:r>
              <a:rPr lang="en-GB" sz="2400" dirty="0">
                <a:solidFill>
                  <a:srgbClr val="626262"/>
                </a:solidFill>
                <a:latin typeface="Arial" panose="020B0604020202020204" pitchFamily="34" charset="0"/>
                <a:cs typeface="Arial" panose="020B0604020202020204" pitchFamily="34" charset="0"/>
              </a:rPr>
              <a:t>D</a:t>
            </a:r>
            <a:r>
              <a:rPr lang="en-GB" sz="2400" noProof="0" dirty="0" err="1" smtClean="0">
                <a:solidFill>
                  <a:srgbClr val="626262"/>
                </a:solidFill>
                <a:latin typeface="Arial" panose="020B0604020202020204" pitchFamily="34" charset="0"/>
                <a:cs typeface="Arial" panose="020B0604020202020204" pitchFamily="34" charset="0"/>
              </a:rPr>
              <a:t>iscussions</a:t>
            </a:r>
            <a:r>
              <a:rPr lang="en-GB" sz="2400" noProof="0" dirty="0" smtClean="0">
                <a:solidFill>
                  <a:srgbClr val="626262"/>
                </a:solidFill>
                <a:latin typeface="Arial" panose="020B0604020202020204" pitchFamily="34" charset="0"/>
                <a:cs typeface="Arial" panose="020B0604020202020204" pitchFamily="34" charset="0"/>
              </a:rPr>
              <a:t> to be had this afternoon to look at which services/DA’s can utilise IAM.</a:t>
            </a:r>
            <a:endPar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1000"/>
              </a:spcAft>
              <a:buClrTx/>
              <a:buSzTx/>
              <a:buFontTx/>
              <a:buNone/>
              <a:tabLst/>
              <a:defRPr/>
            </a:pPr>
            <a:endParaRPr kumimoji="0" lang="en-GB" sz="1100" b="1" i="0" u="none" strike="noStrike" kern="1200" cap="none" spc="-100" normalizeH="0" baseline="0" noProof="0" dirty="0" smtClean="0">
              <a:ln>
                <a:noFill/>
              </a:ln>
              <a:solidFill>
                <a:srgbClr val="1E5DF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GB" sz="2800" b="1" i="0" u="none" strike="noStrike" kern="1200" cap="none" spc="-100" normalizeH="0" baseline="0" noProof="0" dirty="0" smtClean="0">
                <a:ln>
                  <a:noFill/>
                </a:ln>
                <a:solidFill>
                  <a:srgbClr val="1E5DF8"/>
                </a:solidFill>
                <a:effectLst/>
                <a:uLnTx/>
                <a:uFillTx/>
                <a:latin typeface="Arial" panose="020B0604020202020204" pitchFamily="34" charset="0"/>
                <a:ea typeface="+mn-ea"/>
                <a:cs typeface="Arial" panose="020B0604020202020204" pitchFamily="34" charset="0"/>
              </a:rPr>
              <a:t>Aim is to have the IAM in a production-ready</a:t>
            </a:r>
            <a:r>
              <a:rPr kumimoji="0" lang="en-GB" sz="2800" b="1" i="0" u="none" strike="noStrike" kern="1200" cap="none" spc="-100" normalizeH="0" noProof="0" dirty="0" smtClean="0">
                <a:ln>
                  <a:noFill/>
                </a:ln>
                <a:solidFill>
                  <a:srgbClr val="1E5DF8"/>
                </a:solidFill>
                <a:effectLst/>
                <a:uLnTx/>
                <a:uFillTx/>
                <a:latin typeface="Arial" panose="020B0604020202020204" pitchFamily="34" charset="0"/>
                <a:ea typeface="+mn-ea"/>
                <a:cs typeface="Arial" panose="020B0604020202020204" pitchFamily="34" charset="0"/>
              </a:rPr>
              <a:t> state</a:t>
            </a:r>
            <a:r>
              <a:rPr kumimoji="0" lang="en-GB" sz="2800" b="1" i="0" u="none" strike="noStrike" kern="1200" cap="none" spc="-100" normalizeH="0" baseline="0" noProof="0" dirty="0" smtClean="0">
                <a:ln>
                  <a:noFill/>
                </a:ln>
                <a:solidFill>
                  <a:srgbClr val="1E5DF8"/>
                </a:solidFill>
                <a:effectLst/>
                <a:uLnTx/>
                <a:uFillTx/>
                <a:latin typeface="Arial" panose="020B0604020202020204" pitchFamily="34" charset="0"/>
                <a:ea typeface="+mn-ea"/>
                <a:cs typeface="Arial" panose="020B0604020202020204" pitchFamily="34" charset="0"/>
              </a:rPr>
              <a:t> by q1 2020</a:t>
            </a:r>
            <a:endParaRPr kumimoji="0" lang="en-GB" sz="2800" b="1" i="0" u="none" strike="noStrike" kern="1200" cap="none" spc="-10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49926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D8578B-06B8-D44F-871B-381E169CC5B6}"/>
              </a:ext>
            </a:extLst>
          </p:cNvPr>
          <p:cNvPicPr>
            <a:picLocks noChangeAspect="1"/>
          </p:cNvPicPr>
          <p:nvPr/>
        </p:nvPicPr>
        <p:blipFill>
          <a:blip r:embed="rId4"/>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53F8DB5-D875-CF4D-A96F-70F080421F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pic>
        <p:nvPicPr>
          <p:cNvPr id="3" name="Picture 2">
            <a:extLst>
              <a:ext uri="{FF2B5EF4-FFF2-40B4-BE49-F238E27FC236}">
                <a16:creationId xmlns:a16="http://schemas.microsoft.com/office/drawing/2014/main" id="{F36DB885-21B5-F244-A9B6-E73EA79D1109}"/>
              </a:ext>
            </a:extLst>
          </p:cNvPr>
          <p:cNvPicPr>
            <a:picLocks noChangeAspect="1"/>
          </p:cNvPicPr>
          <p:nvPr/>
        </p:nvPicPr>
        <p:blipFill>
          <a:blip r:embed="rId6"/>
          <a:stretch>
            <a:fillRect/>
          </a:stretch>
        </p:blipFill>
        <p:spPr>
          <a:xfrm>
            <a:off x="1379538" y="2851150"/>
            <a:ext cx="6934200" cy="1155700"/>
          </a:xfrm>
          <a:prstGeom prst="rect">
            <a:avLst/>
          </a:prstGeom>
        </p:spPr>
      </p:pic>
    </p:spTree>
    <p:extLst>
      <p:ext uri="{BB962C8B-B14F-4D97-AF65-F5344CB8AC3E}">
        <p14:creationId xmlns:p14="http://schemas.microsoft.com/office/powerpoint/2010/main" val="139442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35282-852B-AE4C-B8DF-0BEFA1CC50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750740"/>
            <a:ext cx="12192000" cy="5107259"/>
          </a:xfrm>
          <a:prstGeom prst="rect">
            <a:avLst/>
          </a:prstGeom>
        </p:spPr>
      </p:pic>
      <p:pic>
        <p:nvPicPr>
          <p:cNvPr id="4" name="Picture 3">
            <a:extLst>
              <a:ext uri="{FF2B5EF4-FFF2-40B4-BE49-F238E27FC236}">
                <a16:creationId xmlns:a16="http://schemas.microsoft.com/office/drawing/2014/main" id="{0AA93F1F-55CE-8C41-933D-BDAD86FDEF59}"/>
              </a:ext>
            </a:extLst>
          </p:cNvPr>
          <p:cNvPicPr>
            <a:picLocks noChangeAspect="1"/>
          </p:cNvPicPr>
          <p:nvPr/>
        </p:nvPicPr>
        <p:blipFill>
          <a:blip r:embed="rId5"/>
          <a:stretch>
            <a:fillRect/>
          </a:stretch>
        </p:blipFill>
        <p:spPr>
          <a:xfrm>
            <a:off x="515938" y="5868509"/>
            <a:ext cx="440215" cy="440215"/>
          </a:xfrm>
          <a:prstGeom prst="rect">
            <a:avLst/>
          </a:prstGeom>
        </p:spPr>
      </p:pic>
      <p:sp>
        <p:nvSpPr>
          <p:cNvPr id="14" name="Rectangle 13">
            <a:extLst>
              <a:ext uri="{FF2B5EF4-FFF2-40B4-BE49-F238E27FC236}">
                <a16:creationId xmlns:a16="http://schemas.microsoft.com/office/drawing/2014/main" id="{70C8BCE3-7BF5-244B-ABC5-1CC57CE8ADDB}"/>
              </a:ext>
            </a:extLst>
          </p:cNvPr>
          <p:cNvSpPr/>
          <p:nvPr/>
        </p:nvSpPr>
        <p:spPr>
          <a:xfrm>
            <a:off x="5535081" y="5904254"/>
            <a:ext cx="1878082"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a:t>
            </a:r>
            <a:r>
              <a:rPr lang="en-GB" sz="1600" dirty="0" err="1">
                <a:solidFill>
                  <a:srgbClr val="FFFFFF"/>
                </a:solidFill>
                <a:latin typeface="Arial" panose="020B0604020202020204" pitchFamily="34" charset="0"/>
                <a:cs typeface="Arial" panose="020B0604020202020204" pitchFamily="34" charset="0"/>
              </a:rPr>
              <a:t>STFC_matters</a:t>
            </a:r>
            <a:endParaRPr lang="en-GB" sz="1600" dirty="0">
              <a:solidFill>
                <a:srgbClr val="FFFFF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AC3E187-FC47-6646-A5A3-38BEA5BF97F3}"/>
              </a:ext>
            </a:extLst>
          </p:cNvPr>
          <p:cNvSpPr/>
          <p:nvPr/>
        </p:nvSpPr>
        <p:spPr>
          <a:xfrm>
            <a:off x="7805525" y="5904254"/>
            <a:ext cx="4214197"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Science and Technology Facilities Council</a:t>
            </a:r>
          </a:p>
        </p:txBody>
      </p:sp>
      <p:pic>
        <p:nvPicPr>
          <p:cNvPr id="18" name="Picture 17">
            <a:extLst>
              <a:ext uri="{FF2B5EF4-FFF2-40B4-BE49-F238E27FC236}">
                <a16:creationId xmlns:a16="http://schemas.microsoft.com/office/drawing/2014/main" id="{7F25C28B-6C92-F94C-81EC-CBF349C8486A}"/>
              </a:ext>
            </a:extLst>
          </p:cNvPr>
          <p:cNvPicPr>
            <a:picLocks noChangeAspect="1"/>
          </p:cNvPicPr>
          <p:nvPr/>
        </p:nvPicPr>
        <p:blipFill>
          <a:blip r:embed="rId6"/>
          <a:stretch>
            <a:fillRect/>
          </a:stretch>
        </p:blipFill>
        <p:spPr>
          <a:xfrm>
            <a:off x="5077049" y="5868508"/>
            <a:ext cx="444002" cy="437275"/>
          </a:xfrm>
          <a:prstGeom prst="rect">
            <a:avLst/>
          </a:prstGeom>
        </p:spPr>
      </p:pic>
      <p:pic>
        <p:nvPicPr>
          <p:cNvPr id="20" name="Picture 19">
            <a:extLst>
              <a:ext uri="{FF2B5EF4-FFF2-40B4-BE49-F238E27FC236}">
                <a16:creationId xmlns:a16="http://schemas.microsoft.com/office/drawing/2014/main" id="{83CE200E-AB24-384F-BB4C-13ACD0DABDB8}"/>
              </a:ext>
            </a:extLst>
          </p:cNvPr>
          <p:cNvPicPr>
            <a:picLocks noChangeAspect="1"/>
          </p:cNvPicPr>
          <p:nvPr/>
        </p:nvPicPr>
        <p:blipFill>
          <a:blip r:embed="rId7"/>
          <a:stretch>
            <a:fillRect/>
          </a:stretch>
        </p:blipFill>
        <p:spPr>
          <a:xfrm>
            <a:off x="7347494" y="5865567"/>
            <a:ext cx="440215" cy="440215"/>
          </a:xfrm>
          <a:prstGeom prst="rect">
            <a:avLst/>
          </a:prstGeom>
        </p:spPr>
      </p:pic>
      <p:pic>
        <p:nvPicPr>
          <p:cNvPr id="11" name="Picture 10">
            <a:extLst>
              <a:ext uri="{FF2B5EF4-FFF2-40B4-BE49-F238E27FC236}">
                <a16:creationId xmlns:a16="http://schemas.microsoft.com/office/drawing/2014/main" id="{14E2772B-B47D-8D46-97A4-931FF8D2720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12" name="Rectangle 11">
            <a:extLst>
              <a:ext uri="{FF2B5EF4-FFF2-40B4-BE49-F238E27FC236}">
                <a16:creationId xmlns:a16="http://schemas.microsoft.com/office/drawing/2014/main" id="{F03ACBB2-A294-5B41-91E3-A21CD7F0322A}"/>
              </a:ext>
            </a:extLst>
          </p:cNvPr>
          <p:cNvSpPr/>
          <p:nvPr/>
        </p:nvSpPr>
        <p:spPr>
          <a:xfrm>
            <a:off x="1014848" y="5904254"/>
            <a:ext cx="4214197"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Science and Technology Facilities Council</a:t>
            </a:r>
          </a:p>
        </p:txBody>
      </p:sp>
      <p:pic>
        <p:nvPicPr>
          <p:cNvPr id="7" name="Picture 6">
            <a:extLst>
              <a:ext uri="{FF2B5EF4-FFF2-40B4-BE49-F238E27FC236}">
                <a16:creationId xmlns:a16="http://schemas.microsoft.com/office/drawing/2014/main" id="{E096A358-CF8A-9741-9C85-A77CCE375E7E}"/>
              </a:ext>
            </a:extLst>
          </p:cNvPr>
          <p:cNvPicPr>
            <a:picLocks noChangeAspect="1"/>
          </p:cNvPicPr>
          <p:nvPr/>
        </p:nvPicPr>
        <p:blipFill>
          <a:blip r:embed="rId9"/>
          <a:stretch>
            <a:fillRect/>
          </a:stretch>
        </p:blipFill>
        <p:spPr>
          <a:xfrm>
            <a:off x="1379538" y="2813050"/>
            <a:ext cx="7442200" cy="1231900"/>
          </a:xfrm>
          <a:prstGeom prst="rect">
            <a:avLst/>
          </a:prstGeom>
        </p:spPr>
      </p:pic>
    </p:spTree>
    <p:extLst>
      <p:ext uri="{BB962C8B-B14F-4D97-AF65-F5344CB8AC3E}">
        <p14:creationId xmlns:p14="http://schemas.microsoft.com/office/powerpoint/2010/main" val="282730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1255197" y="2758605"/>
            <a:ext cx="4564836" cy="830997"/>
          </a:xfrm>
          <a:prstGeom prst="rect">
            <a:avLst/>
          </a:prstGeom>
          <a:noFill/>
        </p:spPr>
        <p:txBody>
          <a:bodyPr wrap="square" rtlCol="0" anchor="t">
            <a:spAutoFit/>
          </a:bodyPr>
          <a:lstStyle/>
          <a:p>
            <a:r>
              <a:rPr lang="en-US" sz="4800" b="1" spc="-150" dirty="0" smtClean="0">
                <a:solidFill>
                  <a:srgbClr val="002060"/>
                </a:solidFill>
                <a:latin typeface="Arial" panose="020B0604020202020204" pitchFamily="34" charset="0"/>
                <a:cs typeface="Arial" panose="020B0604020202020204" pitchFamily="34" charset="0"/>
              </a:rPr>
              <a:t>IRIS-IAM</a:t>
            </a:r>
          </a:p>
        </p:txBody>
      </p:sp>
      <p:sp>
        <p:nvSpPr>
          <p:cNvPr id="5" name="Rectangle 4">
            <a:extLst>
              <a:ext uri="{FF2B5EF4-FFF2-40B4-BE49-F238E27FC236}">
                <a16:creationId xmlns:a16="http://schemas.microsoft.com/office/drawing/2014/main" id="{0BEB0AE4-391E-6F41-84C6-D4EEDF519A31}"/>
              </a:ext>
            </a:extLst>
          </p:cNvPr>
          <p:cNvSpPr/>
          <p:nvPr/>
        </p:nvSpPr>
        <p:spPr>
          <a:xfrm>
            <a:off x="1255197" y="3951163"/>
            <a:ext cx="5745669" cy="1200329"/>
          </a:xfrm>
          <a:prstGeom prst="rect">
            <a:avLst/>
          </a:prstGeom>
        </p:spPr>
        <p:txBody>
          <a:bodyPr wrap="square">
            <a:spAutoFit/>
          </a:bodyPr>
          <a:lstStyle/>
          <a:p>
            <a:r>
              <a:rPr lang="en-GB" sz="2400" dirty="0">
                <a:solidFill>
                  <a:srgbClr val="626262"/>
                </a:solidFill>
                <a:latin typeface="Arial" panose="020B0604020202020204" pitchFamily="34" charset="0"/>
                <a:cs typeface="Arial" panose="020B0604020202020204" pitchFamily="34" charset="0"/>
              </a:rPr>
              <a:t>Dec’ 19 </a:t>
            </a:r>
            <a:r>
              <a:rPr lang="en-GB" sz="2400" dirty="0" smtClean="0">
                <a:solidFill>
                  <a:srgbClr val="626262"/>
                </a:solidFill>
                <a:latin typeface="Arial" panose="020B0604020202020204" pitchFamily="34" charset="0"/>
                <a:cs typeface="Arial" panose="020B0604020202020204" pitchFamily="34" charset="0"/>
              </a:rPr>
              <a:t> Status Update</a:t>
            </a:r>
          </a:p>
          <a:p>
            <a:endParaRPr lang="en-GB" sz="2400" dirty="0" smtClean="0">
              <a:solidFill>
                <a:srgbClr val="626262"/>
              </a:solidFill>
              <a:latin typeface="Arial" panose="020B0604020202020204" pitchFamily="34" charset="0"/>
              <a:cs typeface="Arial" panose="020B0604020202020204" pitchFamily="34" charset="0"/>
            </a:endParaRPr>
          </a:p>
          <a:p>
            <a:r>
              <a:rPr lang="en-GB" sz="2400" dirty="0" smtClean="0">
                <a:solidFill>
                  <a:srgbClr val="626262"/>
                </a:solidFill>
                <a:latin typeface="Arial" panose="020B0604020202020204" pitchFamily="34" charset="0"/>
                <a:cs typeface="Arial" panose="020B0604020202020204" pitchFamily="34" charset="0"/>
              </a:rPr>
              <a:t>Tom Dack</a:t>
            </a:r>
            <a:endParaRPr lang="en-GB" sz="2400" dirty="0">
              <a:solidFill>
                <a:srgbClr val="626262"/>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pic>
        <p:nvPicPr>
          <p:cNvPr id="8" name="Picture 7">
            <a:extLst>
              <a:ext uri="{FF2B5EF4-FFF2-40B4-BE49-F238E27FC236}">
                <a16:creationId xmlns:a16="http://schemas.microsoft.com/office/drawing/2014/main" id="{E201A9D8-A541-934F-8FC4-9439FCBF6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3135" y="412403"/>
            <a:ext cx="3770785" cy="963960"/>
          </a:xfrm>
          <a:prstGeom prst="rect">
            <a:avLst/>
          </a:prstGeom>
        </p:spPr>
      </p:pic>
      <p:pic>
        <p:nvPicPr>
          <p:cNvPr id="9" name="Picture 8">
            <a:extLst>
              <a:ext uri="{FF2B5EF4-FFF2-40B4-BE49-F238E27FC236}">
                <a16:creationId xmlns:a16="http://schemas.microsoft.com/office/drawing/2014/main" id="{73329EEC-5156-D04D-B817-99CEA460685D}"/>
              </a:ext>
            </a:extLst>
          </p:cNvPr>
          <p:cNvPicPr>
            <a:picLocks noChangeAspect="1"/>
          </p:cNvPicPr>
          <p:nvPr/>
        </p:nvPicPr>
        <p:blipFill>
          <a:blip r:embed="rId6"/>
          <a:stretch>
            <a:fillRect/>
          </a:stretch>
        </p:blipFill>
        <p:spPr>
          <a:xfrm>
            <a:off x="515938" y="1599365"/>
            <a:ext cx="1892590" cy="970118"/>
          </a:xfrm>
          <a:prstGeom prst="rect">
            <a:avLst/>
          </a:prstGeom>
        </p:spPr>
      </p:pic>
    </p:spTree>
    <p:extLst>
      <p:ext uri="{BB962C8B-B14F-4D97-AF65-F5344CB8AC3E}">
        <p14:creationId xmlns:p14="http://schemas.microsoft.com/office/powerpoint/2010/main" val="3224382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63E93-8ADA-7849-A1F1-A16817F4E1F8}"/>
              </a:ext>
            </a:extLst>
          </p:cNvPr>
          <p:cNvPicPr>
            <a:picLocks noChangeAspect="1"/>
          </p:cNvPicPr>
          <p:nvPr/>
        </p:nvPicPr>
        <p:blipFill rotWithShape="1">
          <a:blip r:embed="rId3"/>
          <a:srcRect l="28931"/>
          <a:stretch/>
        </p:blipFill>
        <p:spPr>
          <a:xfrm>
            <a:off x="6096000" y="0"/>
            <a:ext cx="6096000" cy="6858000"/>
          </a:xfrm>
          <a:prstGeom prst="rect">
            <a:avLst/>
          </a:prstGeom>
        </p:spPr>
      </p:pic>
      <p:pic>
        <p:nvPicPr>
          <p:cNvPr id="9" name="Picture 8">
            <a:extLst>
              <a:ext uri="{FF2B5EF4-FFF2-40B4-BE49-F238E27FC236}">
                <a16:creationId xmlns:a16="http://schemas.microsoft.com/office/drawing/2014/main" id="{9E6DE168-6938-B747-BEE8-8CC9B28012DE}"/>
              </a:ext>
            </a:extLst>
          </p:cNvPr>
          <p:cNvPicPr>
            <a:picLocks noChangeAspect="1"/>
          </p:cNvPicPr>
          <p:nvPr/>
        </p:nvPicPr>
        <p:blipFill rotWithShape="1">
          <a:blip r:embed="rId4"/>
          <a:srcRect l="47007"/>
          <a:stretch/>
        </p:blipFill>
        <p:spPr>
          <a:xfrm>
            <a:off x="5731098" y="0"/>
            <a:ext cx="6460901" cy="6858000"/>
          </a:xfrm>
          <a:prstGeom prst="rect">
            <a:avLst/>
          </a:prstGeom>
        </p:spPr>
      </p:pic>
      <p:sp>
        <p:nvSpPr>
          <p:cNvPr id="3" name="TextBox 2">
            <a:extLst>
              <a:ext uri="{FF2B5EF4-FFF2-40B4-BE49-F238E27FC236}">
                <a16:creationId xmlns:a16="http://schemas.microsoft.com/office/drawing/2014/main" id="{C8B66DC9-76C9-5140-A7C4-B9B833C488D1}"/>
              </a:ext>
            </a:extLst>
          </p:cNvPr>
          <p:cNvSpPr txBox="1"/>
          <p:nvPr/>
        </p:nvSpPr>
        <p:spPr>
          <a:xfrm>
            <a:off x="423748" y="1380700"/>
            <a:ext cx="5101814" cy="918200"/>
          </a:xfrm>
          <a:prstGeom prst="rect">
            <a:avLst/>
          </a:prstGeom>
          <a:noFill/>
        </p:spPr>
        <p:txBody>
          <a:bodyPr wrap="square" rtlCol="0" anchor="t">
            <a:spAutoFit/>
          </a:bodyPr>
          <a:lstStyle/>
          <a:p>
            <a:pPr>
              <a:spcAft>
                <a:spcPts val="200"/>
              </a:spcAft>
            </a:pPr>
            <a:r>
              <a:rPr lang="en-US" sz="2400" b="1" spc="-100" dirty="0">
                <a:solidFill>
                  <a:srgbClr val="1E5DF8"/>
                </a:solidFill>
                <a:latin typeface="Arial" panose="020B0604020202020204" pitchFamily="34" charset="0"/>
                <a:cs typeface="Arial" panose="020B0604020202020204" pitchFamily="34" charset="0"/>
              </a:rPr>
              <a:t>1</a:t>
            </a:r>
            <a:r>
              <a:rPr lang="en-US" sz="2400" b="1" spc="-100" dirty="0">
                <a:solidFill>
                  <a:srgbClr val="2E2D62"/>
                </a:solidFill>
                <a:latin typeface="Arial" panose="020B0604020202020204" pitchFamily="34" charset="0"/>
                <a:cs typeface="Arial" panose="020B0604020202020204" pitchFamily="34" charset="0"/>
              </a:rPr>
              <a:t> </a:t>
            </a:r>
            <a:r>
              <a:rPr lang="en-US" sz="2400" b="1" spc="-100" dirty="0" smtClean="0">
                <a:solidFill>
                  <a:srgbClr val="2E2D62"/>
                </a:solidFill>
                <a:latin typeface="Arial" panose="020B0604020202020204" pitchFamily="34" charset="0"/>
                <a:cs typeface="Arial" panose="020B0604020202020204" pitchFamily="34" charset="0"/>
              </a:rPr>
              <a:t>Project Overview</a:t>
            </a:r>
            <a:endParaRPr lang="en-US" sz="2400" b="1" spc="-100" dirty="0">
              <a:solidFill>
                <a:srgbClr val="2E2D62"/>
              </a:solidFill>
              <a:latin typeface="Arial" panose="020B0604020202020204" pitchFamily="34" charset="0"/>
              <a:cs typeface="Arial" panose="020B0604020202020204" pitchFamily="34" charset="0"/>
            </a:endParaRPr>
          </a:p>
          <a:p>
            <a:r>
              <a:rPr lang="en-GB" sz="1400" dirty="0">
                <a:solidFill>
                  <a:srgbClr val="626262"/>
                </a:solidFill>
                <a:latin typeface="Arial" panose="020B0604020202020204" pitchFamily="34" charset="0"/>
                <a:cs typeface="Arial" panose="020B0604020202020204" pitchFamily="34" charset="0"/>
              </a:rPr>
              <a:t>An overview of the IRIS identity project and the INDIGO IAM application it utilises.</a:t>
            </a:r>
            <a:endParaRPr lang="en-US" sz="1400" dirty="0">
              <a:solidFill>
                <a:srgbClr val="62626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6EBDC0C-5E44-914B-85A5-07AF5BC1B9B6}"/>
              </a:ext>
            </a:extLst>
          </p:cNvPr>
          <p:cNvSpPr txBox="1"/>
          <p:nvPr/>
        </p:nvSpPr>
        <p:spPr>
          <a:xfrm>
            <a:off x="423748" y="2408947"/>
            <a:ext cx="5101814" cy="918200"/>
          </a:xfrm>
          <a:prstGeom prst="rect">
            <a:avLst/>
          </a:prstGeom>
          <a:noFill/>
        </p:spPr>
        <p:txBody>
          <a:bodyPr wrap="square" rtlCol="0" anchor="t">
            <a:spAutoFit/>
          </a:bodyPr>
          <a:lstStyle/>
          <a:p>
            <a:pPr>
              <a:spcAft>
                <a:spcPts val="200"/>
              </a:spcAft>
            </a:pPr>
            <a:r>
              <a:rPr lang="en-US" sz="2400" b="1" spc="-100" dirty="0">
                <a:solidFill>
                  <a:srgbClr val="1E5DF8"/>
                </a:solidFill>
                <a:latin typeface="Arial" panose="020B0604020202020204" pitchFamily="34" charset="0"/>
                <a:cs typeface="Arial" panose="020B0604020202020204" pitchFamily="34" charset="0"/>
              </a:rPr>
              <a:t>2</a:t>
            </a:r>
            <a:r>
              <a:rPr lang="en-US" sz="2400" b="1" spc="-100" dirty="0">
                <a:solidFill>
                  <a:srgbClr val="2E2D62"/>
                </a:solidFill>
                <a:latin typeface="Arial" panose="020B0604020202020204" pitchFamily="34" charset="0"/>
                <a:cs typeface="Arial" panose="020B0604020202020204" pitchFamily="34" charset="0"/>
              </a:rPr>
              <a:t> </a:t>
            </a:r>
            <a:r>
              <a:rPr lang="en-US" sz="2400" b="1" spc="-100" dirty="0" smtClean="0">
                <a:solidFill>
                  <a:srgbClr val="2E2D62"/>
                </a:solidFill>
                <a:latin typeface="Arial" panose="020B0604020202020204" pitchFamily="34" charset="0"/>
                <a:cs typeface="Arial" panose="020B0604020202020204" pitchFamily="34" charset="0"/>
              </a:rPr>
              <a:t>Status Update</a:t>
            </a:r>
            <a:endParaRPr lang="en-US" sz="2400" b="1" spc="-100" dirty="0">
              <a:solidFill>
                <a:srgbClr val="2E2D62"/>
              </a:solidFill>
              <a:latin typeface="Arial" panose="020B0604020202020204" pitchFamily="34" charset="0"/>
              <a:cs typeface="Arial" panose="020B0604020202020204" pitchFamily="34" charset="0"/>
            </a:endParaRPr>
          </a:p>
          <a:p>
            <a:r>
              <a:rPr lang="en-GB" sz="1400" dirty="0">
                <a:solidFill>
                  <a:srgbClr val="626262"/>
                </a:solidFill>
                <a:latin typeface="Arial" panose="020B0604020202020204" pitchFamily="34" charset="0"/>
                <a:cs typeface="Arial" panose="020B0604020202020204" pitchFamily="34" charset="0"/>
              </a:rPr>
              <a:t>Update as to the current status and progress of the IRIS IAM digital asset, including challenges and issues encountered.</a:t>
            </a:r>
            <a:endParaRPr lang="en-US" sz="1400" dirty="0">
              <a:solidFill>
                <a:srgbClr val="62626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FFD7155-AB0C-D84C-8261-743120695688}"/>
              </a:ext>
            </a:extLst>
          </p:cNvPr>
          <p:cNvSpPr txBox="1"/>
          <p:nvPr/>
        </p:nvSpPr>
        <p:spPr>
          <a:xfrm>
            <a:off x="423748" y="3437194"/>
            <a:ext cx="5101814" cy="702756"/>
          </a:xfrm>
          <a:prstGeom prst="rect">
            <a:avLst/>
          </a:prstGeom>
          <a:noFill/>
        </p:spPr>
        <p:txBody>
          <a:bodyPr wrap="square" rtlCol="0" anchor="t">
            <a:spAutoFit/>
          </a:bodyPr>
          <a:lstStyle/>
          <a:p>
            <a:pPr>
              <a:spcAft>
                <a:spcPts val="200"/>
              </a:spcAft>
            </a:pPr>
            <a:r>
              <a:rPr lang="en-US" sz="2400" b="1" spc="-100" dirty="0">
                <a:solidFill>
                  <a:srgbClr val="1E5DF8"/>
                </a:solidFill>
                <a:latin typeface="Arial" panose="020B0604020202020204" pitchFamily="34" charset="0"/>
                <a:cs typeface="Arial" panose="020B0604020202020204" pitchFamily="34" charset="0"/>
              </a:rPr>
              <a:t>3</a:t>
            </a:r>
            <a:r>
              <a:rPr lang="en-US" sz="2400" b="1" spc="-100" dirty="0">
                <a:solidFill>
                  <a:srgbClr val="2E2D62"/>
                </a:solidFill>
                <a:latin typeface="Arial" panose="020B0604020202020204" pitchFamily="34" charset="0"/>
                <a:cs typeface="Arial" panose="020B0604020202020204" pitchFamily="34" charset="0"/>
              </a:rPr>
              <a:t> </a:t>
            </a:r>
            <a:r>
              <a:rPr lang="en-US" sz="2400" b="1" spc="-100" dirty="0" smtClean="0">
                <a:solidFill>
                  <a:srgbClr val="2E2D62"/>
                </a:solidFill>
                <a:latin typeface="Arial" panose="020B0604020202020204" pitchFamily="34" charset="0"/>
                <a:cs typeface="Arial" panose="020B0604020202020204" pitchFamily="34" charset="0"/>
              </a:rPr>
              <a:t>Next Steps</a:t>
            </a:r>
            <a:endParaRPr lang="en-US" sz="2400" b="1" spc="-100" dirty="0">
              <a:solidFill>
                <a:srgbClr val="2E2D62"/>
              </a:solidFill>
              <a:latin typeface="Arial" panose="020B0604020202020204" pitchFamily="34" charset="0"/>
              <a:cs typeface="Arial" panose="020B0604020202020204" pitchFamily="34" charset="0"/>
            </a:endParaRPr>
          </a:p>
          <a:p>
            <a:r>
              <a:rPr lang="en-GB" sz="1400" dirty="0">
                <a:solidFill>
                  <a:srgbClr val="626262"/>
                </a:solidFill>
                <a:latin typeface="Arial" panose="020B0604020202020204" pitchFamily="34" charset="0"/>
                <a:cs typeface="Arial" panose="020B0604020202020204" pitchFamily="34" charset="0"/>
              </a:rPr>
              <a:t>The next steps and goals for the Identity </a:t>
            </a:r>
            <a:r>
              <a:rPr lang="en-GB" sz="1400" dirty="0" smtClean="0">
                <a:solidFill>
                  <a:srgbClr val="626262"/>
                </a:solidFill>
                <a:latin typeface="Arial" panose="020B0604020202020204" pitchFamily="34" charset="0"/>
                <a:cs typeface="Arial" panose="020B0604020202020204" pitchFamily="34" charset="0"/>
              </a:rPr>
              <a:t>Project in 2020.</a:t>
            </a:r>
            <a:endParaRPr lang="en-US" sz="1400" dirty="0">
              <a:solidFill>
                <a:srgbClr val="62626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01E8603-51D4-7C45-829A-9AE25E5A2E4F}"/>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Agenda</a:t>
            </a:r>
          </a:p>
        </p:txBody>
      </p:sp>
      <p:sp>
        <p:nvSpPr>
          <p:cNvPr id="11" name="TextBox 10">
            <a:extLst>
              <a:ext uri="{FF2B5EF4-FFF2-40B4-BE49-F238E27FC236}">
                <a16:creationId xmlns:a16="http://schemas.microsoft.com/office/drawing/2014/main" id="{C8338B96-DB54-A843-B2A0-83FB422A5475}"/>
              </a:ext>
            </a:extLst>
          </p:cNvPr>
          <p:cNvSpPr txBox="1"/>
          <p:nvPr/>
        </p:nvSpPr>
        <p:spPr>
          <a:xfrm rot="16200000">
            <a:off x="10705611" y="4816820"/>
            <a:ext cx="1859272"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Image © STFC Alan Ford </a:t>
            </a:r>
          </a:p>
        </p:txBody>
      </p:sp>
    </p:spTree>
    <p:extLst>
      <p:ext uri="{BB962C8B-B14F-4D97-AF65-F5344CB8AC3E}">
        <p14:creationId xmlns:p14="http://schemas.microsoft.com/office/powerpoint/2010/main" val="2185692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59E85F-170D-B94D-BA35-E3F2E3C164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4146" y="4127252"/>
            <a:ext cx="8567854" cy="2730748"/>
          </a:xfrm>
          <a:prstGeom prst="rect">
            <a:avLst/>
          </a:prstGeom>
        </p:spPr>
      </p:pic>
      <p:pic>
        <p:nvPicPr>
          <p:cNvPr id="7" name="Picture 6">
            <a:extLst>
              <a:ext uri="{FF2B5EF4-FFF2-40B4-BE49-F238E27FC236}">
                <a16:creationId xmlns:a16="http://schemas.microsoft.com/office/drawing/2014/main" id="{CE9DA41C-8BD1-2C47-A5C2-2F23DC884D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6" name="TextBox 5">
            <a:extLst>
              <a:ext uri="{FF2B5EF4-FFF2-40B4-BE49-F238E27FC236}">
                <a16:creationId xmlns:a16="http://schemas.microsoft.com/office/drawing/2014/main" id="{A1A39C34-E01A-FD49-8603-2E8AE6BB5606}"/>
              </a:ext>
            </a:extLst>
          </p:cNvPr>
          <p:cNvSpPr txBox="1"/>
          <p:nvPr/>
        </p:nvSpPr>
        <p:spPr>
          <a:xfrm>
            <a:off x="1266345" y="3013502"/>
            <a:ext cx="8316591" cy="830997"/>
          </a:xfrm>
          <a:prstGeom prst="rect">
            <a:avLst/>
          </a:prstGeom>
          <a:noFill/>
        </p:spPr>
        <p:txBody>
          <a:bodyPr wrap="square" rtlCol="0" anchor="t">
            <a:spAutoFit/>
          </a:bodyPr>
          <a:lstStyle/>
          <a:p>
            <a:r>
              <a:rPr lang="en-US" sz="4800" b="1" spc="-160" dirty="0" smtClean="0">
                <a:solidFill>
                  <a:srgbClr val="2E2D62"/>
                </a:solidFill>
                <a:latin typeface="Arial" panose="020B0604020202020204" pitchFamily="34" charset="0"/>
                <a:cs typeface="Arial" panose="020B0604020202020204" pitchFamily="34" charset="0"/>
              </a:rPr>
              <a:t>IRIS IAM Overview</a:t>
            </a:r>
            <a:endParaRPr lang="en-US" sz="4800" b="1" spc="-15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145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21BF9D-7312-D146-A098-1393906DE9CF}"/>
              </a:ext>
            </a:extLst>
          </p:cNvPr>
          <p:cNvSpPr txBox="1"/>
          <p:nvPr/>
        </p:nvSpPr>
        <p:spPr>
          <a:xfrm>
            <a:off x="403340" y="345182"/>
            <a:ext cx="11684581"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IRIS</a:t>
            </a:r>
            <a:r>
              <a:rPr kumimoji="0" lang="en-US" sz="4400" b="1" i="0" u="none" strike="noStrike" kern="1200" cap="none" spc="-150" normalizeH="0" noProof="0" dirty="0" smtClean="0">
                <a:ln>
                  <a:noFill/>
                </a:ln>
                <a:solidFill>
                  <a:srgbClr val="2E2D62"/>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15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IAM Overview</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C18217B8-85C6-BF4E-89E1-A6954783545D}"/>
              </a:ext>
            </a:extLst>
          </p:cNvPr>
          <p:cNvSpPr/>
          <p:nvPr/>
        </p:nvSpPr>
        <p:spPr>
          <a:xfrm>
            <a:off x="427465" y="1401194"/>
            <a:ext cx="10719460" cy="4037003"/>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GB" sz="3200" b="1" i="0" u="none" strike="noStrike" kern="1200" cap="none" spc="-100" normalizeH="0" baseline="0" noProof="0" dirty="0" smtClean="0">
                <a:ln>
                  <a:noFill/>
                </a:ln>
                <a:solidFill>
                  <a:srgbClr val="1E5DF8"/>
                </a:solidFill>
                <a:effectLst/>
                <a:uLnTx/>
                <a:uFillTx/>
                <a:latin typeface="Arial" panose="020B0604020202020204" pitchFamily="34" charset="0"/>
                <a:ea typeface="+mn-ea"/>
                <a:cs typeface="Arial" panose="020B0604020202020204" pitchFamily="34" charset="0"/>
              </a:rPr>
              <a:t>INDIGO Identity and Access Management</a:t>
            </a:r>
            <a:endParaRPr kumimoji="0" lang="en-GB" sz="3200" b="1" i="0" u="none" strike="noStrike" kern="1200" cap="none" spc="-10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This is the service utilised by IRIS as its AAI solution</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Initially developed as part of INDIGO </a:t>
            </a:r>
            <a:r>
              <a:rPr kumimoji="0" lang="en-GB" sz="2400" b="0" i="0" u="none" strike="noStrike" kern="1200" cap="none" spc="0" normalizeH="0" baseline="0" noProof="0" dirty="0" err="1" smtClean="0">
                <a:ln>
                  <a:noFill/>
                </a:ln>
                <a:solidFill>
                  <a:srgbClr val="626262"/>
                </a:solidFill>
                <a:effectLst/>
                <a:uLnTx/>
                <a:uFillTx/>
                <a:latin typeface="Arial" panose="020B0604020202020204" pitchFamily="34" charset="0"/>
                <a:ea typeface="+mn-ea"/>
                <a:cs typeface="Arial" panose="020B0604020202020204" pitchFamily="34" charset="0"/>
              </a:rPr>
              <a:t>DataCloud</a:t>
            </a: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 by INFN</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626262"/>
                </a:solidFill>
                <a:latin typeface="Arial" panose="020B0604020202020204" pitchFamily="34" charset="0"/>
                <a:cs typeface="Arial" panose="020B0604020202020204" pitchFamily="34" charset="0"/>
              </a:rPr>
              <a:t>S</a:t>
            </a:r>
            <a:r>
              <a:rPr kumimoji="0" lang="en-GB" sz="2400" b="0" i="0" u="none" strike="noStrike" kern="1200" cap="none" spc="0" normalizeH="0" baseline="0" noProof="0" dirty="0" err="1" smtClean="0">
                <a:ln>
                  <a:noFill/>
                </a:ln>
                <a:solidFill>
                  <a:srgbClr val="626262"/>
                </a:solidFill>
                <a:effectLst/>
                <a:uLnTx/>
                <a:uFillTx/>
                <a:latin typeface="Arial" panose="020B0604020202020204" pitchFamily="34" charset="0"/>
                <a:ea typeface="+mn-ea"/>
                <a:cs typeface="Arial" panose="020B0604020202020204" pitchFamily="34" charset="0"/>
              </a:rPr>
              <a:t>upported</a:t>
            </a: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 through EOSC pilot and EOSC hub projects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626262"/>
                </a:solidFill>
                <a:latin typeface="Arial" panose="020B0604020202020204" pitchFamily="34" charset="0"/>
                <a:cs typeface="Arial" panose="020B0604020202020204" pitchFamily="34" charset="0"/>
              </a:rPr>
              <a:t>S</a:t>
            </a: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elected </a:t>
            </a: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for use due to existing capabilities and </a:t>
            </a: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support</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Previous experience with the IAM within the department</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626262"/>
                </a:solidFill>
                <a:latin typeface="Arial" panose="020B0604020202020204" pitchFamily="34" charset="0"/>
                <a:cs typeface="Arial" panose="020B0604020202020204" pitchFamily="34" charset="0"/>
              </a:rPr>
              <a:t>H</a:t>
            </a: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as been selected as the AAI solution for the WLCG authorization project</a:t>
            </a:r>
            <a:endPar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IAM provides most required capabilities in its current version</a:t>
            </a:r>
          </a:p>
        </p:txBody>
      </p:sp>
    </p:spTree>
    <p:extLst>
      <p:ext uri="{BB962C8B-B14F-4D97-AF65-F5344CB8AC3E}">
        <p14:creationId xmlns:p14="http://schemas.microsoft.com/office/powerpoint/2010/main" val="35136433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21BF9D-7312-D146-A098-1393906DE9CF}"/>
              </a:ext>
            </a:extLst>
          </p:cNvPr>
          <p:cNvSpPr txBox="1"/>
          <p:nvPr/>
        </p:nvSpPr>
        <p:spPr>
          <a:xfrm>
            <a:off x="403340" y="345182"/>
            <a:ext cx="11684581"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IRIS</a:t>
            </a:r>
            <a:r>
              <a:rPr kumimoji="0" lang="en-US" sz="4400" b="1" i="0" u="none" strike="noStrike" kern="1200" cap="none" spc="-150" normalizeH="0" noProof="0" dirty="0" smtClean="0">
                <a:ln>
                  <a:noFill/>
                </a:ln>
                <a:solidFill>
                  <a:srgbClr val="2E2D62"/>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15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IAM</a:t>
            </a:r>
            <a:r>
              <a:rPr kumimoji="0" lang="en-US" sz="4400" b="1" i="0" u="none" strike="noStrike" kern="1200" cap="none" spc="-150" normalizeH="0" noProof="0" dirty="0" smtClean="0">
                <a:ln>
                  <a:noFill/>
                </a:ln>
                <a:solidFill>
                  <a:srgbClr val="2E2D62"/>
                </a:solidFill>
                <a:effectLst/>
                <a:uLnTx/>
                <a:uFillTx/>
                <a:latin typeface="Arial" panose="020B0604020202020204" pitchFamily="34" charset="0"/>
                <a:ea typeface="+mn-ea"/>
                <a:cs typeface="Arial" panose="020B0604020202020204" pitchFamily="34" charset="0"/>
              </a:rPr>
              <a:t> Overview</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C18217B8-85C6-BF4E-89E1-A6954783545D}"/>
              </a:ext>
            </a:extLst>
          </p:cNvPr>
          <p:cNvSpPr/>
          <p:nvPr/>
        </p:nvSpPr>
        <p:spPr>
          <a:xfrm>
            <a:off x="403340" y="1291466"/>
            <a:ext cx="3620020" cy="3667671"/>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GB" sz="3200" b="1" i="0" u="none" strike="noStrike" kern="1200" cap="none" spc="-100" normalizeH="0" baseline="0" noProof="0" dirty="0" smtClean="0">
                <a:ln>
                  <a:noFill/>
                </a:ln>
                <a:solidFill>
                  <a:srgbClr val="1E5DF8"/>
                </a:solidFill>
                <a:effectLst/>
                <a:uLnTx/>
                <a:uFillTx/>
                <a:latin typeface="Arial" panose="020B0604020202020204" pitchFamily="34" charset="0"/>
                <a:ea typeface="+mn-ea"/>
                <a:cs typeface="Arial" panose="020B0604020202020204" pitchFamily="34" charset="0"/>
              </a:rPr>
              <a:t>IRIS IAM Blueprint</a:t>
            </a:r>
            <a:endParaRPr kumimoji="0" lang="en-GB" sz="3200" b="1" i="0" u="none" strike="noStrike" kern="1200" cap="none" spc="-10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The IAM service takes a user identity and maps the required authorization to it. </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This then allows access to IRIS end services behind IAM</a:t>
            </a:r>
          </a:p>
        </p:txBody>
      </p:sp>
      <p:pic>
        <p:nvPicPr>
          <p:cNvPr id="6" name="Content Placeholder 10"/>
          <p:cNvPicPr>
            <a:picLocks noChangeAspect="1"/>
          </p:cNvPicPr>
          <p:nvPr/>
        </p:nvPicPr>
        <p:blipFill rotWithShape="1">
          <a:blip r:embed="rId3">
            <a:extLst>
              <a:ext uri="{28A0092B-C50C-407E-A947-70E740481C1C}">
                <a14:useLocalDpi xmlns:a14="http://schemas.microsoft.com/office/drawing/2010/main" val="0"/>
              </a:ext>
            </a:extLst>
          </a:blip>
          <a:srcRect l="6933" t="8918" r="7200" b="6210"/>
          <a:stretch/>
        </p:blipFill>
        <p:spPr>
          <a:xfrm>
            <a:off x="4242816" y="1255776"/>
            <a:ext cx="7623555" cy="5327018"/>
          </a:xfrm>
          <a:prstGeom prst="rect">
            <a:avLst/>
          </a:prstGeom>
        </p:spPr>
      </p:pic>
    </p:spTree>
    <p:extLst>
      <p:ext uri="{BB962C8B-B14F-4D97-AF65-F5344CB8AC3E}">
        <p14:creationId xmlns:p14="http://schemas.microsoft.com/office/powerpoint/2010/main" val="706723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21BF9D-7312-D146-A098-1393906DE9CF}"/>
              </a:ext>
            </a:extLst>
          </p:cNvPr>
          <p:cNvSpPr txBox="1"/>
          <p:nvPr/>
        </p:nvSpPr>
        <p:spPr>
          <a:xfrm>
            <a:off x="403340" y="345182"/>
            <a:ext cx="11684581"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The IRIS Identity Project</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C18217B8-85C6-BF4E-89E1-A6954783545D}"/>
              </a:ext>
            </a:extLst>
          </p:cNvPr>
          <p:cNvSpPr/>
          <p:nvPr/>
        </p:nvSpPr>
        <p:spPr>
          <a:xfrm>
            <a:off x="427465" y="1401194"/>
            <a:ext cx="10719460" cy="4406334"/>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GB" sz="3200" b="1" i="0" u="none" strike="noStrike" kern="1200" cap="none" spc="-100" normalizeH="0" baseline="0" noProof="0" dirty="0" smtClean="0">
                <a:ln>
                  <a:noFill/>
                </a:ln>
                <a:solidFill>
                  <a:srgbClr val="1E5DF8"/>
                </a:solidFill>
                <a:effectLst/>
                <a:uLnTx/>
                <a:uFillTx/>
                <a:latin typeface="Arial" panose="020B0604020202020204" pitchFamily="34" charset="0"/>
                <a:ea typeface="+mn-ea"/>
                <a:cs typeface="Arial" panose="020B0604020202020204" pitchFamily="34" charset="0"/>
              </a:rPr>
              <a:t>Implementation</a:t>
            </a:r>
            <a:endParaRPr kumimoji="0" lang="en-GB" sz="3200" b="1" i="0" u="none" strike="noStrike" kern="1200" cap="none" spc="-10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626262"/>
                </a:solidFill>
                <a:latin typeface="Arial" panose="020B0604020202020204" pitchFamily="34" charset="0"/>
                <a:cs typeface="Arial" panose="020B0604020202020204" pitchFamily="34" charset="0"/>
              </a:rPr>
              <a:t>S</a:t>
            </a:r>
            <a:r>
              <a:rPr kumimoji="0" lang="en-GB" sz="2400" b="0" i="0" u="none" strike="noStrike" kern="1200" cap="none" spc="0" normalizeH="0" baseline="0" noProof="0" dirty="0" err="1" smtClean="0">
                <a:ln>
                  <a:noFill/>
                </a:ln>
                <a:solidFill>
                  <a:srgbClr val="626262"/>
                </a:solidFill>
                <a:effectLst/>
                <a:uLnTx/>
                <a:uFillTx/>
                <a:latin typeface="Arial" panose="020B0604020202020204" pitchFamily="34" charset="0"/>
                <a:ea typeface="+mn-ea"/>
                <a:cs typeface="Arial" panose="020B0604020202020204" pitchFamily="34" charset="0"/>
              </a:rPr>
              <a:t>ervice</a:t>
            </a: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 is online and available, hosted at: </a:t>
            </a:r>
            <a:r>
              <a:rPr kumimoji="0" lang="en-GB" sz="2400" b="0" i="0" u="sng" strike="noStrike" kern="1200" cap="none" spc="0" normalizeH="0" baseline="0" noProof="0" dirty="0" smtClean="0">
                <a:ln>
                  <a:noFill/>
                </a:ln>
                <a:solidFill>
                  <a:srgbClr val="F08900"/>
                </a:solidFill>
                <a:effectLst/>
                <a:uLnTx/>
                <a:uFillTx/>
                <a:latin typeface="Arial" panose="020B0604020202020204" pitchFamily="34" charset="0"/>
                <a:ea typeface="+mn-ea"/>
                <a:cs typeface="Arial" panose="020B0604020202020204" pitchFamily="34" charset="0"/>
              </a:rPr>
              <a:t>https://iris-iam.stfc.ac.uk</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IAM deployed via Docker</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626262"/>
                </a:solidFill>
                <a:latin typeface="Arial" panose="020B0604020202020204" pitchFamily="34" charset="0"/>
                <a:cs typeface="Arial" panose="020B0604020202020204" pitchFamily="34" charset="0"/>
              </a:rPr>
              <a:t>S</a:t>
            </a:r>
            <a:r>
              <a:rPr kumimoji="0" lang="en-GB" sz="2400" b="0" i="0" u="none" strike="noStrike" kern="1200" cap="none" spc="0" normalizeH="0" baseline="0" noProof="0" dirty="0" err="1" smtClean="0">
                <a:ln>
                  <a:noFill/>
                </a:ln>
                <a:solidFill>
                  <a:srgbClr val="626262"/>
                </a:solidFill>
                <a:effectLst/>
                <a:uLnTx/>
                <a:uFillTx/>
                <a:latin typeface="Arial" panose="020B0604020202020204" pitchFamily="34" charset="0"/>
                <a:ea typeface="+mn-ea"/>
                <a:cs typeface="Arial" panose="020B0604020202020204" pitchFamily="34" charset="0"/>
              </a:rPr>
              <a:t>ervice</a:t>
            </a: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 is hosted on a VM managed by the RAL Tier 1</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h</a:t>
            </a: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ost fully configured using Tier 1 configuration management</a:t>
            </a:r>
            <a:r>
              <a:rPr kumimoji="0" lang="en-GB" sz="2400" b="0" i="0" u="none" strike="noStrike" kern="1200" cap="none" spc="0" normalizeH="0" noProof="0" dirty="0" smtClean="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400" b="0" i="0" u="none" strike="noStrike" kern="1200" cap="none" spc="0" normalizeH="0" noProof="0" dirty="0" err="1" smtClean="0">
                <a:ln>
                  <a:noFill/>
                </a:ln>
                <a:solidFill>
                  <a:srgbClr val="626262"/>
                </a:solidFill>
                <a:effectLst/>
                <a:uLnTx/>
                <a:uFillTx/>
                <a:latin typeface="Arial" panose="020B0604020202020204" pitchFamily="34" charset="0"/>
                <a:ea typeface="+mn-ea"/>
                <a:cs typeface="Arial" panose="020B0604020202020204" pitchFamily="34" charset="0"/>
              </a:rPr>
              <a:t>aquilon</a:t>
            </a:r>
            <a:r>
              <a:rPr kumimoji="0" lang="en-GB" sz="2400" b="0" i="0" u="none" strike="noStrike" kern="1200" cap="none" spc="0" normalizeH="0" noProof="0" dirty="0" smtClean="0">
                <a:ln>
                  <a:noFill/>
                </a:ln>
                <a:solidFill>
                  <a:srgbClr val="626262"/>
                </a:solidFill>
                <a:effectLst/>
                <a:uLnTx/>
                <a:uFillTx/>
                <a:latin typeface="Arial" panose="020B0604020202020204" pitchFamily="34" charset="0"/>
                <a:ea typeface="+mn-ea"/>
                <a:cs typeface="Arial" panose="020B0604020202020204" pitchFamily="34" charset="0"/>
              </a:rPr>
              <a:t>)</a:t>
            </a:r>
            <a:endPar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626262"/>
                </a:solidFill>
                <a:latin typeface="Arial" panose="020B0604020202020204" pitchFamily="34" charset="0"/>
                <a:cs typeface="Arial" panose="020B0604020202020204" pitchFamily="34" charset="0"/>
              </a:rPr>
              <a:t>U</a:t>
            </a:r>
            <a:r>
              <a:rPr kumimoji="0" lang="en-GB" sz="2400" b="0" i="0" u="none" strike="noStrike" kern="1200" cap="none" spc="0" normalizeH="0" baseline="0" noProof="0" dirty="0" err="1" smtClean="0">
                <a:ln>
                  <a:noFill/>
                </a:ln>
                <a:solidFill>
                  <a:srgbClr val="626262"/>
                </a:solidFill>
                <a:effectLst/>
                <a:uLnTx/>
                <a:uFillTx/>
                <a:latin typeface="Arial" panose="020B0604020202020204" pitchFamily="34" charset="0"/>
                <a:ea typeface="+mn-ea"/>
                <a:cs typeface="Arial" panose="020B0604020202020204" pitchFamily="34" charset="0"/>
              </a:rPr>
              <a:t>tilises</a:t>
            </a: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 existing service tools ran within SCD</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smtClean="0">
                <a:ln>
                  <a:noFill/>
                </a:ln>
                <a:solidFill>
                  <a:srgbClr val="626262"/>
                </a:solidFill>
                <a:effectLst/>
                <a:uLnTx/>
                <a:uFillTx/>
                <a:latin typeface="Arial" panose="020B0604020202020204" pitchFamily="34" charset="0"/>
                <a:ea typeface="+mn-ea"/>
                <a:cs typeface="Arial" panose="020B0604020202020204" pitchFamily="34" charset="0"/>
              </a:rPr>
              <a:t>RequestTracker</a:t>
            </a: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 for ticketing</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smtClean="0">
                <a:ln>
                  <a:noFill/>
                </a:ln>
                <a:solidFill>
                  <a:srgbClr val="626262"/>
                </a:solidFill>
                <a:effectLst/>
                <a:uLnTx/>
                <a:uFillTx/>
                <a:latin typeface="Arial" panose="020B0604020202020204" pitchFamily="34" charset="0"/>
                <a:ea typeface="+mn-ea"/>
                <a:cs typeface="Arial" panose="020B0604020202020204" pitchFamily="34" charset="0"/>
              </a:rPr>
              <a:t>Icinga</a:t>
            </a: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 for service health monitoring</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smtClean="0">
                <a:ln>
                  <a:noFill/>
                </a:ln>
                <a:solidFill>
                  <a:srgbClr val="626262"/>
                </a:solidFill>
                <a:effectLst/>
                <a:uLnTx/>
                <a:uFillTx/>
                <a:latin typeface="Arial" panose="020B0604020202020204" pitchFamily="34" charset="0"/>
                <a:ea typeface="+mn-ea"/>
                <a:cs typeface="Arial" panose="020B0604020202020204" pitchFamily="34" charset="0"/>
              </a:rPr>
              <a:t>Telegraf</a:t>
            </a: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 monitoring for metrics &amp; usage</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IAM backed database managed by Database Services</a:t>
            </a:r>
            <a:endPar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7373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59E85F-170D-B94D-BA35-E3F2E3C164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4146" y="4127252"/>
            <a:ext cx="8567854" cy="2730748"/>
          </a:xfrm>
          <a:prstGeom prst="rect">
            <a:avLst/>
          </a:prstGeom>
        </p:spPr>
      </p:pic>
      <p:sp>
        <p:nvSpPr>
          <p:cNvPr id="8" name="TextBox 7">
            <a:extLst>
              <a:ext uri="{FF2B5EF4-FFF2-40B4-BE49-F238E27FC236}">
                <a16:creationId xmlns:a16="http://schemas.microsoft.com/office/drawing/2014/main" id="{A1A39C34-E01A-FD49-8603-2E8AE6BB5606}"/>
              </a:ext>
            </a:extLst>
          </p:cNvPr>
          <p:cNvSpPr txBox="1"/>
          <p:nvPr/>
        </p:nvSpPr>
        <p:spPr>
          <a:xfrm>
            <a:off x="1266345" y="3013502"/>
            <a:ext cx="8316591" cy="83099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6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Status Update</a:t>
            </a:r>
            <a:endParaRPr kumimoji="0" lang="en-US" sz="4800" b="1" i="0" u="none" strike="noStrike" kern="1200" cap="none" spc="-15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CE9DA41C-8BD1-2C47-A5C2-2F23DC884D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pic>
        <p:nvPicPr>
          <p:cNvPr id="6" name="Picture 5">
            <a:extLst>
              <a:ext uri="{FF2B5EF4-FFF2-40B4-BE49-F238E27FC236}">
                <a16:creationId xmlns:a16="http://schemas.microsoft.com/office/drawing/2014/main" id="{73329EEC-5156-D04D-B817-99CEA460685D}"/>
              </a:ext>
            </a:extLst>
          </p:cNvPr>
          <p:cNvPicPr>
            <a:picLocks noChangeAspect="1"/>
          </p:cNvPicPr>
          <p:nvPr/>
        </p:nvPicPr>
        <p:blipFill>
          <a:blip r:embed="rId6"/>
          <a:stretch>
            <a:fillRect/>
          </a:stretch>
        </p:blipFill>
        <p:spPr>
          <a:xfrm>
            <a:off x="4569192" y="412403"/>
            <a:ext cx="1892590" cy="970118"/>
          </a:xfrm>
          <a:prstGeom prst="rect">
            <a:avLst/>
          </a:prstGeom>
        </p:spPr>
      </p:pic>
    </p:spTree>
    <p:extLst>
      <p:ext uri="{BB962C8B-B14F-4D97-AF65-F5344CB8AC3E}">
        <p14:creationId xmlns:p14="http://schemas.microsoft.com/office/powerpoint/2010/main" val="189882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21BF9D-7312-D146-A098-1393906DE9CF}"/>
              </a:ext>
            </a:extLst>
          </p:cNvPr>
          <p:cNvSpPr txBox="1"/>
          <p:nvPr/>
        </p:nvSpPr>
        <p:spPr>
          <a:xfrm>
            <a:off x="403340" y="345182"/>
            <a:ext cx="11684581"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Current Status</a:t>
            </a:r>
            <a:endParaRPr kumimoji="0" lang="en-US" sz="44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C18217B8-85C6-BF4E-89E1-A6954783545D}"/>
              </a:ext>
            </a:extLst>
          </p:cNvPr>
          <p:cNvSpPr/>
          <p:nvPr/>
        </p:nvSpPr>
        <p:spPr>
          <a:xfrm>
            <a:off x="427465" y="1401194"/>
            <a:ext cx="8289815" cy="3898503"/>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GB" sz="3200" b="1" i="0" u="none" strike="noStrike" kern="1200" cap="none" spc="-100" normalizeH="0" baseline="0" noProof="0" dirty="0" smtClean="0">
                <a:ln>
                  <a:noFill/>
                </a:ln>
                <a:solidFill>
                  <a:srgbClr val="1E5DF8"/>
                </a:solidFill>
                <a:effectLst/>
                <a:uLnTx/>
                <a:uFillTx/>
                <a:latin typeface="Arial" panose="020B0604020202020204" pitchFamily="34" charset="0"/>
                <a:ea typeface="+mn-ea"/>
                <a:cs typeface="Arial" panose="020B0604020202020204" pitchFamily="34" charset="0"/>
              </a:rPr>
              <a:t>Federation Membership</a:t>
            </a:r>
            <a:endParaRPr kumimoji="0" lang="en-GB" sz="3200" b="1" i="0" u="none" strike="noStrike" kern="1200" cap="none" spc="-100" normalizeH="0" baseline="0" noProof="0" dirty="0">
              <a:ln>
                <a:noFill/>
              </a:ln>
              <a:solidFill>
                <a:srgbClr val="1E5DF8"/>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3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IAM has been successfully registered as a service provider within the UK Access Management Federation</a:t>
            </a:r>
          </a:p>
          <a:p>
            <a:pPr marL="800100" marR="0" lvl="1"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3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This enables registration and authentication through any </a:t>
            </a:r>
            <a:r>
              <a:rPr kumimoji="0" lang="en-GB" sz="2300" b="0" i="0" u="none" strike="noStrike" kern="1200" cap="none" spc="0" normalizeH="0" baseline="0" noProof="0" dirty="0" err="1" smtClean="0">
                <a:ln>
                  <a:noFill/>
                </a:ln>
                <a:solidFill>
                  <a:srgbClr val="626262"/>
                </a:solidFill>
                <a:effectLst/>
                <a:uLnTx/>
                <a:uFillTx/>
                <a:latin typeface="Arial" panose="020B0604020202020204" pitchFamily="34" charset="0"/>
                <a:ea typeface="+mn-ea"/>
                <a:cs typeface="Arial" panose="020B0604020202020204" pitchFamily="34" charset="0"/>
              </a:rPr>
              <a:t>IdP</a:t>
            </a:r>
            <a:r>
              <a:rPr kumimoji="0" lang="en-GB" sz="23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 which is an </a:t>
            </a:r>
            <a:r>
              <a:rPr kumimoji="0" lang="en-GB" sz="2300" b="0" i="0" u="none" strike="noStrike" kern="1200" cap="none" spc="0" normalizeH="0" baseline="0" noProof="0" dirty="0" err="1" smtClean="0">
                <a:ln>
                  <a:noFill/>
                </a:ln>
                <a:solidFill>
                  <a:srgbClr val="626262"/>
                </a:solidFill>
                <a:effectLst/>
                <a:uLnTx/>
                <a:uFillTx/>
                <a:latin typeface="Arial" panose="020B0604020202020204" pitchFamily="34" charset="0"/>
                <a:ea typeface="+mn-ea"/>
                <a:cs typeface="Arial" panose="020B0604020202020204" pitchFamily="34" charset="0"/>
              </a:rPr>
              <a:t>eduGAIN</a:t>
            </a:r>
            <a:r>
              <a:rPr kumimoji="0" lang="en-GB" sz="23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 member</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3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Asserting </a:t>
            </a:r>
            <a:r>
              <a:rPr kumimoji="0" lang="en-GB" sz="23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SIRTFI compliance and REFEDS Research and Scholarship entity status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300" dirty="0">
                <a:solidFill>
                  <a:srgbClr val="626262"/>
                </a:solidFill>
                <a:latin typeface="Arial" panose="020B0604020202020204" pitchFamily="34" charset="0"/>
                <a:cs typeface="Arial" panose="020B0604020202020204" pitchFamily="34" charset="0"/>
              </a:rPr>
              <a:t>C</a:t>
            </a:r>
            <a:r>
              <a:rPr kumimoji="0" lang="en-GB" sz="2300" b="0" i="0" u="none" strike="noStrike" kern="1200" cap="none" spc="0" normalizeH="0" baseline="0" noProof="0" dirty="0" err="1" smtClean="0">
                <a:ln>
                  <a:noFill/>
                </a:ln>
                <a:solidFill>
                  <a:srgbClr val="626262"/>
                </a:solidFill>
                <a:effectLst/>
                <a:uLnTx/>
                <a:uFillTx/>
                <a:latin typeface="Arial" panose="020B0604020202020204" pitchFamily="34" charset="0"/>
                <a:ea typeface="+mn-ea"/>
                <a:cs typeface="Arial" panose="020B0604020202020204" pitchFamily="34" charset="0"/>
              </a:rPr>
              <a:t>ompliance</a:t>
            </a:r>
            <a:r>
              <a:rPr kumimoji="0" lang="en-GB" sz="23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 </a:t>
            </a:r>
            <a:r>
              <a:rPr kumimoji="0" lang="en-GB" sz="23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with GÉANT Data Protection Code of </a:t>
            </a:r>
            <a:r>
              <a:rPr kumimoji="0" lang="en-GB" sz="23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Conduct</a:t>
            </a:r>
            <a:endParaRPr kumimoji="0" lang="en-GB" sz="23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3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IAM has its own SAML implementation, meaning we do not need to run Shibboleth</a:t>
            </a:r>
            <a:endParaRPr kumimoji="0" lang="en-GB" sz="23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8961120" y="1536192"/>
            <a:ext cx="2987040"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800" b="1" i="0" u="none" strike="noStrike" kern="1200" cap="none" spc="0" normalizeH="0" baseline="0" noProof="0" dirty="0" smtClean="0">
                <a:ln>
                  <a:noFill/>
                </a:ln>
                <a:solidFill>
                  <a:srgbClr val="1E5DF8"/>
                </a:solidFill>
                <a:effectLst/>
                <a:uLnTx/>
                <a:uFillTx/>
                <a:latin typeface="Arial" panose="020B0604020202020204" pitchFamily="34" charset="0"/>
                <a:ea typeface="+mn-ea"/>
                <a:cs typeface="Arial" panose="020B0604020202020204" pitchFamily="34" charset="0"/>
              </a:rPr>
              <a:t>Glossary:</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400" b="0" i="0" u="none" strike="noStrike" kern="1200" cap="none" spc="0" normalizeH="0" baseline="0" noProof="0" dirty="0" smtClean="0">
              <a:ln>
                <a:noFill/>
              </a:ln>
              <a:solidFill>
                <a:srgbClr val="201D3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smtClean="0">
                <a:ln>
                  <a:noFill/>
                </a:ln>
                <a:solidFill>
                  <a:srgbClr val="626262"/>
                </a:solidFill>
                <a:effectLst/>
                <a:uLnTx/>
                <a:uFillTx/>
                <a:latin typeface="Arial" panose="020B0604020202020204" pitchFamily="34" charset="0"/>
                <a:ea typeface="+mn-ea"/>
                <a:cs typeface="Arial" panose="020B0604020202020204" pitchFamily="34" charset="0"/>
              </a:rPr>
              <a:t>SIRTFI</a:t>
            </a:r>
            <a:r>
              <a:rPr kumimoji="0" lang="en-GB" altLang="en-US"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a:t>
            </a:r>
            <a:r>
              <a:rPr kumimoji="0" lang="en-GB" altLang="en-US"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a:r>
            <a:br>
              <a:rPr kumimoji="0" lang="en-GB" altLang="en-US"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br>
            <a:r>
              <a:rPr kumimoji="0" lang="en-GB" altLang="en-US"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Security Incident Response Trust Framework for Federated Identity</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REFEDS:</a:t>
            </a:r>
            <a:endParaRPr kumimoji="0" lang="en-GB" altLang="en-US" sz="18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Research and Education </a:t>
            </a:r>
            <a:r>
              <a:rPr kumimoji="0" lang="en-GB" altLang="en-US" sz="2000" b="0" i="0" u="none" strike="noStrike" kern="1200" cap="none" spc="0" normalizeH="0" baseline="0" noProof="0" dirty="0" err="1">
                <a:ln>
                  <a:noFill/>
                </a:ln>
                <a:solidFill>
                  <a:srgbClr val="626262"/>
                </a:solidFill>
                <a:effectLst/>
                <a:uLnTx/>
                <a:uFillTx/>
                <a:latin typeface="Arial" panose="020B0604020202020204" pitchFamily="34" charset="0"/>
                <a:ea typeface="+mn-ea"/>
                <a:cs typeface="Arial" panose="020B0604020202020204" pitchFamily="34" charset="0"/>
              </a:rPr>
              <a:t>FEDerations</a:t>
            </a:r>
            <a:r>
              <a:rPr kumimoji="0" lang="en-GB" altLang="en-US" sz="2000" b="0" i="0" u="none" strike="noStrike" kern="1200" cap="none" spc="0" normalizeH="0" baseline="0" noProof="0" dirty="0">
                <a:ln>
                  <a:noFill/>
                </a:ln>
                <a:solidFill>
                  <a:srgbClr val="626262"/>
                </a:solidFill>
                <a:effectLst/>
                <a:uLnTx/>
                <a:uFillTx/>
                <a:latin typeface="Arial" panose="020B0604020202020204" pitchFamily="34" charset="0"/>
                <a:ea typeface="+mn-ea"/>
                <a:cs typeface="Arial" panose="020B0604020202020204" pitchFamily="34" charset="0"/>
              </a:rPr>
              <a:t> group</a:t>
            </a:r>
          </a:p>
        </p:txBody>
      </p:sp>
    </p:spTree>
    <p:extLst>
      <p:ext uri="{BB962C8B-B14F-4D97-AF65-F5344CB8AC3E}">
        <p14:creationId xmlns:p14="http://schemas.microsoft.com/office/powerpoint/2010/main" val="849172561"/>
      </p:ext>
    </p:extLst>
  </p:cSld>
  <p:clrMapOvr>
    <a:masterClrMapping/>
  </p:clrMapOvr>
  <p:timing>
    <p:tnLst>
      <p:par>
        <p:cTn id="1" dur="indefinite" restart="never" nodeType="tmRoot"/>
      </p:par>
    </p:tnLst>
  </p:timing>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15B617C59DC14C90AC21EF720B0C2E" ma:contentTypeVersion="11" ma:contentTypeDescription="Create a new document." ma:contentTypeScope="" ma:versionID="533f8fa1ac47becb78f032b57a0b2820">
  <xsd:schema xmlns:xsd="http://www.w3.org/2001/XMLSchema" xmlns:xs="http://www.w3.org/2001/XMLSchema" xmlns:p="http://schemas.microsoft.com/office/2006/metadata/properties" xmlns:ns3="7542b57f-865a-45c8-901f-9ccf6aaa3b9d" xmlns:ns4="3f18af7c-b119-454a-aea8-f9888f37a86a" targetNamespace="http://schemas.microsoft.com/office/2006/metadata/properties" ma:root="true" ma:fieldsID="ad67d93a047bd515ea3a2f7a5ae353cc" ns3:_="" ns4:_="">
    <xsd:import namespace="7542b57f-865a-45c8-901f-9ccf6aaa3b9d"/>
    <xsd:import namespace="3f18af7c-b119-454a-aea8-f9888f37a86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42b57f-865a-45c8-901f-9ccf6aaa3b9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18af7c-b119-454a-aea8-f9888f37a86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38A57F6-649B-4428-802B-9665986B1C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42b57f-865a-45c8-901f-9ccf6aaa3b9d"/>
    <ds:schemaRef ds:uri="3f18af7c-b119-454a-aea8-f9888f37a8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59CFB8-F3B5-40DC-994F-0E8CFF85A81A}">
  <ds:schemaRefs>
    <ds:schemaRef ds:uri="http://schemas.microsoft.com/sharepoint/v3/contenttype/forms"/>
  </ds:schemaRefs>
</ds:datastoreItem>
</file>

<file path=customXml/itemProps3.xml><?xml version="1.0" encoding="utf-8"?>
<ds:datastoreItem xmlns:ds="http://schemas.openxmlformats.org/officeDocument/2006/customXml" ds:itemID="{F808D6F8-7507-4F2A-81B9-BD4C2347C8A2}">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3f18af7c-b119-454a-aea8-f9888f37a86a"/>
    <ds:schemaRef ds:uri="http://schemas.microsoft.com/office/2006/documentManagement/types"/>
    <ds:schemaRef ds:uri="7542b57f-865a-45c8-901f-9ccf6aaa3b9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3620</TotalTime>
  <Words>1197</Words>
  <Application>Microsoft Office PowerPoint</Application>
  <PresentationFormat>Widescreen</PresentationFormat>
  <Paragraphs>141</Paragraphs>
  <Slides>17</Slides>
  <Notes>17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Arial</vt:lpstr>
      <vt:lpstr>Arial Regular</vt:lpstr>
      <vt:lpstr>Calibri</vt:lpstr>
      <vt:lpstr>Wingdings</vt:lpstr>
      <vt:lpstr>Font and logo master</vt:lpstr>
      <vt:lpstr>Font WITHOUT logo master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lastModifiedBy>Dack, Thomas (STFC,RAL,SC)</cp:lastModifiedBy>
  <cp:revision>195</cp:revision>
  <cp:lastPrinted>2019-10-02T08:27:37Z</cp:lastPrinted>
  <dcterms:created xsi:type="dcterms:W3CDTF">2019-09-17T08:04:08Z</dcterms:created>
  <dcterms:modified xsi:type="dcterms:W3CDTF">2019-12-16T16:13:06Z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0x0101005915B617C59DC14C90AC21EF720B0C2E</vt:lpwstr>
  </property>
</Properties>
</file>