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7" r:id="rId5"/>
    <p:sldId id="267" r:id="rId6"/>
    <p:sldId id="263" r:id="rId7"/>
    <p:sldId id="266" r:id="rId8"/>
    <p:sldId id="268" r:id="rId9"/>
    <p:sldId id="269" r:id="rId10"/>
    <p:sldId id="277" r:id="rId11"/>
    <p:sldId id="270" r:id="rId12"/>
    <p:sldId id="275" r:id="rId13"/>
    <p:sldId id="272" r:id="rId14"/>
    <p:sldId id="271" r:id="rId15"/>
    <p:sldId id="273" r:id="rId16"/>
    <p:sldId id="274" r:id="rId17"/>
    <p:sldId id="276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4B781-D179-422D-9A13-CFDCA3292A40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C75AE-6740-47CF-89C2-BF0105BEB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090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7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4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964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Header with Imi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9966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42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7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6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3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8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16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28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66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55C86-3087-4928-857D-1BC5322CE251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D8A2-5DD7-497E-A5A9-BCF5CD0D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61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193" y="1122363"/>
            <a:ext cx="7283615" cy="2387600"/>
          </a:xfrm>
        </p:spPr>
        <p:txBody>
          <a:bodyPr>
            <a:noAutofit/>
          </a:bodyPr>
          <a:lstStyle/>
          <a:p>
            <a:r>
              <a:rPr lang="en-GB" sz="4400" dirty="0" smtClean="0"/>
              <a:t>Dashboard for Management of Data Repositories on IRIS High-performance Database Service</a:t>
            </a:r>
            <a:endParaRPr lang="en-GB" sz="44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7ECF636-D45E-4307-9E3A-89A2B59602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George Beckett, Edinburgh</a:t>
            </a:r>
            <a:r>
              <a:rPr lang="en-GB" dirty="0"/>
              <a:t>,</a:t>
            </a:r>
            <a:endParaRPr lang="en-GB" dirty="0" smtClean="0"/>
          </a:p>
          <a:p>
            <a:r>
              <a:rPr lang="en-GB" dirty="0" smtClean="0"/>
              <a:t>IRIS Digital Asset Workshop, 17</a:t>
            </a:r>
            <a:r>
              <a:rPr lang="en-GB" baseline="30000" dirty="0" smtClean="0"/>
              <a:t>th</a:t>
            </a:r>
            <a:r>
              <a:rPr lang="en-GB" dirty="0" smtClean="0"/>
              <a:t> December 2019</a:t>
            </a:r>
            <a:endParaRPr lang="en-GB" dirty="0"/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06532"/>
            <a:ext cx="2441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When creating new Instance, one gets a custom setup, which incorporates database-specific elements.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076688" y="89593"/>
            <a:ext cx="6863378" cy="6676195"/>
            <a:chOff x="2818504" y="3531"/>
            <a:chExt cx="6863378" cy="6676195"/>
          </a:xfrm>
        </p:grpSpPr>
        <p:pic>
          <p:nvPicPr>
            <p:cNvPr id="2" name="Picture 1" descr="A screenshot of a cell phone&#10;&#10;Description automatically generated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504" y="3531"/>
              <a:ext cx="6863378" cy="6676195"/>
            </a:xfrm>
            <a:prstGeom prst="rect">
              <a:avLst/>
            </a:prstGeom>
          </p:spPr>
        </p:pic>
        <p:sp>
          <p:nvSpPr>
            <p:cNvPr id="4" name="Oval 3"/>
            <p:cNvSpPr/>
            <p:nvPr/>
          </p:nvSpPr>
          <p:spPr>
            <a:xfrm>
              <a:off x="2818504" y="3711388"/>
              <a:ext cx="1043491" cy="78883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297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850" y="1032736"/>
            <a:ext cx="8659132" cy="45609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506532"/>
            <a:ext cx="2121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Set up database’s connectivity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99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742" y="479076"/>
            <a:ext cx="8109996" cy="5532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506532"/>
            <a:ext cx="18503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One can perform basic DB configuration as part of creation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51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160" y="1054250"/>
            <a:ext cx="8821583" cy="42171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850" y="2549562"/>
            <a:ext cx="18503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Apply template configurations and </a:t>
            </a:r>
            <a:r>
              <a:rPr lang="en-GB" dirty="0" smtClean="0"/>
              <a:t>replicate from existing database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Risks and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Running around 3 weeks behind schedule</a:t>
            </a:r>
          </a:p>
          <a:p>
            <a:pPr lvl="1"/>
            <a:r>
              <a:rPr lang="en-GB" dirty="0" smtClean="0"/>
              <a:t>Due to change of staffing in November (original developer left)</a:t>
            </a:r>
          </a:p>
          <a:p>
            <a:pPr lvl="1"/>
            <a:r>
              <a:rPr lang="en-GB" dirty="0" smtClean="0"/>
              <a:t>Potential for WP2 to be de-scoped/ overrun</a:t>
            </a:r>
          </a:p>
          <a:p>
            <a:r>
              <a:rPr lang="en-GB" dirty="0" smtClean="0"/>
              <a:t>Database performance</a:t>
            </a:r>
          </a:p>
          <a:p>
            <a:pPr lvl="1"/>
            <a:r>
              <a:rPr lang="en-GB" dirty="0" smtClean="0"/>
              <a:t>Benchmarking suggests 2× slow-down for </a:t>
            </a:r>
            <a:r>
              <a:rPr lang="en-GB" dirty="0" err="1" smtClean="0"/>
              <a:t>Ceph</a:t>
            </a:r>
            <a:r>
              <a:rPr lang="en-GB" dirty="0" smtClean="0"/>
              <a:t>-based databases c.f. bare-metal DB server</a:t>
            </a:r>
          </a:p>
          <a:p>
            <a:pPr lvl="1"/>
            <a:r>
              <a:rPr lang="en-GB" dirty="0" smtClean="0"/>
              <a:t>Experiments to reduce slow-down in progress</a:t>
            </a:r>
          </a:p>
          <a:p>
            <a:r>
              <a:rPr lang="en-GB" dirty="0" smtClean="0"/>
              <a:t>Availability of IP addresses</a:t>
            </a:r>
          </a:p>
          <a:p>
            <a:pPr lvl="1"/>
            <a:r>
              <a:rPr lang="en-GB" dirty="0" err="1" smtClean="0"/>
              <a:t>IPv</a:t>
            </a:r>
            <a:r>
              <a:rPr lang="en-GB" dirty="0" smtClean="0"/>
              <a:t>. 4 addresses are limited</a:t>
            </a:r>
          </a:p>
          <a:p>
            <a:pPr lvl="1"/>
            <a:r>
              <a:rPr lang="en-GB" dirty="0" smtClean="0"/>
              <a:t>Unclear of path to IPv.6</a:t>
            </a:r>
          </a:p>
          <a:p>
            <a:pPr lvl="1"/>
            <a:r>
              <a:rPr lang="en-GB" dirty="0" smtClean="0"/>
              <a:t>Experimenting with work-</a:t>
            </a:r>
            <a:r>
              <a:rPr lang="en-GB" dirty="0" err="1" smtClean="0"/>
              <a:t>arounds</a:t>
            </a:r>
            <a:r>
              <a:rPr lang="en-GB" dirty="0" smtClean="0"/>
              <a:t> such as NAT and port-forwarding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53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1440-5FFF-4419-9442-33934491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Thank-you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69D98-CE9D-4B91-B245-B3A13398C9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29915-D2EE-4FE6-9E3D-A1E8C342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28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Recall IRIS High-performance Database Service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Tailored storage and compute resources for hosting large-scale data collections (typically database)</a:t>
            </a:r>
          </a:p>
          <a:p>
            <a:pPr lvl="1"/>
            <a:r>
              <a:rPr lang="en-GB" smtClean="0"/>
              <a:t>2 × 500 TB storage capacity (Ceph clusters)</a:t>
            </a:r>
          </a:p>
          <a:p>
            <a:pPr lvl="1"/>
            <a:r>
              <a:rPr lang="en-GB" smtClean="0"/>
              <a:t>400 compute cores</a:t>
            </a:r>
          </a:p>
          <a:p>
            <a:pPr lvl="1"/>
            <a:r>
              <a:rPr lang="en-GB" smtClean="0"/>
              <a:t>40 Gbps network, connected to JANET</a:t>
            </a:r>
          </a:p>
          <a:p>
            <a:pPr lvl="1"/>
            <a:r>
              <a:rPr lang="en-GB" smtClean="0"/>
              <a:t>Running (IRIS-compliant) Scientific OpenStack</a:t>
            </a:r>
          </a:p>
          <a:p>
            <a:r>
              <a:rPr lang="en-GB" smtClean="0"/>
              <a:t>Motivated by survey astronomy</a:t>
            </a:r>
          </a:p>
          <a:p>
            <a:pPr lvl="1"/>
            <a:r>
              <a:rPr lang="en-GB" smtClean="0"/>
              <a:t>Next-generation surveys with multi-PB catalogues</a:t>
            </a:r>
          </a:p>
          <a:p>
            <a:pPr lvl="1"/>
            <a:r>
              <a:rPr lang="en-GB" smtClean="0"/>
              <a:t>Move from workstation-class computing to scalable cloud</a:t>
            </a:r>
          </a:p>
          <a:p>
            <a:r>
              <a:rPr lang="en-GB" smtClean="0"/>
              <a:t>Aim to identify and include non-astronomy cases too</a:t>
            </a:r>
          </a:p>
          <a:p>
            <a:endParaRPr lang="en-GB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32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82833" y="942271"/>
            <a:ext cx="3789621" cy="7629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Volume Storage – OS / … (small)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195745" y="2989796"/>
            <a:ext cx="3755571" cy="1162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Test Storage (500TB)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193577" y="4172794"/>
            <a:ext cx="3755571" cy="9962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Database Hosting—Traditional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10170042" y="942271"/>
            <a:ext cx="228601" cy="3172532"/>
          </a:xfrm>
          <a:prstGeom prst="rightBrace">
            <a:avLst>
              <a:gd name="adj1" fmla="val 0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0726196" y="2343439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Ceph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599915" y="4486248"/>
            <a:ext cx="1225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Bare-metal</a:t>
            </a:r>
            <a:endParaRPr lang="en-GB" i="1" dirty="0"/>
          </a:p>
        </p:txBody>
      </p:sp>
      <p:sp>
        <p:nvSpPr>
          <p:cNvPr id="10" name="Right Brace 9"/>
          <p:cNvSpPr/>
          <p:nvPr/>
        </p:nvSpPr>
        <p:spPr>
          <a:xfrm>
            <a:off x="10170042" y="4152018"/>
            <a:ext cx="223285" cy="982004"/>
          </a:xfrm>
          <a:prstGeom prst="rightBrace">
            <a:avLst>
              <a:gd name="adj1" fmla="val 0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752473" y="1685263"/>
            <a:ext cx="4124131" cy="349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3844211" y="2777289"/>
            <a:ext cx="1615967" cy="996114"/>
            <a:chOff x="3187743" y="1234751"/>
            <a:chExt cx="1615967" cy="996114"/>
          </a:xfrm>
        </p:grpSpPr>
        <p:sp>
          <p:nvSpPr>
            <p:cNvPr id="14" name="Rounded Rectangle 13"/>
            <p:cNvSpPr/>
            <p:nvPr/>
          </p:nvSpPr>
          <p:spPr>
            <a:xfrm>
              <a:off x="3292151" y="1234751"/>
              <a:ext cx="1511559" cy="8677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SQL</a:t>
              </a:r>
              <a:endParaRPr lang="en-GB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187743" y="1363118"/>
              <a:ext cx="1511559" cy="8677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ODBC/ RDBMS</a:t>
              </a:r>
              <a:endParaRPr lang="en-GB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086723" y="2817062"/>
            <a:ext cx="1178694" cy="921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Portal</a:t>
            </a:r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3791376" y="1818023"/>
            <a:ext cx="1802218" cy="65819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Ingest Service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2118220" y="1820713"/>
            <a:ext cx="1144729" cy="88445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SSH?</a:t>
            </a:r>
            <a:endParaRPr lang="en-GB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444949" y="1685262"/>
            <a:ext cx="40198" cy="349787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060916" y="3859379"/>
            <a:ext cx="1178694" cy="1019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Jupyter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752473" y="1307536"/>
            <a:ext cx="276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OpenStack (small compute)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1786010" y="129899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AAA</a:t>
            </a:r>
            <a:endParaRPr lang="en-GB" dirty="0"/>
          </a:p>
        </p:txBody>
      </p:sp>
      <p:grpSp>
        <p:nvGrpSpPr>
          <p:cNvPr id="50" name="Group 49"/>
          <p:cNvGrpSpPr/>
          <p:nvPr/>
        </p:nvGrpSpPr>
        <p:grpSpPr>
          <a:xfrm>
            <a:off x="1786010" y="498739"/>
            <a:ext cx="4125514" cy="839972"/>
            <a:chOff x="1786010" y="482791"/>
            <a:chExt cx="4125514" cy="839972"/>
          </a:xfrm>
        </p:grpSpPr>
        <p:sp>
          <p:nvSpPr>
            <p:cNvPr id="26" name="Rectangle 25"/>
            <p:cNvSpPr/>
            <p:nvPr/>
          </p:nvSpPr>
          <p:spPr>
            <a:xfrm>
              <a:off x="1786010" y="482791"/>
              <a:ext cx="4125514" cy="8399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175830" y="656744"/>
              <a:ext cx="1499834" cy="49282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IRIS AIM?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3797213" y="4210932"/>
            <a:ext cx="1675213" cy="749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Working Storage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1752473" y="5736538"/>
            <a:ext cx="4124131" cy="946297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1855867" y="5359397"/>
            <a:ext cx="255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OpenStack (big compute)</a:t>
            </a:r>
            <a:endParaRPr lang="en-GB" dirty="0"/>
          </a:p>
        </p:txBody>
      </p:sp>
      <p:sp>
        <p:nvSpPr>
          <p:cNvPr id="40" name="Rounded Rectangle 39"/>
          <p:cNvSpPr/>
          <p:nvPr/>
        </p:nvSpPr>
        <p:spPr>
          <a:xfrm>
            <a:off x="3844211" y="5880351"/>
            <a:ext cx="1511559" cy="658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Compute</a:t>
            </a:r>
            <a:endParaRPr lang="en-GB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55196" y="5254997"/>
            <a:ext cx="11479806" cy="31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2205" y="4799703"/>
            <a:ext cx="12280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Edinburgh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2204" y="5367206"/>
            <a:ext cx="176871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Man/ RAL/ Cam 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209088" y="5736537"/>
            <a:ext cx="4124131" cy="946297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Transient/ Persistent Storage ???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6182833" y="1703720"/>
            <a:ext cx="3789621" cy="12860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Production Storage (500TB)</a:t>
            </a:r>
            <a:endParaRPr lang="en-GB" dirty="0"/>
          </a:p>
        </p:txBody>
      </p:sp>
      <p:sp>
        <p:nvSpPr>
          <p:cNvPr id="49" name="Smiley Face 48"/>
          <p:cNvSpPr/>
          <p:nvPr/>
        </p:nvSpPr>
        <p:spPr>
          <a:xfrm>
            <a:off x="374417" y="2075395"/>
            <a:ext cx="914400" cy="914400"/>
          </a:xfrm>
          <a:prstGeom prst="smileyFac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ounded Rectangle 36"/>
          <p:cNvSpPr/>
          <p:nvPr/>
        </p:nvSpPr>
        <p:spPr>
          <a:xfrm>
            <a:off x="2077917" y="656728"/>
            <a:ext cx="1629849" cy="4928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Inst. login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IRIS Digital Asset Call 2019/2020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</a:p>
          <a:p>
            <a:pPr lvl="1"/>
            <a:r>
              <a:rPr lang="en-GB" dirty="0" smtClean="0"/>
              <a:t>Streamline creation and management of databases in IRIS</a:t>
            </a:r>
          </a:p>
          <a:p>
            <a:pPr lvl="2"/>
            <a:r>
              <a:rPr lang="en-GB" dirty="0" smtClean="0"/>
              <a:t>Focus on large, persistent data repositories, curated by science teams</a:t>
            </a:r>
          </a:p>
          <a:p>
            <a:pPr lvl="2"/>
            <a:r>
              <a:rPr lang="en-GB" dirty="0" smtClean="0"/>
              <a:t>Reduce effort required to administer IRIS service</a:t>
            </a:r>
          </a:p>
          <a:p>
            <a:pPr lvl="1"/>
            <a:r>
              <a:rPr lang="en-GB" dirty="0" smtClean="0"/>
              <a:t>Image repository of key database technologies</a:t>
            </a:r>
          </a:p>
          <a:p>
            <a:pPr lvl="1"/>
            <a:r>
              <a:rPr lang="en-GB" dirty="0" smtClean="0"/>
              <a:t>Integrate into IRIS</a:t>
            </a:r>
          </a:p>
          <a:p>
            <a:pPr lvl="2"/>
            <a:r>
              <a:rPr lang="en-GB" dirty="0" smtClean="0"/>
              <a:t>Ensure dashboard compatible with Scientific OpenStack</a:t>
            </a:r>
          </a:p>
          <a:p>
            <a:pPr lvl="2"/>
            <a:r>
              <a:rPr lang="en-GB" dirty="0" smtClean="0"/>
              <a:t>Enable access to third-party datasets and other IRIS services</a:t>
            </a:r>
          </a:p>
          <a:p>
            <a:pPr lvl="2"/>
            <a:r>
              <a:rPr lang="en-GB" dirty="0" smtClean="0"/>
              <a:t>Provide guidance to RSAP on how to measure/allocate database resources</a:t>
            </a:r>
          </a:p>
          <a:p>
            <a:pPr lvl="1"/>
            <a:r>
              <a:rPr lang="en-GB" dirty="0" smtClean="0"/>
              <a:t>Develop policy for end-user database creation</a:t>
            </a:r>
          </a:p>
          <a:p>
            <a:pPr lvl="2"/>
            <a:r>
              <a:rPr lang="en-GB" dirty="0" smtClean="0"/>
              <a:t>Extend service to support dynamic</a:t>
            </a:r>
            <a:r>
              <a:rPr lang="en-GB" dirty="0"/>
              <a:t>, ephemeral (working) </a:t>
            </a:r>
            <a:r>
              <a:rPr lang="en-GB" dirty="0" smtClean="0"/>
              <a:t>databases</a:t>
            </a:r>
            <a:endParaRPr lang="en-GB" dirty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64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D1.1: Customised dashboard for O/S Horizon and O/S CLI</a:t>
            </a:r>
          </a:p>
          <a:p>
            <a:pPr lvl="1"/>
            <a:r>
              <a:rPr lang="en-GB" dirty="0" smtClean="0"/>
              <a:t>Streamline creation/ management of database platforms for science teams</a:t>
            </a:r>
          </a:p>
          <a:p>
            <a:r>
              <a:rPr lang="en-GB" dirty="0" smtClean="0"/>
              <a:t>D1.2: Suite of images</a:t>
            </a:r>
          </a:p>
          <a:p>
            <a:pPr lvl="1"/>
            <a:r>
              <a:rPr lang="en-GB" dirty="0" smtClean="0"/>
              <a:t>Addressing most important relational/ “no-SQL” platforms</a:t>
            </a:r>
          </a:p>
          <a:p>
            <a:r>
              <a:rPr lang="en-GB" dirty="0" smtClean="0"/>
              <a:t>D1.3: IRIS integration tools/ configurations</a:t>
            </a:r>
          </a:p>
          <a:p>
            <a:pPr lvl="1"/>
            <a:r>
              <a:rPr lang="en-GB" dirty="0" smtClean="0"/>
              <a:t>RSAP templates/ guidance</a:t>
            </a:r>
          </a:p>
          <a:p>
            <a:pPr lvl="1"/>
            <a:r>
              <a:rPr lang="en-GB" dirty="0" smtClean="0"/>
              <a:t>Integration of third-party data collections</a:t>
            </a:r>
          </a:p>
          <a:p>
            <a:pPr lvl="1"/>
            <a:r>
              <a:rPr lang="en-GB" dirty="0"/>
              <a:t>Data </a:t>
            </a:r>
            <a:r>
              <a:rPr lang="en-GB" dirty="0" smtClean="0"/>
              <a:t>ingestion</a:t>
            </a:r>
          </a:p>
          <a:p>
            <a:pPr lvl="1"/>
            <a:r>
              <a:rPr lang="en-GB" dirty="0" smtClean="0"/>
              <a:t>(Look </a:t>
            </a:r>
            <a:r>
              <a:rPr lang="en-GB" dirty="0"/>
              <a:t>at streamlining setup of UI (TAP server, web service, etc.) if time </a:t>
            </a:r>
            <a:r>
              <a:rPr lang="en-GB" dirty="0" smtClean="0"/>
              <a:t>permits)</a:t>
            </a:r>
            <a:endParaRPr lang="en-GB" dirty="0"/>
          </a:p>
          <a:p>
            <a:r>
              <a:rPr lang="en-GB" dirty="0" smtClean="0"/>
              <a:t>D1.4: User Documentation</a:t>
            </a:r>
          </a:p>
          <a:p>
            <a:r>
              <a:rPr lang="en-GB" dirty="0" smtClean="0"/>
              <a:t>D2.1: Best Practice Guide for user-generated working databases</a:t>
            </a:r>
          </a:p>
          <a:p>
            <a:r>
              <a:rPr lang="en-GB" dirty="0" smtClean="0"/>
              <a:t>D2.2: AUP template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36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684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D1.1: </a:t>
            </a:r>
            <a:r>
              <a:rPr lang="en-GB" dirty="0"/>
              <a:t>Customised dashboard for O/S Horizon and O/S </a:t>
            </a:r>
            <a:r>
              <a:rPr lang="en-GB" dirty="0" smtClean="0"/>
              <a:t>CLI</a:t>
            </a:r>
          </a:p>
          <a:p>
            <a:pPr lvl="1"/>
            <a:r>
              <a:rPr lang="en-GB" dirty="0" smtClean="0"/>
              <a:t>OpenStack Trove running on test-bed system</a:t>
            </a:r>
          </a:p>
          <a:p>
            <a:pPr lvl="1"/>
            <a:r>
              <a:rPr lang="en-GB" dirty="0" smtClean="0"/>
              <a:t>Experimenting with data-storage provision via Cinder</a:t>
            </a:r>
          </a:p>
          <a:p>
            <a:pPr lvl="1"/>
            <a:r>
              <a:rPr lang="en-GB" dirty="0"/>
              <a:t>Test catalogue (UKIDSS DR9) ingested and setup</a:t>
            </a:r>
          </a:p>
          <a:p>
            <a:pPr lvl="1"/>
            <a:r>
              <a:rPr lang="en-GB" dirty="0" smtClean="0"/>
              <a:t>Need  to get to grips with </a:t>
            </a:r>
            <a:r>
              <a:rPr lang="en-GB" dirty="0" err="1" smtClean="0"/>
              <a:t>Kolla</a:t>
            </a:r>
            <a:r>
              <a:rPr lang="en-GB" dirty="0" smtClean="0"/>
              <a:t> (O/S service </a:t>
            </a:r>
            <a:r>
              <a:rPr lang="en-GB" dirty="0" err="1" smtClean="0"/>
              <a:t>config</a:t>
            </a:r>
            <a:r>
              <a:rPr lang="en-GB" dirty="0" smtClean="0"/>
              <a:t>.) w/ help of </a:t>
            </a:r>
            <a:r>
              <a:rPr lang="en-GB" dirty="0" err="1" smtClean="0"/>
              <a:t>StackHPC</a:t>
            </a:r>
            <a:endParaRPr lang="en-GB" dirty="0" smtClean="0"/>
          </a:p>
          <a:p>
            <a:r>
              <a:rPr lang="en-GB" dirty="0" smtClean="0"/>
              <a:t>D1.2: </a:t>
            </a:r>
            <a:r>
              <a:rPr lang="en-GB" dirty="0"/>
              <a:t>Suite of images</a:t>
            </a:r>
          </a:p>
          <a:p>
            <a:pPr lvl="1"/>
            <a:r>
              <a:rPr lang="en-GB" dirty="0" smtClean="0"/>
              <a:t>Image for MySQL Version 5.7 – required for test catalogue (UKIDSS DR9)</a:t>
            </a:r>
          </a:p>
          <a:p>
            <a:pPr lvl="1"/>
            <a:r>
              <a:rPr lang="en-GB" dirty="0" smtClean="0"/>
              <a:t>Should be straightforward to add other DBs</a:t>
            </a:r>
          </a:p>
          <a:p>
            <a:r>
              <a:rPr lang="en-GB" dirty="0" smtClean="0"/>
              <a:t>D1.3: IRIS Integration</a:t>
            </a:r>
          </a:p>
          <a:p>
            <a:pPr lvl="1"/>
            <a:r>
              <a:rPr lang="en-GB" dirty="0" smtClean="0"/>
              <a:t>To start</a:t>
            </a:r>
          </a:p>
          <a:p>
            <a:r>
              <a:rPr lang="en-GB" dirty="0" smtClean="0"/>
              <a:t>D1.4: User Documentation</a:t>
            </a:r>
          </a:p>
          <a:p>
            <a:pPr lvl="1"/>
            <a:r>
              <a:rPr lang="en-GB" dirty="0" smtClean="0"/>
              <a:t>In progress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35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Screenshots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Taken from instance on LSST:UK Test-bed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50894" y="6185647"/>
            <a:ext cx="913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Trove adds new menu option to Horizon dashboard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93926" y="225135"/>
            <a:ext cx="11447178" cy="5960512"/>
            <a:chOff x="393926" y="0"/>
            <a:chExt cx="11447178" cy="5960512"/>
          </a:xfrm>
        </p:grpSpPr>
        <p:pic>
          <p:nvPicPr>
            <p:cNvPr id="4" name="Picture 3" descr="A screenshot of a cell phone&#10;&#10;Description automatically generated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926" y="0"/>
              <a:ext cx="11447178" cy="5960512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753036" y="1764254"/>
              <a:ext cx="905435" cy="51636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063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automatically generat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47" y="828340"/>
            <a:ext cx="11645025" cy="3905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0894" y="6185647"/>
            <a:ext cx="9133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Instances sub-menu gives details of user’s instances, along with details of their configure, status and data store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8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B47492641EA9469A3400EA914B0136" ma:contentTypeVersion="6" ma:contentTypeDescription="Create a new document." ma:contentTypeScope="" ma:versionID="a9b9e3c0079fb086104767af7165b1cd">
  <xsd:schema xmlns:xsd="http://www.w3.org/2001/XMLSchema" xmlns:xs="http://www.w3.org/2001/XMLSchema" xmlns:p="http://schemas.microsoft.com/office/2006/metadata/properties" xmlns:ns2="371edc34-6b83-46fd-a93d-4d609205a27c" xmlns:ns3="6a25fe34-35cf-4f59-a1dd-e4869e6c0c18" targetNamespace="http://schemas.microsoft.com/office/2006/metadata/properties" ma:root="true" ma:fieldsID="62a84ffeafb4528a0348ee1788c4218f" ns2:_="" ns3:_="">
    <xsd:import namespace="371edc34-6b83-46fd-a93d-4d609205a27c"/>
    <xsd:import namespace="6a25fe34-35cf-4f59-a1dd-e4869e6c0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edc34-6b83-46fd-a93d-4d609205a2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25fe34-35cf-4f59-a1dd-e4869e6c0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AD544E-989D-446B-B6F9-F057C7D7955C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6a25fe34-35cf-4f59-a1dd-e4869e6c0c18"/>
    <ds:schemaRef ds:uri="371edc34-6b83-46fd-a93d-4d609205a27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061B8B-5C39-44F4-9B83-13B07D1B02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37B71C-ADE0-4965-A3C8-832197183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1edc34-6b83-46fd-a93d-4d609205a27c"/>
    <ds:schemaRef ds:uri="6a25fe34-35cf-4f59-a1dd-e4869e6c0c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567</Words>
  <Application>Microsoft Office PowerPoint</Application>
  <PresentationFormat>Widescreen</PresentationFormat>
  <Paragraphs>95</Paragraphs>
  <Slides>15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Dashboard for Management of Data Repositories on IRIS High-performance Database Service</vt:lpstr>
      <vt:lpstr>Recall IRIS High-performance Database Service</vt:lpstr>
      <vt:lpstr>PowerPoint Presentation</vt:lpstr>
      <vt:lpstr>IRIS Digital Asset Call 2019/2020</vt:lpstr>
      <vt:lpstr>Outputs</vt:lpstr>
      <vt:lpstr>Progress</vt:lpstr>
      <vt:lpstr>Screenshots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Risks and issues</vt:lpstr>
      <vt:lpstr>Thank-you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Database Service at Edinburgh</dc:title>
  <dc:creator>George Beckett</dc:creator>
  <cp:lastModifiedBy>BECKETT George</cp:lastModifiedBy>
  <cp:revision>32</cp:revision>
  <dcterms:created xsi:type="dcterms:W3CDTF">2019-04-03T21:45:13Z</dcterms:created>
  <dcterms:modified xsi:type="dcterms:W3CDTF">2019-12-17T10:02:29Z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0x0101002CB47492641EA9469A3400EA914B0136</vt:lpwstr>
  </property>
</Properties>
</file>