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21"/>
  </p:notesMasterIdLst>
  <p:sldIdLst>
    <p:sldId id="257" r:id="rId6"/>
    <p:sldId id="299" r:id="rId7"/>
    <p:sldId id="308" r:id="rId8"/>
    <p:sldId id="307" r:id="rId9"/>
    <p:sldId id="298" r:id="rId10"/>
    <p:sldId id="294" r:id="rId11"/>
    <p:sldId id="296" r:id="rId12"/>
    <p:sldId id="297" r:id="rId13"/>
    <p:sldId id="300" r:id="rId14"/>
    <p:sldId id="302" r:id="rId15"/>
    <p:sldId id="301" r:id="rId16"/>
    <p:sldId id="306" r:id="rId17"/>
    <p:sldId id="303" r:id="rId18"/>
    <p:sldId id="305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4422"/>
  </p:normalViewPr>
  <p:slideViewPr>
    <p:cSldViewPr snapToGrid="0" snapToObjects="1">
      <p:cViewPr varScale="1">
        <p:scale>
          <a:sx n="83" d="100"/>
          <a:sy n="83" d="100"/>
        </p:scale>
        <p:origin x="931" y="62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6FDD3-8749-4E49-A73D-9270A23DC985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F868C43-20D0-4231-B26E-42DF9ED74653}">
      <dgm:prSet phldrT="[Text]" custT="1"/>
      <dgm:spPr/>
      <dgm:t>
        <a:bodyPr/>
        <a:lstStyle/>
        <a:p>
          <a:r>
            <a:rPr lang="en-GB" sz="1400" dirty="0" smtClean="0"/>
            <a:t>Grid/cloud system</a:t>
          </a:r>
          <a:endParaRPr lang="en-GB" sz="1400" dirty="0"/>
        </a:p>
      </dgm:t>
    </dgm:pt>
    <dgm:pt modelId="{3145BD5E-2FB8-48BE-A335-5D894FDE6DAA}" type="parTrans" cxnId="{ED46C230-2C22-4BF0-96D2-84CA42853D28}">
      <dgm:prSet/>
      <dgm:spPr/>
      <dgm:t>
        <a:bodyPr/>
        <a:lstStyle/>
        <a:p>
          <a:endParaRPr lang="en-GB"/>
        </a:p>
      </dgm:t>
    </dgm:pt>
    <dgm:pt modelId="{B0835B61-61D8-4252-9B97-A0596ED900AF}" type="sibTrans" cxnId="{ED46C230-2C22-4BF0-96D2-84CA42853D2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74FD8757-A96B-4AD0-B5C9-C2CBC4C1F16D}">
      <dgm:prSet phldrT="[Text]"/>
      <dgm:spPr/>
      <dgm:t>
        <a:bodyPr/>
        <a:lstStyle/>
        <a:p>
          <a:r>
            <a:rPr lang="en-GB" dirty="0" smtClean="0"/>
            <a:t>Accounting metric sensor</a:t>
          </a:r>
          <a:endParaRPr lang="en-GB" dirty="0"/>
        </a:p>
      </dgm:t>
    </dgm:pt>
    <dgm:pt modelId="{A4CED9B3-2B3A-43CE-A584-166B6FA0C343}" type="parTrans" cxnId="{B888A71B-F77A-438F-9C7B-31A3B758A8DF}">
      <dgm:prSet/>
      <dgm:spPr/>
      <dgm:t>
        <a:bodyPr/>
        <a:lstStyle/>
        <a:p>
          <a:endParaRPr lang="en-GB"/>
        </a:p>
      </dgm:t>
    </dgm:pt>
    <dgm:pt modelId="{AAC6D881-73DD-4D80-9E07-5FE94F878BC1}" type="sibTrans" cxnId="{B888A71B-F77A-438F-9C7B-31A3B758A8D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33DBB99E-DADB-401C-92CE-FFCB6EBA9B8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400" dirty="0" smtClean="0"/>
            <a:t>AMS compatible SSM</a:t>
          </a:r>
          <a:endParaRPr lang="en-GB" sz="1400" dirty="0"/>
        </a:p>
      </dgm:t>
    </dgm:pt>
    <dgm:pt modelId="{54368321-1F63-4518-A6FF-6F605603F446}" type="parTrans" cxnId="{0F0966C6-A673-4500-8B1C-2C3957EED903}">
      <dgm:prSet/>
      <dgm:spPr/>
      <dgm:t>
        <a:bodyPr/>
        <a:lstStyle/>
        <a:p>
          <a:endParaRPr lang="en-GB"/>
        </a:p>
      </dgm:t>
    </dgm:pt>
    <dgm:pt modelId="{A99BF7CA-56E3-4930-ACAD-D7520D4BC2EA}" type="sibTrans" cxnId="{0F0966C6-A673-4500-8B1C-2C3957EED903}">
      <dgm:prSet/>
      <dgm:spPr/>
      <dgm:t>
        <a:bodyPr/>
        <a:lstStyle/>
        <a:p>
          <a:endParaRPr lang="en-GB"/>
        </a:p>
      </dgm:t>
    </dgm:pt>
    <dgm:pt modelId="{EE1DE684-7790-4E21-AA6A-CEA0C39FA946}" type="pres">
      <dgm:prSet presAssocID="{3AF6FDD3-8749-4E49-A73D-9270A23DC985}" presName="Name0" presStyleCnt="0">
        <dgm:presLayoutVars>
          <dgm:dir/>
          <dgm:resizeHandles val="exact"/>
        </dgm:presLayoutVars>
      </dgm:prSet>
      <dgm:spPr/>
    </dgm:pt>
    <dgm:pt modelId="{B43944DF-0CB3-4FC6-98E8-A26197DB53D0}" type="pres">
      <dgm:prSet presAssocID="{8F868C43-20D0-4231-B26E-42DF9ED746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C283A1-613B-49D9-BC37-44639F7C6E48}" type="pres">
      <dgm:prSet presAssocID="{B0835B61-61D8-4252-9B97-A0596ED900A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7D6BA4D8-DBCC-4AC8-8752-487A5DC6F2B6}" type="pres">
      <dgm:prSet presAssocID="{B0835B61-61D8-4252-9B97-A0596ED900AF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EB4C8D3-DB99-428B-9C62-2CAE466DD60E}" type="pres">
      <dgm:prSet presAssocID="{74FD8757-A96B-4AD0-B5C9-C2CBC4C1F1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F05877-0358-4E2C-9E81-4873667FB250}" type="pres">
      <dgm:prSet presAssocID="{AAC6D881-73DD-4D80-9E07-5FE94F878BC1}" presName="sibTrans" presStyleLbl="sibTrans2D1" presStyleIdx="1" presStyleCnt="2"/>
      <dgm:spPr/>
      <dgm:t>
        <a:bodyPr/>
        <a:lstStyle/>
        <a:p>
          <a:endParaRPr lang="en-GB"/>
        </a:p>
      </dgm:t>
    </dgm:pt>
    <dgm:pt modelId="{FA23D997-83D0-4FE0-B7DB-54792E6DB801}" type="pres">
      <dgm:prSet presAssocID="{AAC6D881-73DD-4D80-9E07-5FE94F878BC1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BA7A05C-6838-4805-B3BA-93AB26257C53}" type="pres">
      <dgm:prSet presAssocID="{33DBB99E-DADB-401C-92CE-FFCB6EBA9B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0F08DD7-D5F5-421D-85C0-691D353A122D}" type="presOf" srcId="{AAC6D881-73DD-4D80-9E07-5FE94F878BC1}" destId="{D1F05877-0358-4E2C-9E81-4873667FB250}" srcOrd="0" destOrd="0" presId="urn:microsoft.com/office/officeart/2005/8/layout/process1"/>
    <dgm:cxn modelId="{5E3909A0-E0FC-46EA-B9A5-88027A5598CC}" type="presOf" srcId="{AAC6D881-73DD-4D80-9E07-5FE94F878BC1}" destId="{FA23D997-83D0-4FE0-B7DB-54792E6DB801}" srcOrd="1" destOrd="0" presId="urn:microsoft.com/office/officeart/2005/8/layout/process1"/>
    <dgm:cxn modelId="{B888A71B-F77A-438F-9C7B-31A3B758A8DF}" srcId="{3AF6FDD3-8749-4E49-A73D-9270A23DC985}" destId="{74FD8757-A96B-4AD0-B5C9-C2CBC4C1F16D}" srcOrd="1" destOrd="0" parTransId="{A4CED9B3-2B3A-43CE-A584-166B6FA0C343}" sibTransId="{AAC6D881-73DD-4D80-9E07-5FE94F878BC1}"/>
    <dgm:cxn modelId="{2375F107-EE60-434A-9833-B79ED3F56F0F}" type="presOf" srcId="{B0835B61-61D8-4252-9B97-A0596ED900AF}" destId="{14C283A1-613B-49D9-BC37-44639F7C6E48}" srcOrd="0" destOrd="0" presId="urn:microsoft.com/office/officeart/2005/8/layout/process1"/>
    <dgm:cxn modelId="{25DF31A1-4F31-4084-A02A-5A662945E9D8}" type="presOf" srcId="{33DBB99E-DADB-401C-92CE-FFCB6EBA9B81}" destId="{0BA7A05C-6838-4805-B3BA-93AB26257C53}" srcOrd="0" destOrd="0" presId="urn:microsoft.com/office/officeart/2005/8/layout/process1"/>
    <dgm:cxn modelId="{FA1AD1DF-F86A-4304-B39D-4C3D01321CE2}" type="presOf" srcId="{3AF6FDD3-8749-4E49-A73D-9270A23DC985}" destId="{EE1DE684-7790-4E21-AA6A-CEA0C39FA946}" srcOrd="0" destOrd="0" presId="urn:microsoft.com/office/officeart/2005/8/layout/process1"/>
    <dgm:cxn modelId="{ED46C230-2C22-4BF0-96D2-84CA42853D28}" srcId="{3AF6FDD3-8749-4E49-A73D-9270A23DC985}" destId="{8F868C43-20D0-4231-B26E-42DF9ED74653}" srcOrd="0" destOrd="0" parTransId="{3145BD5E-2FB8-48BE-A335-5D894FDE6DAA}" sibTransId="{B0835B61-61D8-4252-9B97-A0596ED900AF}"/>
    <dgm:cxn modelId="{B6CC8F34-C62D-4666-A88E-A13B62CF0EA5}" type="presOf" srcId="{8F868C43-20D0-4231-B26E-42DF9ED74653}" destId="{B43944DF-0CB3-4FC6-98E8-A26197DB53D0}" srcOrd="0" destOrd="0" presId="urn:microsoft.com/office/officeart/2005/8/layout/process1"/>
    <dgm:cxn modelId="{A29259BC-A015-4AC1-898C-1AFAF17B8CF9}" type="presOf" srcId="{74FD8757-A96B-4AD0-B5C9-C2CBC4C1F16D}" destId="{DEB4C8D3-DB99-428B-9C62-2CAE466DD60E}" srcOrd="0" destOrd="0" presId="urn:microsoft.com/office/officeart/2005/8/layout/process1"/>
    <dgm:cxn modelId="{63F29F2B-496C-4D94-BE1A-AE27B5BB04C3}" type="presOf" srcId="{B0835B61-61D8-4252-9B97-A0596ED900AF}" destId="{7D6BA4D8-DBCC-4AC8-8752-487A5DC6F2B6}" srcOrd="1" destOrd="0" presId="urn:microsoft.com/office/officeart/2005/8/layout/process1"/>
    <dgm:cxn modelId="{0F0966C6-A673-4500-8B1C-2C3957EED903}" srcId="{3AF6FDD3-8749-4E49-A73D-9270A23DC985}" destId="{33DBB99E-DADB-401C-92CE-FFCB6EBA9B81}" srcOrd="2" destOrd="0" parTransId="{54368321-1F63-4518-A6FF-6F605603F446}" sibTransId="{A99BF7CA-56E3-4930-ACAD-D7520D4BC2EA}"/>
    <dgm:cxn modelId="{99EA08C6-2C80-4CF6-864B-379EF8B16E1F}" type="presParOf" srcId="{EE1DE684-7790-4E21-AA6A-CEA0C39FA946}" destId="{B43944DF-0CB3-4FC6-98E8-A26197DB53D0}" srcOrd="0" destOrd="0" presId="urn:microsoft.com/office/officeart/2005/8/layout/process1"/>
    <dgm:cxn modelId="{54EFC75A-A68B-4F68-A21C-38594707B117}" type="presParOf" srcId="{EE1DE684-7790-4E21-AA6A-CEA0C39FA946}" destId="{14C283A1-613B-49D9-BC37-44639F7C6E48}" srcOrd="1" destOrd="0" presId="urn:microsoft.com/office/officeart/2005/8/layout/process1"/>
    <dgm:cxn modelId="{2855E8A4-0D12-4C9D-B9A5-BCE9AE72F490}" type="presParOf" srcId="{14C283A1-613B-49D9-BC37-44639F7C6E48}" destId="{7D6BA4D8-DBCC-4AC8-8752-487A5DC6F2B6}" srcOrd="0" destOrd="0" presId="urn:microsoft.com/office/officeart/2005/8/layout/process1"/>
    <dgm:cxn modelId="{C0A15E9E-0D04-4313-9976-1210F7A0E91D}" type="presParOf" srcId="{EE1DE684-7790-4E21-AA6A-CEA0C39FA946}" destId="{DEB4C8D3-DB99-428B-9C62-2CAE466DD60E}" srcOrd="2" destOrd="0" presId="urn:microsoft.com/office/officeart/2005/8/layout/process1"/>
    <dgm:cxn modelId="{51A1ED48-C2FD-4594-B200-0D762C91008F}" type="presParOf" srcId="{EE1DE684-7790-4E21-AA6A-CEA0C39FA946}" destId="{D1F05877-0358-4E2C-9E81-4873667FB250}" srcOrd="3" destOrd="0" presId="urn:microsoft.com/office/officeart/2005/8/layout/process1"/>
    <dgm:cxn modelId="{0D092F50-43FA-4C9F-B59E-A50C06210D5E}" type="presParOf" srcId="{D1F05877-0358-4E2C-9E81-4873667FB250}" destId="{FA23D997-83D0-4FE0-B7DB-54792E6DB801}" srcOrd="0" destOrd="0" presId="urn:microsoft.com/office/officeart/2005/8/layout/process1"/>
    <dgm:cxn modelId="{5BEF4BB7-B50F-49B0-8F57-DB11CBEF3474}" type="presParOf" srcId="{EE1DE684-7790-4E21-AA6A-CEA0C39FA946}" destId="{0BA7A05C-6838-4805-B3BA-93AB26257C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44DF-0CB3-4FC6-98E8-A26197DB53D0}">
      <dsp:nvSpPr>
        <dsp:cNvPr id="0" name=""/>
        <dsp:cNvSpPr/>
      </dsp:nvSpPr>
      <dsp:spPr>
        <a:xfrm>
          <a:off x="3270" y="307707"/>
          <a:ext cx="977645" cy="751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Grid/cloud system</a:t>
          </a:r>
          <a:endParaRPr lang="en-GB" sz="1400" kern="1200" dirty="0"/>
        </a:p>
      </dsp:txBody>
      <dsp:txXfrm>
        <a:off x="25283" y="329720"/>
        <a:ext cx="933619" cy="707538"/>
      </dsp:txXfrm>
    </dsp:sp>
    <dsp:sp modelId="{14C283A1-613B-49D9-BC37-44639F7C6E48}">
      <dsp:nvSpPr>
        <dsp:cNvPr id="0" name=""/>
        <dsp:cNvSpPr/>
      </dsp:nvSpPr>
      <dsp:spPr>
        <a:xfrm>
          <a:off x="1078680" y="562262"/>
          <a:ext cx="207260" cy="242455"/>
        </a:xfrm>
        <a:prstGeom prst="rightArrow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1078680" y="610753"/>
        <a:ext cx="145082" cy="145473"/>
      </dsp:txXfrm>
    </dsp:sp>
    <dsp:sp modelId="{DEB4C8D3-DB99-428B-9C62-2CAE466DD60E}">
      <dsp:nvSpPr>
        <dsp:cNvPr id="0" name=""/>
        <dsp:cNvSpPr/>
      </dsp:nvSpPr>
      <dsp:spPr>
        <a:xfrm>
          <a:off x="1371973" y="307707"/>
          <a:ext cx="977645" cy="751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Accounting metric sensor</a:t>
          </a:r>
          <a:endParaRPr lang="en-GB" sz="1400" kern="1200" dirty="0"/>
        </a:p>
      </dsp:txBody>
      <dsp:txXfrm>
        <a:off x="1393986" y="329720"/>
        <a:ext cx="933619" cy="707538"/>
      </dsp:txXfrm>
    </dsp:sp>
    <dsp:sp modelId="{D1F05877-0358-4E2C-9E81-4873667FB250}">
      <dsp:nvSpPr>
        <dsp:cNvPr id="0" name=""/>
        <dsp:cNvSpPr/>
      </dsp:nvSpPr>
      <dsp:spPr>
        <a:xfrm>
          <a:off x="2447383" y="562262"/>
          <a:ext cx="207260" cy="242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2447383" y="610753"/>
        <a:ext cx="145082" cy="145473"/>
      </dsp:txXfrm>
    </dsp:sp>
    <dsp:sp modelId="{0BA7A05C-6838-4805-B3BA-93AB26257C53}">
      <dsp:nvSpPr>
        <dsp:cNvPr id="0" name=""/>
        <dsp:cNvSpPr/>
      </dsp:nvSpPr>
      <dsp:spPr>
        <a:xfrm>
          <a:off x="2740677" y="307707"/>
          <a:ext cx="977645" cy="7515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AMS compatible SSM</a:t>
          </a:r>
          <a:endParaRPr lang="en-GB" sz="1400" kern="1200" dirty="0"/>
        </a:p>
      </dsp:txBody>
      <dsp:txXfrm>
        <a:off x="2762690" y="329720"/>
        <a:ext cx="933619" cy="707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12/17/2019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30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pel-admins@stfc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6" y="2160730"/>
            <a:ext cx="665167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 for IRIS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6302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 Coveney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F2F on Digital Assets, Imperial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December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and Upcoming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IRIS IAM support </a:t>
            </a:r>
            <a:r>
              <a:rPr lang="en-GB" dirty="0" smtClean="0"/>
              <a:t>(need certificates before wider rollout)</a:t>
            </a:r>
            <a:endParaRPr lang="en-GB" dirty="0" smtClean="0"/>
          </a:p>
          <a:p>
            <a:r>
              <a:rPr lang="en-GB" dirty="0" smtClean="0"/>
              <a:t>Consistent colours between panels</a:t>
            </a:r>
          </a:p>
          <a:p>
            <a:r>
              <a:rPr lang="en-GB" dirty="0" smtClean="0"/>
              <a:t>Improved filtering</a:t>
            </a:r>
          </a:p>
          <a:p>
            <a:endParaRPr lang="en-GB" dirty="0" smtClean="0"/>
          </a:p>
          <a:p>
            <a:r>
              <a:rPr lang="en-GB" dirty="0" smtClean="0"/>
              <a:t>Separate Resource Provider and Activity dashboards</a:t>
            </a:r>
            <a:endParaRPr lang="en-GB" dirty="0"/>
          </a:p>
          <a:p>
            <a:r>
              <a:rPr lang="en-GB" dirty="0"/>
              <a:t>Separate </a:t>
            </a:r>
            <a:r>
              <a:rPr lang="en-GB" dirty="0" smtClean="0"/>
              <a:t>Resource Manager dashboard</a:t>
            </a:r>
          </a:p>
          <a:p>
            <a:r>
              <a:rPr lang="en-GB" dirty="0" smtClean="0"/>
              <a:t>Tracking of IRIS capacity (rather than static line)</a:t>
            </a:r>
          </a:p>
        </p:txBody>
      </p:sp>
    </p:spTree>
    <p:extLst>
      <p:ext uri="{BB962C8B-B14F-4D97-AF65-F5344CB8AC3E}">
        <p14:creationId xmlns:p14="http://schemas.microsoft.com/office/powerpoint/2010/main" val="269703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720969" y="2404888"/>
            <a:ext cx="10647485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720969" y="2404888"/>
            <a:ext cx="10647485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work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6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Planned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Tracking of Activity allocations</a:t>
            </a:r>
          </a:p>
          <a:p>
            <a:r>
              <a:rPr lang="en-GB" dirty="0" smtClean="0"/>
              <a:t>Normalisation</a:t>
            </a:r>
            <a:endParaRPr lang="en-GB" dirty="0" smtClean="0"/>
          </a:p>
          <a:p>
            <a:pPr lvl="1"/>
            <a:r>
              <a:rPr lang="en-GB" dirty="0" smtClean="0"/>
              <a:t>Starting with Tier1/GridPP data and SCD </a:t>
            </a:r>
            <a:r>
              <a:rPr lang="en-GB" dirty="0" smtClean="0"/>
              <a:t>Cloud</a:t>
            </a:r>
          </a:p>
          <a:p>
            <a:endParaRPr lang="en-GB" dirty="0"/>
          </a:p>
          <a:p>
            <a:r>
              <a:rPr lang="en-GB" dirty="0" smtClean="0"/>
              <a:t>What would you like to see?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97311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Asset Bid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Extend to storage space accounting</a:t>
            </a:r>
          </a:p>
          <a:p>
            <a:r>
              <a:rPr lang="en-GB" dirty="0" smtClean="0"/>
              <a:t>Raw unscaled wall time for grid-style accounting</a:t>
            </a:r>
          </a:p>
          <a:p>
            <a:r>
              <a:rPr lang="en-GB" dirty="0" smtClean="0"/>
              <a:t>User-friendly documentation to improve access</a:t>
            </a:r>
            <a:endParaRPr lang="en-GB" dirty="0"/>
          </a:p>
          <a:p>
            <a:r>
              <a:rPr lang="en-GB" dirty="0" smtClean="0"/>
              <a:t>Configuration management of service to improve </a:t>
            </a:r>
            <a:r>
              <a:rPr lang="en-GB" dirty="0" err="1" smtClean="0"/>
              <a:t>sustatinability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58998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5197" y="3429000"/>
            <a:ext cx="6280964" cy="274796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4"/>
              </a:rPr>
              <a:t>apel-admins@stfc.ac.uk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APEL</a:t>
            </a:r>
          </a:p>
          <a:p>
            <a:pPr lvl="1"/>
            <a:r>
              <a:rPr lang="en-GB" dirty="0" smtClean="0"/>
              <a:t>What it is</a:t>
            </a:r>
          </a:p>
          <a:p>
            <a:pPr lvl="1"/>
            <a:r>
              <a:rPr lang="en-GB" dirty="0" smtClean="0"/>
              <a:t>Team Update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IRIS Accounting </a:t>
            </a:r>
            <a:r>
              <a:rPr lang="en-GB" dirty="0" smtClean="0"/>
              <a:t>Dashboard</a:t>
            </a:r>
          </a:p>
          <a:p>
            <a:pPr lvl="1"/>
            <a:r>
              <a:rPr lang="en-GB" dirty="0" smtClean="0"/>
              <a:t>Solution</a:t>
            </a:r>
          </a:p>
          <a:p>
            <a:pPr lvl="1"/>
            <a:r>
              <a:rPr lang="en-GB" dirty="0" smtClean="0"/>
              <a:t>Architecture</a:t>
            </a:r>
          </a:p>
          <a:p>
            <a:pPr lvl="1"/>
            <a:r>
              <a:rPr lang="en-GB" dirty="0" smtClean="0"/>
              <a:t>Status</a:t>
            </a:r>
          </a:p>
          <a:p>
            <a:pPr lvl="1"/>
            <a:r>
              <a:rPr lang="en-GB" dirty="0" smtClean="0"/>
              <a:t>Recent and Upcoming Changes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Demo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Future Work</a:t>
            </a:r>
          </a:p>
          <a:p>
            <a:pPr lvl="1"/>
            <a:r>
              <a:rPr lang="en-GB" dirty="0" smtClean="0"/>
              <a:t>Planned Improvements</a:t>
            </a:r>
          </a:p>
          <a:p>
            <a:pPr lvl="1"/>
            <a:r>
              <a:rPr lang="en-GB" dirty="0" smtClean="0"/>
              <a:t>Digital Asset Bid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 smtClean="0"/>
          </a:p>
          <a:p>
            <a:pPr marL="971550" lvl="1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84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720969" y="2404888"/>
            <a:ext cx="10647485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it 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Resource usage accounting system used in production by EGI and WLCG</a:t>
            </a:r>
          </a:p>
          <a:p>
            <a:r>
              <a:rPr lang="en-GB" dirty="0" smtClean="0"/>
              <a:t>Collects data from resource centres around the world that are used by many different scientific user communities</a:t>
            </a:r>
          </a:p>
          <a:p>
            <a:r>
              <a:rPr lang="en-GB" dirty="0" smtClean="0"/>
              <a:t>Includes the central Accounting Repository service, and client and server software</a:t>
            </a:r>
          </a:p>
          <a:p>
            <a:r>
              <a:rPr lang="en-GB" dirty="0" smtClean="0"/>
              <a:t>EGI/WLCG Portal provided by partner organisation</a:t>
            </a:r>
          </a:p>
          <a:p>
            <a:r>
              <a:rPr lang="en-GB" dirty="0" smtClean="0"/>
              <a:t>Used as basis for IRIS Accounting Dashboard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8033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APEL Team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STFC now part of UK Research and Innovation</a:t>
            </a:r>
          </a:p>
          <a:p>
            <a:r>
              <a:rPr lang="en-GB" dirty="0" smtClean="0"/>
              <a:t>Team</a:t>
            </a:r>
          </a:p>
          <a:p>
            <a:pPr lvl="1"/>
            <a:r>
              <a:rPr lang="en-GB" dirty="0" smtClean="0"/>
              <a:t>Adrian Coveney</a:t>
            </a:r>
          </a:p>
          <a:p>
            <a:pPr lvl="1"/>
            <a:r>
              <a:rPr lang="en-GB" dirty="0" smtClean="0"/>
              <a:t>Greg Corbett</a:t>
            </a:r>
          </a:p>
          <a:p>
            <a:pPr lvl="1"/>
            <a:r>
              <a:rPr lang="en-GB" dirty="0" smtClean="0"/>
              <a:t>Tim Swinbank</a:t>
            </a:r>
            <a:endParaRPr lang="en-GB" dirty="0"/>
          </a:p>
          <a:p>
            <a:pPr lvl="2"/>
            <a:r>
              <a:rPr lang="en-GB" dirty="0"/>
              <a:t>6-month placement</a:t>
            </a:r>
          </a:p>
          <a:p>
            <a:pPr lvl="2"/>
            <a:r>
              <a:rPr lang="en-GB" dirty="0"/>
              <a:t>Interface and supporting data transformations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0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720969" y="2404888"/>
            <a:ext cx="10647485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Accounting </a:t>
            </a:r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Dashboard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7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31859" y="0"/>
            <a:ext cx="606014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950650"/>
            <a:ext cx="54305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IRIS Accounting Repository using </a:t>
            </a:r>
            <a:r>
              <a:rPr lang="en-US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MariaDB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existing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Repository schemas and software</a:t>
            </a: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bespoke </a:t>
            </a:r>
            <a:r>
              <a:rPr lang="en-GB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Grafana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dashboard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 the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840195" y="886124"/>
            <a:ext cx="4104456" cy="14708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loud 21"/>
          <p:cNvSpPr/>
          <p:nvPr/>
        </p:nvSpPr>
        <p:spPr>
          <a:xfrm>
            <a:off x="7735678" y="2587713"/>
            <a:ext cx="2546557" cy="1022901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Argo Messaging Service (AMS)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7983096" y="3924006"/>
            <a:ext cx="2051720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an 23"/>
          <p:cNvSpPr/>
          <p:nvPr/>
        </p:nvSpPr>
        <p:spPr>
          <a:xfrm>
            <a:off x="8866462" y="4313982"/>
            <a:ext cx="360040" cy="504056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8517259" y="3919679"/>
            <a:ext cx="1027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Accounting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8506791" y="4808746"/>
            <a:ext cx="1037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Repository</a:t>
            </a:r>
            <a:endParaRPr lang="en-GB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7983095" y="3996014"/>
            <a:ext cx="523695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 smtClean="0"/>
              <a:t>S</a:t>
            </a:r>
          </a:p>
          <a:p>
            <a:pPr algn="ctr"/>
            <a:r>
              <a:rPr lang="en-GB" dirty="0" smtClean="0"/>
              <a:t>M</a:t>
            </a:r>
            <a:endParaRPr lang="en-GB" dirty="0"/>
          </a:p>
        </p:txBody>
      </p:sp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1042332714"/>
              </p:ext>
            </p:extLst>
          </p:nvPr>
        </p:nvGraphicFramePr>
        <p:xfrm>
          <a:off x="7007034" y="917994"/>
          <a:ext cx="3721593" cy="136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840195" y="55678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Resource Provider</a:t>
            </a:r>
            <a:endParaRPr lang="en-GB" dirty="0"/>
          </a:p>
        </p:txBody>
      </p:sp>
      <p:sp>
        <p:nvSpPr>
          <p:cNvPr id="40" name="Rounded Rectangle 39"/>
          <p:cNvSpPr/>
          <p:nvPr/>
        </p:nvSpPr>
        <p:spPr>
          <a:xfrm>
            <a:off x="7983095" y="5505009"/>
            <a:ext cx="2051720" cy="7576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Accounting Dashboard</a:t>
            </a:r>
            <a:endParaRPr lang="en-GB" dirty="0"/>
          </a:p>
        </p:txBody>
      </p:sp>
      <p:cxnSp>
        <p:nvCxnSpPr>
          <p:cNvPr id="47" name="Straight Arrow Connector 46"/>
          <p:cNvCxnSpPr>
            <a:stCxn id="23" idx="2"/>
            <a:endCxn id="40" idx="0"/>
          </p:cNvCxnSpPr>
          <p:nvPr/>
        </p:nvCxnSpPr>
        <p:spPr>
          <a:xfrm flipH="1">
            <a:off x="9008955" y="5148142"/>
            <a:ext cx="1" cy="35686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1" idx="3"/>
            <a:endCxn id="22" idx="0"/>
          </p:cNvCxnSpPr>
          <p:nvPr/>
        </p:nvCxnSpPr>
        <p:spPr>
          <a:xfrm flipH="1">
            <a:off x="10280113" y="1621553"/>
            <a:ext cx="664538" cy="1477611"/>
          </a:xfrm>
          <a:prstGeom prst="bentConnector3">
            <a:avLst>
              <a:gd name="adj1" fmla="val -34400"/>
            </a:avLst>
          </a:prstGeom>
          <a:ln w="38100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2" idx="2"/>
            <a:endCxn id="23" idx="1"/>
          </p:cNvCxnSpPr>
          <p:nvPr/>
        </p:nvCxnSpPr>
        <p:spPr>
          <a:xfrm rot="10800000" flipH="1" flipV="1">
            <a:off x="7743576" y="3099164"/>
            <a:ext cx="239519" cy="1436910"/>
          </a:xfrm>
          <a:prstGeom prst="bentConnector3">
            <a:avLst>
              <a:gd name="adj1" fmla="val -98739"/>
            </a:avLst>
          </a:prstGeom>
          <a:ln w="38100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Architecture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950650"/>
            <a:ext cx="54305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Providers extract accounting records in a compatible format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Argo Messaging Service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for 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exchanging accounting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Loaded into Accounting Repository and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aggregated across many variables e.g. 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site, community</a:t>
            </a: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Displayed via </a:t>
            </a:r>
            <a:r>
              <a:rPr lang="en-US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Grafana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dashboard</a:t>
            </a:r>
          </a:p>
        </p:txBody>
      </p:sp>
    </p:spTree>
    <p:extLst>
      <p:ext uri="{BB962C8B-B14F-4D97-AF65-F5344CB8AC3E}">
        <p14:creationId xmlns:p14="http://schemas.microsoft.com/office/powerpoint/2010/main" val="35882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a production service, but generally reliable</a:t>
            </a:r>
          </a:p>
          <a:p>
            <a:r>
              <a:rPr lang="en-GB" dirty="0" smtClean="0"/>
              <a:t>Data included</a:t>
            </a:r>
          </a:p>
          <a:p>
            <a:pPr lvl="1"/>
            <a:r>
              <a:rPr lang="en-GB" dirty="0" smtClean="0"/>
              <a:t>Tier1/GridPP</a:t>
            </a:r>
          </a:p>
          <a:p>
            <a:pPr lvl="1"/>
            <a:r>
              <a:rPr lang="en-GB" dirty="0" smtClean="0"/>
              <a:t>SCD Cloud</a:t>
            </a:r>
          </a:p>
          <a:p>
            <a:pPr lvl="1"/>
            <a:r>
              <a:rPr lang="en-GB" dirty="0" err="1" smtClean="0"/>
              <a:t>DiRAC</a:t>
            </a:r>
            <a:r>
              <a:rPr lang="en-GB" dirty="0" smtClean="0"/>
              <a:t> and </a:t>
            </a:r>
            <a:r>
              <a:rPr lang="en-GB" dirty="0" err="1" smtClean="0"/>
              <a:t>Vcycle</a:t>
            </a:r>
            <a:r>
              <a:rPr lang="en-GB" dirty="0" smtClean="0"/>
              <a:t> via Cambridge</a:t>
            </a:r>
            <a:endParaRPr lang="en-GB" dirty="0"/>
          </a:p>
          <a:p>
            <a:r>
              <a:rPr lang="en-GB" dirty="0" smtClean="0"/>
              <a:t>Ongoing integration</a:t>
            </a:r>
          </a:p>
          <a:p>
            <a:pPr lvl="1"/>
            <a:r>
              <a:rPr lang="en-GB" dirty="0" smtClean="0"/>
              <a:t>Imperial IRIS Cloud</a:t>
            </a:r>
            <a:endParaRPr lang="en-GB" dirty="0"/>
          </a:p>
          <a:p>
            <a:pPr lvl="1"/>
            <a:r>
              <a:rPr lang="en-GB" dirty="0" smtClean="0"/>
              <a:t>Cardiff UK LIGO cluster</a:t>
            </a:r>
          </a:p>
        </p:txBody>
      </p:sp>
    </p:spTree>
    <p:extLst>
      <p:ext uri="{BB962C8B-B14F-4D97-AF65-F5344CB8AC3E}">
        <p14:creationId xmlns:p14="http://schemas.microsoft.com/office/powerpoint/2010/main" val="3053064526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1947B08D5984288BC8B16A979FF50" ma:contentTypeVersion="4" ma:contentTypeDescription="Create a new document." ma:contentTypeScope="" ma:versionID="d503cd8271a72c702ca1961133ba17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5FE28F-E808-4D13-89A4-C40B1B8D9C60}">
  <ds:schemaRefs>
    <ds:schemaRef ds:uri="http://purl.org/dc/dcmitype/"/>
    <ds:schemaRef ds:uri="http://schemas.microsoft.com/sharepoint/v3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7399C5-6643-4EBB-BF3C-1743A0F34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3952</TotalTime>
  <Words>331</Words>
  <Application>Microsoft Office PowerPoint</Application>
  <PresentationFormat>Widescreen</PresentationFormat>
  <Paragraphs>89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PowerPoint Presentation</vt:lpstr>
      <vt:lpstr>Outline</vt:lpstr>
      <vt:lpstr>PowerPoint Presentation</vt:lpstr>
      <vt:lpstr>What it is</vt:lpstr>
      <vt:lpstr>APEL Team Update</vt:lpstr>
      <vt:lpstr>PowerPoint Presentation</vt:lpstr>
      <vt:lpstr>PowerPoint Presentation</vt:lpstr>
      <vt:lpstr>PowerPoint Presentation</vt:lpstr>
      <vt:lpstr>Status</vt:lpstr>
      <vt:lpstr>Recent and Upcoming Changes</vt:lpstr>
      <vt:lpstr>PowerPoint Presentation</vt:lpstr>
      <vt:lpstr>PowerPoint Presentation</vt:lpstr>
      <vt:lpstr>Planned Improvements</vt:lpstr>
      <vt:lpstr>Digital Asset Bid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Coveney, Adrian (STFC,RAL,SC)</dc:creator>
  <cp:lastModifiedBy>Coveney, Adrian (STFC,RAL,SC)</cp:lastModifiedBy>
  <cp:revision>272</cp:revision>
  <cp:lastPrinted>2019-10-02T08:27:37Z</cp:lastPrinted>
  <dcterms:created xsi:type="dcterms:W3CDTF">2019-09-17T08:04:08Z</dcterms:created>
  <dcterms:modified xsi:type="dcterms:W3CDTF">2019-12-17T08:21:30Z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0x010100F731947B08D5984288BC8B16A979FF50</vt:lpwstr>
  </property>
</Properties>
</file>