
<file path=[Content_Types].xml><?xml version="1.0" encoding="utf-8"?>
<Types xmlns="http://schemas.openxmlformats.org/package/2006/content-types">
  <Default Extension="png" ContentType="image/png"/>
  <Default Extension="webm" ContentType="video/webm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8" r:id="rId9"/>
    <p:sldId id="263" r:id="rId10"/>
    <p:sldId id="267" r:id="rId11"/>
    <p:sldId id="265" r:id="rId12"/>
    <p:sldId id="269" r:id="rId13"/>
    <p:sldId id="270" r:id="rId14"/>
    <p:sldId id="264" r:id="rId15"/>
    <p:sldId id="266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408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A8609-FD56-4E97-83B8-DD5E9BAD9F87}" type="datetimeFigureOut">
              <a:rPr lang="en-GB" smtClean="0"/>
              <a:t>31/10/2019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0FB43-CD9B-4EDC-A105-755EE47365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8997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A8609-FD56-4E97-83B8-DD5E9BAD9F87}" type="datetimeFigureOut">
              <a:rPr lang="en-GB" smtClean="0"/>
              <a:t>31/10/2019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0FB43-CD9B-4EDC-A105-755EE47365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6069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A8609-FD56-4E97-83B8-DD5E9BAD9F87}" type="datetimeFigureOut">
              <a:rPr lang="en-GB" smtClean="0"/>
              <a:t>31/10/2019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0FB43-CD9B-4EDC-A105-755EE47365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9702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A8609-FD56-4E97-83B8-DD5E9BAD9F87}" type="datetimeFigureOut">
              <a:rPr lang="en-GB" smtClean="0"/>
              <a:t>31/10/2019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0FB43-CD9B-4EDC-A105-755EE47365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3383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A8609-FD56-4E97-83B8-DD5E9BAD9F87}" type="datetimeFigureOut">
              <a:rPr lang="en-GB" smtClean="0"/>
              <a:t>31/10/2019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0FB43-CD9B-4EDC-A105-755EE47365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5289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A8609-FD56-4E97-83B8-DD5E9BAD9F87}" type="datetimeFigureOut">
              <a:rPr lang="en-GB" smtClean="0"/>
              <a:t>31/10/2019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0FB43-CD9B-4EDC-A105-755EE47365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1366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A8609-FD56-4E97-83B8-DD5E9BAD9F87}" type="datetimeFigureOut">
              <a:rPr lang="en-GB" smtClean="0"/>
              <a:t>31/10/2019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0FB43-CD9B-4EDC-A105-755EE47365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6940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A8609-FD56-4E97-83B8-DD5E9BAD9F87}" type="datetimeFigureOut">
              <a:rPr lang="en-GB" smtClean="0"/>
              <a:t>31/10/2019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0FB43-CD9B-4EDC-A105-755EE47365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5136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A8609-FD56-4E97-83B8-DD5E9BAD9F87}" type="datetimeFigureOut">
              <a:rPr lang="en-GB" smtClean="0"/>
              <a:t>31/10/2019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0FB43-CD9B-4EDC-A105-755EE47365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1966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A8609-FD56-4E97-83B8-DD5E9BAD9F87}" type="datetimeFigureOut">
              <a:rPr lang="en-GB" smtClean="0"/>
              <a:t>31/10/2019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0FB43-CD9B-4EDC-A105-755EE47365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9110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A8609-FD56-4E97-83B8-DD5E9BAD9F87}" type="datetimeFigureOut">
              <a:rPr lang="en-GB" smtClean="0"/>
              <a:t>31/10/2019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0FB43-CD9B-4EDC-A105-755EE47365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8897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A8609-FD56-4E97-83B8-DD5E9BAD9F87}" type="datetimeFigureOut">
              <a:rPr lang="en-GB" smtClean="0"/>
              <a:t>31/10/2019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E0FB43-CD9B-4EDC-A105-755EE47365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6432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Baryon#Baryonic_matter" TargetMode="External"/><Relationship Id="rId2" Type="http://schemas.openxmlformats.org/officeDocument/2006/relationships/hyperlink" Target="https://en.wikipedia.org/wiki/Mass%E2%80%93energy_equivalenc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Dark_energy" TargetMode="External"/><Relationship Id="rId5" Type="http://schemas.openxmlformats.org/officeDocument/2006/relationships/hyperlink" Target="https://en.wikipedia.org/wiki/Energy" TargetMode="External"/><Relationship Id="rId4" Type="http://schemas.openxmlformats.org/officeDocument/2006/relationships/hyperlink" Target="https://en.wikipedia.org/wiki/Matter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ebm"/><Relationship Id="rId1" Type="http://schemas.microsoft.com/office/2007/relationships/media" Target="../media/media1.webm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Dark Matter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Prof David Berman</a:t>
            </a:r>
          </a:p>
          <a:p>
            <a:r>
              <a:rPr lang="en-GB" dirty="0" smtClean="0"/>
              <a:t>Centre for Research in String Theory</a:t>
            </a:r>
          </a:p>
          <a:p>
            <a:r>
              <a:rPr lang="en-GB" dirty="0" smtClean="0"/>
              <a:t>Queen Mary University of London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84842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We now have many other ways of </a:t>
            </a:r>
            <a:r>
              <a:rPr lang="en-GB" dirty="0"/>
              <a:t>l</a:t>
            </a:r>
            <a:r>
              <a:rPr lang="en-GB" dirty="0" smtClean="0"/>
              <a:t>earning about the universe: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Cosmic microwave background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Gravitational Lensing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The formation and evolution of galaxies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94849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Microwave background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157" y="1531461"/>
            <a:ext cx="9198096" cy="4976019"/>
          </a:xfrm>
        </p:spPr>
      </p:pic>
    </p:spTree>
    <p:extLst>
      <p:ext uri="{BB962C8B-B14F-4D97-AF65-F5344CB8AC3E}">
        <p14:creationId xmlns:p14="http://schemas.microsoft.com/office/powerpoint/2010/main" val="41502167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Gravitational Lensing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811" y="1825625"/>
            <a:ext cx="6154378" cy="4351338"/>
          </a:xfrm>
        </p:spPr>
      </p:pic>
    </p:spTree>
    <p:extLst>
      <p:ext uri="{BB962C8B-B14F-4D97-AF65-F5344CB8AC3E}">
        <p14:creationId xmlns:p14="http://schemas.microsoft.com/office/powerpoint/2010/main" val="25857843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Use all of these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total </a:t>
            </a:r>
            <a:r>
              <a:rPr lang="en-US" dirty="0">
                <a:hlinkClick r:id="rId2" tooltip="Mass–energy equivalence"/>
              </a:rPr>
              <a:t>mass–energy</a:t>
            </a:r>
            <a:r>
              <a:rPr lang="en-US" dirty="0"/>
              <a:t> of the universe </a:t>
            </a:r>
            <a:r>
              <a:rPr lang="en-US" dirty="0" smtClean="0"/>
              <a:t>contains: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5</a:t>
            </a:r>
            <a:r>
              <a:rPr lang="en-US" dirty="0"/>
              <a:t>% </a:t>
            </a:r>
            <a:r>
              <a:rPr lang="en-US" dirty="0">
                <a:hlinkClick r:id="rId3" tooltip="Baryon"/>
              </a:rPr>
              <a:t>ordinary</a:t>
            </a:r>
            <a:r>
              <a:rPr lang="en-US" dirty="0"/>
              <a:t> </a:t>
            </a:r>
            <a:r>
              <a:rPr lang="en-US" dirty="0">
                <a:hlinkClick r:id="rId4" tooltip="Matter"/>
              </a:rPr>
              <a:t>matter</a:t>
            </a:r>
            <a:r>
              <a:rPr lang="en-US" dirty="0"/>
              <a:t> and </a:t>
            </a:r>
            <a:r>
              <a:rPr lang="en-US" dirty="0">
                <a:hlinkClick r:id="rId5" tooltip="Energy"/>
              </a:rPr>
              <a:t>energy</a:t>
            </a:r>
            <a:r>
              <a:rPr lang="en-US" dirty="0" smtClean="0"/>
              <a:t>,</a:t>
            </a:r>
          </a:p>
          <a:p>
            <a:r>
              <a:rPr lang="en-US" dirty="0" smtClean="0"/>
              <a:t>27</a:t>
            </a:r>
            <a:r>
              <a:rPr lang="en-US" dirty="0"/>
              <a:t>% dark </a:t>
            </a:r>
            <a:r>
              <a:rPr lang="en-US" dirty="0" smtClean="0"/>
              <a:t>matter</a:t>
            </a:r>
          </a:p>
          <a:p>
            <a:r>
              <a:rPr lang="en-US" dirty="0" smtClean="0"/>
              <a:t>68</a:t>
            </a:r>
            <a:r>
              <a:rPr lang="en-US" dirty="0"/>
              <a:t>% of an unknown form of energy known as </a:t>
            </a:r>
            <a:r>
              <a:rPr lang="en-US" dirty="0">
                <a:hlinkClick r:id="rId6" tooltip="Dark energy"/>
              </a:rPr>
              <a:t>dark energy</a:t>
            </a:r>
            <a:r>
              <a:rPr lang="en-US" dirty="0"/>
              <a:t>.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23666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Types </a:t>
            </a:r>
            <a:r>
              <a:rPr lang="en-GB" dirty="0" smtClean="0"/>
              <a:t>of </a:t>
            </a:r>
            <a:r>
              <a:rPr lang="en-GB" dirty="0" smtClean="0"/>
              <a:t>dark matter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Obvious things, just cold ordinary stuff that doesn’t </a:t>
            </a:r>
            <a:r>
              <a:rPr lang="en-GB" dirty="0" smtClean="0"/>
              <a:t>glow called “Machos” (Massive compact halo objects); includes things like burnt out stars</a:t>
            </a:r>
            <a:endParaRPr lang="en-GB" dirty="0" smtClean="0"/>
          </a:p>
          <a:p>
            <a:r>
              <a:rPr lang="en-GB" dirty="0" smtClean="0"/>
              <a:t>Weakly interacting massive </a:t>
            </a:r>
            <a:r>
              <a:rPr lang="en-GB" dirty="0" smtClean="0"/>
              <a:t>particles, </a:t>
            </a:r>
            <a:r>
              <a:rPr lang="en-GB" dirty="0" smtClean="0"/>
              <a:t>“</a:t>
            </a:r>
            <a:r>
              <a:rPr lang="en-GB" dirty="0" smtClean="0"/>
              <a:t>WIMPS</a:t>
            </a:r>
            <a:r>
              <a:rPr lang="en-GB" dirty="0" smtClean="0"/>
              <a:t>”,</a:t>
            </a:r>
            <a:r>
              <a:rPr lang="en-GB" dirty="0" smtClean="0"/>
              <a:t> these </a:t>
            </a:r>
            <a:r>
              <a:rPr lang="en-GB" dirty="0" smtClean="0"/>
              <a:t>are</a:t>
            </a:r>
            <a:r>
              <a:rPr lang="en-GB" dirty="0" smtClean="0"/>
              <a:t> </a:t>
            </a:r>
            <a:r>
              <a:rPr lang="en-GB" dirty="0" smtClean="0"/>
              <a:t>like </a:t>
            </a:r>
            <a:r>
              <a:rPr lang="en-GB" dirty="0" smtClean="0"/>
              <a:t>massive elementary particles that interact very weakly</a:t>
            </a:r>
          </a:p>
          <a:p>
            <a:r>
              <a:rPr lang="en-GB" dirty="0" smtClean="0"/>
              <a:t>Primordial </a:t>
            </a:r>
            <a:r>
              <a:rPr lang="en-GB" dirty="0" err="1" smtClean="0"/>
              <a:t>blackholes</a:t>
            </a:r>
            <a:endParaRPr lang="en-GB" dirty="0" smtClean="0"/>
          </a:p>
          <a:p>
            <a:r>
              <a:rPr lang="en-GB" dirty="0" smtClean="0"/>
              <a:t>Novel </a:t>
            </a:r>
            <a:r>
              <a:rPr lang="en-GB" dirty="0" smtClean="0"/>
              <a:t>unusual stuff: monopoles, supersymmetric partners, </a:t>
            </a:r>
            <a:r>
              <a:rPr lang="en-GB" dirty="0" err="1" smtClean="0"/>
              <a:t>Kaluza</a:t>
            </a:r>
            <a:r>
              <a:rPr lang="en-GB" dirty="0" smtClean="0"/>
              <a:t> Klein particles from </a:t>
            </a:r>
            <a:r>
              <a:rPr lang="en-GB" dirty="0" smtClean="0"/>
              <a:t>extra dimension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5760727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Experimental constraints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Lensing rules out Machos</a:t>
            </a:r>
          </a:p>
          <a:p>
            <a:r>
              <a:rPr lang="en-GB" dirty="0" smtClean="0"/>
              <a:t>Limits on primordial </a:t>
            </a:r>
            <a:r>
              <a:rPr lang="en-GB" dirty="0" err="1" smtClean="0"/>
              <a:t>blackholes</a:t>
            </a:r>
            <a:r>
              <a:rPr lang="en-GB" dirty="0" smtClean="0"/>
              <a:t> from Hawking radiation, lensing and CMB</a:t>
            </a:r>
          </a:p>
          <a:p>
            <a:r>
              <a:rPr lang="en-GB" dirty="0" smtClean="0"/>
              <a:t>Direct searches in LHC have not found any new WIMPS (expectation from cosmology was for new 100GeV particles with interactions via weak force).</a:t>
            </a:r>
          </a:p>
          <a:p>
            <a:r>
              <a:rPr lang="en-GB" dirty="0" smtClean="0"/>
              <a:t>Supersymmetry, no direct detection at LHC </a:t>
            </a:r>
            <a:r>
              <a:rPr lang="en-GB" dirty="0" smtClean="0">
                <a:sym typeface="Wingdings" panose="05000000000000000000" pitchFamily="2" charset="2"/>
              </a:rPr>
              <a:t></a:t>
            </a:r>
          </a:p>
          <a:p>
            <a:r>
              <a:rPr lang="en-GB" dirty="0" smtClean="0">
                <a:sym typeface="Wingdings" panose="05000000000000000000" pitchFamily="2" charset="2"/>
              </a:rPr>
              <a:t>Extra dimensions, no direct detection </a:t>
            </a:r>
          </a:p>
          <a:p>
            <a:r>
              <a:rPr lang="en-GB" dirty="0" smtClean="0">
                <a:sym typeface="Wingdings" panose="05000000000000000000" pitchFamily="2" charset="2"/>
              </a:rPr>
              <a:t>Monopoles, no direct detection </a:t>
            </a:r>
            <a:endParaRPr lang="en-GB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5595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 need Help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At the moment there are no independent pieces of evidence for Dark Matter outside of cosmology and gravitational physics.</a:t>
            </a:r>
          </a:p>
          <a:p>
            <a:endParaRPr lang="en-GB" dirty="0"/>
          </a:p>
          <a:p>
            <a:r>
              <a:rPr lang="en-GB" dirty="0" smtClean="0"/>
              <a:t>Yes, you should be worried.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6123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Dark Energy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In order to explain the expansion of the </a:t>
            </a:r>
          </a:p>
          <a:p>
            <a:pPr marL="0" indent="0">
              <a:buNone/>
            </a:pPr>
            <a:r>
              <a:rPr lang="en-GB" dirty="0" smtClean="0"/>
              <a:t>cosmos we </a:t>
            </a:r>
            <a:r>
              <a:rPr lang="en-GB" smtClean="0"/>
              <a:t>need this, </a:t>
            </a:r>
            <a:r>
              <a:rPr lang="en-GB" dirty="0" smtClean="0"/>
              <a:t>it pushes things apart.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The evidence for this is built around our </a:t>
            </a:r>
          </a:p>
          <a:p>
            <a:pPr marL="0" indent="0">
              <a:buNone/>
            </a:pPr>
            <a:r>
              <a:rPr lang="en-GB" dirty="0" smtClean="0"/>
              <a:t>understanding of the expansion of the </a:t>
            </a:r>
          </a:p>
          <a:p>
            <a:pPr marL="0" indent="0">
              <a:buNone/>
            </a:pPr>
            <a:r>
              <a:rPr lang="en-GB" dirty="0" smtClean="0"/>
              <a:t>universe from studying supernovae. </a:t>
            </a:r>
          </a:p>
          <a:p>
            <a:pPr marL="0" indent="0">
              <a:buNone/>
            </a:pPr>
            <a:r>
              <a:rPr lang="en-GB" dirty="0" smtClean="0"/>
              <a:t>The 2011 Nobel prize was given for the supernova measurements.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8530" y="262890"/>
            <a:ext cx="5055870" cy="4834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922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238687"/>
          </a:xfrm>
        </p:spPr>
        <p:txBody>
          <a:bodyPr>
            <a:normAutofit/>
          </a:bodyPr>
          <a:lstStyle/>
          <a:p>
            <a:r>
              <a:rPr lang="en-GB" dirty="0" smtClean="0"/>
              <a:t>Einstein’s old “wrong” idea</a:t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The Cosmological Constant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4955" y="2919272"/>
            <a:ext cx="5845094" cy="3642893"/>
          </a:xfrm>
        </p:spPr>
      </p:pic>
    </p:spTree>
    <p:extLst>
      <p:ext uri="{BB962C8B-B14F-4D97-AF65-F5344CB8AC3E}">
        <p14:creationId xmlns:p14="http://schemas.microsoft.com/office/powerpoint/2010/main" val="4981402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Cosmological Constant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What is it?</a:t>
            </a:r>
          </a:p>
          <a:p>
            <a:r>
              <a:rPr lang="en-GB" dirty="0" smtClean="0"/>
              <a:t>It is a free parameter that you can add to Einstein’s equations in relativity. </a:t>
            </a:r>
            <a:endParaRPr lang="en-GB" dirty="0"/>
          </a:p>
          <a:p>
            <a:r>
              <a:rPr lang="en-GB" dirty="0" smtClean="0"/>
              <a:t>It is in some sense the energy of vacuum</a:t>
            </a:r>
          </a:p>
          <a:p>
            <a:endParaRPr lang="en-GB" dirty="0"/>
          </a:p>
          <a:p>
            <a:r>
              <a:rPr lang="en-GB" dirty="0" smtClean="0"/>
              <a:t>Why not have it zero- seems obvious</a:t>
            </a:r>
          </a:p>
          <a:p>
            <a:r>
              <a:rPr lang="en-GB" dirty="0" smtClean="0"/>
              <a:t>Why not have it very large- this is actually what quantum field theory predicts</a:t>
            </a:r>
          </a:p>
          <a:p>
            <a:r>
              <a:rPr lang="en-GB" dirty="0" smtClean="0"/>
              <a:t>It is very small, one of nature’s surprises. Around 100 orders of magnitude smaller than predicted. </a:t>
            </a:r>
            <a:r>
              <a:rPr lang="en-GB" dirty="0"/>
              <a:t>10</a:t>
            </a:r>
            <a:r>
              <a:rPr lang="en-GB" baseline="30000" dirty="0"/>
              <a:t>−29</a:t>
            </a:r>
            <a:r>
              <a:rPr lang="en-GB" dirty="0"/>
              <a:t> </a:t>
            </a:r>
            <a:r>
              <a:rPr lang="en-GB" dirty="0" smtClean="0"/>
              <a:t>g/cm</a:t>
            </a:r>
            <a:r>
              <a:rPr lang="en-GB" baseline="30000" dirty="0" smtClean="0"/>
              <a:t>3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6105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Some History of Ideas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Urbain</a:t>
            </a:r>
            <a:r>
              <a:rPr lang="en-GB" dirty="0" smtClean="0"/>
              <a:t> Le </a:t>
            </a:r>
            <a:r>
              <a:rPr lang="en-GB" dirty="0" err="1" smtClean="0"/>
              <a:t>Verrrier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Predicted the existence</a:t>
            </a:r>
          </a:p>
          <a:p>
            <a:pPr marL="0" indent="0">
              <a:buNone/>
            </a:pPr>
            <a:r>
              <a:rPr lang="en-GB" dirty="0"/>
              <a:t>a</a:t>
            </a:r>
            <a:r>
              <a:rPr lang="en-GB" dirty="0" smtClean="0"/>
              <a:t>nd location of Neptune</a:t>
            </a:r>
          </a:p>
          <a:p>
            <a:pPr marL="0" indent="0">
              <a:buNone/>
            </a:pPr>
            <a:r>
              <a:rPr lang="en-GB" dirty="0"/>
              <a:t>f</a:t>
            </a:r>
            <a:r>
              <a:rPr lang="en-GB" dirty="0" smtClean="0"/>
              <a:t>rom studying anomalies</a:t>
            </a:r>
          </a:p>
          <a:p>
            <a:pPr marL="0" indent="0">
              <a:buNone/>
            </a:pPr>
            <a:r>
              <a:rPr lang="en-GB" dirty="0" smtClean="0"/>
              <a:t>In Uranus’s orbit.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The astronomer Galle found Neptune the night he received Le </a:t>
            </a:r>
            <a:r>
              <a:rPr lang="en-GB" dirty="0" err="1" smtClean="0"/>
              <a:t>Verrier’s</a:t>
            </a:r>
            <a:r>
              <a:rPr lang="en-GB" dirty="0" smtClean="0"/>
              <a:t> </a:t>
            </a:r>
          </a:p>
          <a:p>
            <a:pPr marL="0" indent="0">
              <a:buNone/>
            </a:pPr>
            <a:r>
              <a:rPr lang="en-GB" dirty="0" smtClean="0"/>
              <a:t>Letter.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772" y="2034540"/>
            <a:ext cx="1933575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1142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 need help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At this point theorists have no clue why it is so small or to be honest why it is there at all.</a:t>
            </a:r>
          </a:p>
          <a:p>
            <a:r>
              <a:rPr lang="en-GB" dirty="0" err="1" smtClean="0"/>
              <a:t>Anthopological</a:t>
            </a:r>
            <a:r>
              <a:rPr lang="en-GB" dirty="0" smtClean="0"/>
              <a:t> argument- we need it to be small</a:t>
            </a:r>
          </a:p>
          <a:p>
            <a:endParaRPr lang="en-GB" dirty="0"/>
          </a:p>
          <a:p>
            <a:r>
              <a:rPr lang="en-GB" dirty="0" smtClean="0"/>
              <a:t>Otherwise no real clue.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54716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Lets be optimistic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We understand 5% of the universe very well indeed.</a:t>
            </a:r>
          </a:p>
          <a:p>
            <a:r>
              <a:rPr lang="en-GB" dirty="0" smtClean="0"/>
              <a:t>We have now measured the gravitational effects of the rest of the universe also to a high level.</a:t>
            </a:r>
          </a:p>
          <a:p>
            <a:endParaRPr lang="en-GB" dirty="0"/>
          </a:p>
          <a:p>
            <a:r>
              <a:rPr lang="en-GB" dirty="0" smtClean="0"/>
              <a:t>Physics is far from complete. The simplest thing:   </a:t>
            </a:r>
          </a:p>
          <a:p>
            <a:pPr marL="0" indent="0">
              <a:buNone/>
            </a:pPr>
            <a:r>
              <a:rPr lang="en-GB" dirty="0" smtClean="0"/>
              <a:t>Nothing, the vacuum of empty space   is one of its biggest mysteries.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62320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It worked once….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 1859 he saw that Mercury also had an anomalous orbit.</a:t>
            </a:r>
          </a:p>
          <a:p>
            <a:pPr marL="0" indent="0">
              <a:buNone/>
            </a:pPr>
            <a:r>
              <a:rPr lang="en-GB" dirty="0" smtClean="0"/>
              <a:t>It processed.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So again he predicted a new planet, “Vulcan”.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But it wasn’t found.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2299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Instead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Einstein discovered the theory of General Relativity and Gravity was altered.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GR- explains the shift in the perihelion of Mercury.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2032" y="2641282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6147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From the solar system to Galaxies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Spiral galaxies rotate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595437"/>
            <a:ext cx="5173980" cy="5197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0183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Vera Rubin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1975, Vera Rubin in measured the speed of rotation of spiral galaxies and how it depended on the distance from the galaxy centre.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71750"/>
            <a:ext cx="4709160" cy="43395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571750"/>
            <a:ext cx="76200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2067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Galaxy rotation </a:t>
            </a:r>
            <a:endParaRPr lang="en-GB" dirty="0"/>
          </a:p>
        </p:txBody>
      </p:sp>
      <p:pic>
        <p:nvPicPr>
          <p:cNvPr id="4" name="Galaxy_rotation_under_the_influence_of_dark_matter.ogv.360p.vp9 (1)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44663" y="1825625"/>
            <a:ext cx="8702675" cy="4351338"/>
          </a:xfrm>
        </p:spPr>
      </p:pic>
    </p:spTree>
    <p:extLst>
      <p:ext uri="{BB962C8B-B14F-4D97-AF65-F5344CB8AC3E}">
        <p14:creationId xmlns:p14="http://schemas.microsoft.com/office/powerpoint/2010/main" val="3624987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Solutions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Dark Matter in Halos around the galaxies.</a:t>
            </a:r>
          </a:p>
          <a:p>
            <a:endParaRPr lang="en-GB" dirty="0"/>
          </a:p>
          <a:p>
            <a:r>
              <a:rPr lang="en-GB" dirty="0" smtClean="0"/>
              <a:t>Or Modify gravity, abandon GR!</a:t>
            </a:r>
          </a:p>
          <a:p>
            <a:endParaRPr lang="en-GB" dirty="0"/>
          </a:p>
          <a:p>
            <a:r>
              <a:rPr lang="en-GB" dirty="0" smtClean="0"/>
              <a:t>Or another idea….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33277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Solution: Dark Matter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Dark matter fits the best from more detailed evidence..</a:t>
            </a: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The </a:t>
            </a:r>
            <a:r>
              <a:rPr lang="en-GB" dirty="0" smtClean="0"/>
              <a:t>Bullet </a:t>
            </a:r>
            <a:r>
              <a:rPr lang="en-GB" dirty="0" smtClean="0"/>
              <a:t>cluster: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Galaxy clusters colliding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080" y="2385060"/>
            <a:ext cx="57150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547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605</Words>
  <Application>Microsoft Office PowerPoint</Application>
  <PresentationFormat>Widescreen</PresentationFormat>
  <Paragraphs>102</Paragraphs>
  <Slides>21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Wingdings</vt:lpstr>
      <vt:lpstr>Office Theme</vt:lpstr>
      <vt:lpstr>Dark Matter</vt:lpstr>
      <vt:lpstr>Some History of Ideas</vt:lpstr>
      <vt:lpstr>It worked once….</vt:lpstr>
      <vt:lpstr>Instead</vt:lpstr>
      <vt:lpstr>From the solar system to Galaxies</vt:lpstr>
      <vt:lpstr>Vera Rubin</vt:lpstr>
      <vt:lpstr>Galaxy rotation </vt:lpstr>
      <vt:lpstr>Solutions</vt:lpstr>
      <vt:lpstr>Solution: Dark Matter</vt:lpstr>
      <vt:lpstr>More</vt:lpstr>
      <vt:lpstr>Microwave background</vt:lpstr>
      <vt:lpstr>Gravitational Lensing</vt:lpstr>
      <vt:lpstr>Use all of these</vt:lpstr>
      <vt:lpstr>Types of dark matter</vt:lpstr>
      <vt:lpstr>Experimental constraints</vt:lpstr>
      <vt:lpstr>We need Help</vt:lpstr>
      <vt:lpstr>Dark Energy</vt:lpstr>
      <vt:lpstr>Einstein’s old “wrong” idea  The Cosmological Constant</vt:lpstr>
      <vt:lpstr>Cosmological Constant</vt:lpstr>
      <vt:lpstr>We need help</vt:lpstr>
      <vt:lpstr>Lets be optimistic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Dark Matter</dc:title>
  <dc:creator>berman</dc:creator>
  <cp:lastModifiedBy>berman</cp:lastModifiedBy>
  <cp:revision>17</cp:revision>
  <dcterms:created xsi:type="dcterms:W3CDTF">2019-10-15T11:44:41Z</dcterms:created>
  <dcterms:modified xsi:type="dcterms:W3CDTF">2019-10-31T13:31:33Z</dcterms:modified>
</cp:coreProperties>
</file>