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89" r:id="rId2"/>
    <p:sldId id="503" r:id="rId3"/>
    <p:sldId id="506" r:id="rId4"/>
    <p:sldId id="507" r:id="rId5"/>
    <p:sldId id="504" r:id="rId6"/>
    <p:sldId id="505" r:id="rId7"/>
    <p:sldId id="523" r:id="rId8"/>
    <p:sldId id="419" r:id="rId9"/>
    <p:sldId id="426" r:id="rId10"/>
    <p:sldId id="424" r:id="rId11"/>
    <p:sldId id="511" r:id="rId12"/>
    <p:sldId id="512" r:id="rId13"/>
    <p:sldId id="522" r:id="rId14"/>
    <p:sldId id="521" r:id="rId15"/>
    <p:sldId id="519" r:id="rId16"/>
    <p:sldId id="520" r:id="rId17"/>
    <p:sldId id="514" r:id="rId18"/>
    <p:sldId id="517" r:id="rId19"/>
    <p:sldId id="518" r:id="rId20"/>
    <p:sldId id="418" r:id="rId21"/>
    <p:sldId id="515" r:id="rId22"/>
    <p:sldId id="516" r:id="rId23"/>
    <p:sldId id="513" r:id="rId24"/>
    <p:sldId id="454" r:id="rId25"/>
    <p:sldId id="456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88" r:id="rId4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1989003-52D0-4EE5-B1E4-1719CC4D5DBD}">
          <p14:sldIdLst>
            <p14:sldId id="389"/>
            <p14:sldId id="503"/>
            <p14:sldId id="506"/>
            <p14:sldId id="507"/>
            <p14:sldId id="504"/>
            <p14:sldId id="505"/>
            <p14:sldId id="523"/>
            <p14:sldId id="419"/>
            <p14:sldId id="426"/>
            <p14:sldId id="424"/>
          </p14:sldIdLst>
        </p14:section>
        <p14:section name="Not used" id="{0C5142AF-050A-4047-9CD2-E51C54DE8526}">
          <p14:sldIdLst>
            <p14:sldId id="511"/>
            <p14:sldId id="512"/>
            <p14:sldId id="522"/>
            <p14:sldId id="521"/>
            <p14:sldId id="519"/>
            <p14:sldId id="520"/>
            <p14:sldId id="514"/>
            <p14:sldId id="517"/>
            <p14:sldId id="518"/>
            <p14:sldId id="418"/>
            <p14:sldId id="515"/>
            <p14:sldId id="516"/>
            <p14:sldId id="513"/>
          </p14:sldIdLst>
        </p14:section>
        <p14:section name="Funding" id="{A601B1D3-25D6-4497-8644-27A700488021}">
          <p14:sldIdLst>
            <p14:sldId id="454"/>
            <p14:sldId id="456"/>
          </p14:sldIdLst>
        </p14:section>
        <p14:section name="Detailed QMI Process" id="{EEB240E9-1A04-402B-A947-5C904D515255}">
          <p14:sldIdLst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AE4"/>
    <a:srgbClr val="624FA0"/>
    <a:srgbClr val="EBE8F4"/>
    <a:srgbClr val="FF5050"/>
    <a:srgbClr val="808080"/>
    <a:srgbClr val="1C1C1C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>
      <p:cViewPr varScale="1">
        <p:scale>
          <a:sx n="111" d="100"/>
          <a:sy n="111" d="100"/>
        </p:scale>
        <p:origin x="14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33FB99-5DBC-474C-A27F-BD4702A577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78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5F9467-9D47-4F53-8875-EFF8D899E8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936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DB35DF-C669-4CF9-A9AE-09303EDE9491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45474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Actual Experience (AE) is an algorithm-based software tool that works in real time to predict the service quality that is experienced by individual users of applications on a computer network. It also launches instant, automatic diagnostic traces to isolate the cause of problems as they occur. </a:t>
            </a:r>
            <a:r>
              <a:rPr lang="en-US" altLang="en-US" smtClean="0">
                <a:latin typeface="Arial" panose="020B0604020202020204" pitchFamily="34" charset="0"/>
              </a:rPr>
              <a:t>The AE service quantifies and diagnoses perceived application experience. </a:t>
            </a: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1314B9F-33FF-4137-B524-D82C5663216A}" type="slidenum">
              <a:rPr lang="en-GB" altLang="en-US" sz="1300" smtClean="0"/>
              <a:pPr/>
              <a:t>16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255061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FD53C8-FB58-42D2-BEF8-3C596EED89CD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01059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3EA2F3-A3F7-4D69-AEDA-C510F8E1EFDC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9978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12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B84E54A-7EA4-4BEA-9E0C-6183C6FEB7E1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6978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C21646-069E-4CDF-8B19-BDC877E71211}" type="slidenum">
              <a:rPr lang="en-GB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en-US" smtClean="0">
              <a:cs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7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7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7E9EBC-9E7C-4238-AEA3-0468C3485095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6419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6988B6E-F428-4827-BA8A-8FB85305E7E4}" type="slidenum">
              <a:rPr lang="en-GB" altLang="en-US" sz="1300" smtClean="0">
                <a:solidFill>
                  <a:srgbClr val="000000"/>
                </a:solidFill>
              </a:rPr>
              <a:pPr/>
              <a:t>5</a:t>
            </a:fld>
            <a:endParaRPr lang="en-GB" altLang="en-US" sz="13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Actual Experience (AE) is an algorithm-based software tool that works in real time to predict the service quality that is experienced by individual users of applications on a computer network. It also launches instant, automatic diagnostic traces to isolate the cause of problems as they occur. </a:t>
            </a:r>
            <a:r>
              <a:rPr lang="en-US" altLang="en-US" smtClean="0">
                <a:latin typeface="Arial" panose="020B0604020202020204" pitchFamily="34" charset="0"/>
              </a:rPr>
              <a:t>The AE service quantifies and diagnoses perceived application experience. </a:t>
            </a: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576817-7B0F-40D8-9678-C96F77A6EA2C}" type="slidenum">
              <a:rPr lang="en-GB" altLang="en-US" sz="1300" smtClean="0"/>
              <a:pPr/>
              <a:t>9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54551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569427-4353-4DDF-B503-3AB3BBAED332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8358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Calibri" panose="020F050202020403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F4BA322-AC5D-4CA2-BC98-DB8072319CD6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1044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rgbClr val="5E6A71"/>
                </a:solidFill>
              </a:rPr>
              <a:t>(</a:t>
            </a:r>
            <a:r>
              <a:rPr lang="en-GB" altLang="en-US" sz="1200" dirty="0" err="1" smtClean="0">
                <a:solidFill>
                  <a:srgbClr val="5E6A71"/>
                </a:solidFill>
              </a:rPr>
              <a:t>Apatech</a:t>
            </a:r>
            <a:r>
              <a:rPr lang="en-GB" altLang="en-US" sz="1200" dirty="0" smtClean="0">
                <a:solidFill>
                  <a:srgbClr val="5E6A71"/>
                </a:solidFill>
              </a:rPr>
              <a:t> was formed before QMI existed and demonstrates the economic and social impact achieved from QMUL’s research)</a:t>
            </a:r>
            <a:endParaRPr lang="en-US" altLang="en-US" sz="1200" dirty="0">
              <a:solidFill>
                <a:srgbClr val="5E6A71"/>
              </a:solidFill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576817-7B0F-40D8-9678-C96F77A6EA2C}" type="slidenum">
              <a:rPr lang="en-GB" altLang="en-US" sz="1300" smtClean="0"/>
              <a:pPr/>
              <a:t>14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95730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Actual Experience (AE) is an algorithm-based software tool that works in real time to predict the service quality that is experienced by individual users of applications on a computer network. It also launches instant, automatic diagnostic traces to isolate the cause of problems as they occur. </a:t>
            </a:r>
            <a:r>
              <a:rPr lang="en-US" altLang="en-US" smtClean="0">
                <a:latin typeface="Arial" panose="020B0604020202020204" pitchFamily="34" charset="0"/>
              </a:rPr>
              <a:t>The AE service quantifies and diagnoses perceived application experience. </a:t>
            </a:r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3C07AFA-DBE1-4918-9FA1-FDECE9287BE1}" type="slidenum">
              <a:rPr lang="en-GB" altLang="en-US" sz="1300" smtClean="0"/>
              <a:pPr/>
              <a:t>15</a:t>
            </a:fld>
            <a:endParaRPr lang="en-GB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65986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44533-7A16-49A9-93BA-42BE181969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9" name="Picture 3" descr="QMI_PPT 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 rot="3341545">
            <a:off x="2256237" y="903567"/>
            <a:ext cx="4631527" cy="4836049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hasCustomPrompt="1"/>
          </p:nvPr>
        </p:nvSpPr>
        <p:spPr>
          <a:xfrm>
            <a:off x="2199346" y="1970170"/>
            <a:ext cx="5112568" cy="96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IP Exploitation</a:t>
            </a:r>
            <a:endParaRPr lang="en-GB" altLang="en-US" sz="1800" b="1" dirty="0" smtClean="0">
              <a:solidFill>
                <a:srgbClr val="7F7F7F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1191693" y="3068960"/>
            <a:ext cx="7127875" cy="18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1800" b="1" kern="0" dirty="0" smtClean="0">
              <a:solidFill>
                <a:schemeClr val="bg1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 userDrawn="1"/>
        </p:nvSpPr>
        <p:spPr bwMode="auto">
          <a:xfrm>
            <a:off x="2055330" y="3351266"/>
            <a:ext cx="5400600" cy="9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000" b="1" kern="0" dirty="0" smtClean="0">
                <a:solidFill>
                  <a:schemeClr val="bg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Dr Colin Davies</a:t>
            </a:r>
            <a:br>
              <a:rPr lang="en-GB" altLang="en-US" sz="2000" b="1" kern="0" dirty="0" smtClean="0">
                <a:solidFill>
                  <a:schemeClr val="bg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2000" b="1" kern="0" dirty="0" smtClean="0">
                <a:solidFill>
                  <a:schemeClr val="bg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Senior Commercialisation Manager, QMI</a:t>
            </a:r>
            <a:br>
              <a:rPr lang="en-GB" altLang="en-US" sz="2000" b="1" kern="0" dirty="0" smtClean="0">
                <a:solidFill>
                  <a:schemeClr val="bg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GB" altLang="en-US" sz="2400" b="1" kern="0" dirty="0" smtClean="0">
                <a:solidFill>
                  <a:schemeClr val="bg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(</a:t>
            </a:r>
            <a:r>
              <a:rPr lang="en-GB" altLang="en-US" sz="1800" b="1" kern="0" dirty="0" smtClean="0">
                <a:solidFill>
                  <a:schemeClr val="bg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Physical Sciences)</a:t>
            </a:r>
          </a:p>
        </p:txBody>
      </p:sp>
    </p:spTree>
    <p:extLst>
      <p:ext uri="{BB962C8B-B14F-4D97-AF65-F5344CB8AC3E}">
        <p14:creationId xmlns:p14="http://schemas.microsoft.com/office/powerpoint/2010/main" val="222374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FEB3-2EFD-4794-A27F-D660611019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53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4771-3A5C-430B-B8E0-C2B9584E8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7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1BBD-333C-4166-9ED8-A8B5A3654A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372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62EF-8493-40F7-9440-A48672EB45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229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" y="82881"/>
            <a:ext cx="7700947" cy="85878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192881" y="941663"/>
            <a:ext cx="7879322" cy="422443"/>
          </a:xfrm>
        </p:spPr>
        <p:txBody>
          <a:bodyPr>
            <a:noAutofit/>
          </a:bodyPr>
          <a:lstStyle>
            <a:lvl1pPr marL="0" indent="0" algn="l">
              <a:buNone/>
              <a:defRPr sz="2100" b="0" i="1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06B4-CAB0-4B80-91CE-7BC91F0E1484}" type="datetimeFigureOut">
              <a:rPr lang="en-GB"/>
              <a:pPr>
                <a:defRPr/>
              </a:pPr>
              <a:t>06/11/2019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69EA-A8F4-4D4F-8AB1-0F4A9108B9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1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3" descr="QMI_PPT 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6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04A6-7DBC-46B8-8F71-B2B00D901A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61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3" descr="QMI_PPT 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67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3" descr="QMI_PPT 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74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3" descr="QMI_PPT 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57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QMI_PPT 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7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943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322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25A5B-EEF3-4A5E-B497-F67E134A06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8" name="Picture 3" descr="QMI_PPT ban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8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AFEAA-143D-4409-92A8-A8F6C10793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22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078" y="274638"/>
            <a:ext cx="81986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2" y="1600200"/>
            <a:ext cx="8218487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624FA0"/>
          </a:solidFill>
          <a:latin typeface="Calibri" panose="020F0502020204030204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anose="020F0502020204030204" pitchFamily="34" charset="0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Calibri" panose="020F0502020204030204" pitchFamily="34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 panose="020F0502020204030204" pitchFamily="34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ushkar.wadke@qmul.ac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4.wmf"/><Relationship Id="rId3" Type="http://schemas.openxmlformats.org/officeDocument/2006/relationships/image" Target="../media/image34.png"/><Relationship Id="rId7" Type="http://schemas.openxmlformats.org/officeDocument/2006/relationships/image" Target="../media/image38.wmf"/><Relationship Id="rId12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image" Target="../media/image42.png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png"/><Relationship Id="rId9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/cid/image001.png@01D2F4C2.5FD65340" TargetMode="External"/><Relationship Id="rId17" Type="http://schemas.openxmlformats.org/officeDocument/2006/relationships/image" Target="../media/image18.png"/><Relationship Id="rId2" Type="http://schemas.openxmlformats.org/officeDocument/2006/relationships/hyperlink" Target="http://www.qmbioenterprises.com/tenants.aspx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jpeg"/><Relationship Id="rId19" Type="http://schemas.openxmlformats.org/officeDocument/2006/relationships/image" Target="../media/image20.jpg"/><Relationship Id="rId4" Type="http://schemas.openxmlformats.org/officeDocument/2006/relationships/hyperlink" Target="http://www.visionsemantics.com/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Queen Mary 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How to contact me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4226" y="1736320"/>
            <a:ext cx="819861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b="1" dirty="0" smtClean="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rgbClr val="1C1C1C"/>
                </a:solidFill>
              </a:rPr>
              <a:t>Dr Colin Davies</a:t>
            </a:r>
            <a:r>
              <a:rPr lang="en-GB" altLang="en-US" sz="2000" b="1" dirty="0">
                <a:solidFill>
                  <a:srgbClr val="1C1C1C"/>
                </a:solidFill>
              </a:rPr>
              <a:t/>
            </a:r>
            <a:br>
              <a:rPr lang="en-GB" altLang="en-US" sz="2000" b="1" dirty="0">
                <a:solidFill>
                  <a:srgbClr val="1C1C1C"/>
                </a:solidFill>
              </a:rPr>
            </a:br>
            <a:r>
              <a:rPr lang="en-GB" altLang="en-US" sz="2000" dirty="0" smtClean="0">
                <a:solidFill>
                  <a:srgbClr val="1C1C1C"/>
                </a:solidFill>
              </a:rPr>
              <a:t>Senior</a:t>
            </a:r>
            <a:r>
              <a:rPr lang="en-GB" altLang="en-US" sz="2000" b="1" dirty="0" smtClean="0">
                <a:solidFill>
                  <a:srgbClr val="1C1C1C"/>
                </a:solidFill>
              </a:rPr>
              <a:t> </a:t>
            </a:r>
            <a:r>
              <a:rPr lang="en-GB" altLang="en-US" sz="2000" dirty="0" smtClean="0">
                <a:solidFill>
                  <a:srgbClr val="1C1C1C"/>
                </a:solidFill>
              </a:rPr>
              <a:t>Commercialisation </a:t>
            </a:r>
            <a:r>
              <a:rPr lang="en-GB" altLang="en-US" sz="2000" dirty="0">
                <a:solidFill>
                  <a:srgbClr val="1C1C1C"/>
                </a:solidFill>
              </a:rPr>
              <a:t>Manager</a:t>
            </a:r>
            <a:br>
              <a:rPr lang="en-GB" altLang="en-US" sz="2000" dirty="0">
                <a:solidFill>
                  <a:srgbClr val="1C1C1C"/>
                </a:solidFill>
              </a:rPr>
            </a:br>
            <a:r>
              <a:rPr lang="en-GB" altLang="en-US" sz="2000" dirty="0">
                <a:solidFill>
                  <a:srgbClr val="1C1C1C"/>
                </a:solidFill>
              </a:rPr>
              <a:t>(Physical Sciences)</a:t>
            </a:r>
            <a:r>
              <a:rPr lang="en-GB" altLang="en-US" sz="2000" b="1" dirty="0">
                <a:solidFill>
                  <a:srgbClr val="1C1C1C"/>
                </a:solidFill>
              </a:rPr>
              <a:t/>
            </a:r>
            <a:br>
              <a:rPr lang="en-GB" altLang="en-US" sz="2000" b="1" dirty="0">
                <a:solidFill>
                  <a:srgbClr val="1C1C1C"/>
                </a:solidFill>
              </a:rPr>
            </a:br>
            <a:r>
              <a:rPr lang="en-GB" altLang="en-US" sz="2000" b="1" dirty="0">
                <a:solidFill>
                  <a:srgbClr val="1C1C1C"/>
                </a:solidFill>
              </a:rPr>
              <a:t/>
            </a:r>
            <a:br>
              <a:rPr lang="en-GB" altLang="en-US" sz="2000" b="1" dirty="0">
                <a:solidFill>
                  <a:srgbClr val="1C1C1C"/>
                </a:solidFill>
              </a:rPr>
            </a:br>
            <a:r>
              <a:rPr lang="en-GB" altLang="en-US" sz="2000" dirty="0">
                <a:solidFill>
                  <a:srgbClr val="1C1C1C"/>
                </a:solidFill>
              </a:rPr>
              <a:t>Phone: +44 (0) 20 7882 7543</a:t>
            </a:r>
            <a:br>
              <a:rPr lang="en-GB" altLang="en-US" sz="2000" dirty="0">
                <a:solidFill>
                  <a:srgbClr val="1C1C1C"/>
                </a:solidFill>
              </a:rPr>
            </a:br>
            <a:r>
              <a:rPr lang="en-GB" altLang="en-US" sz="2000" dirty="0">
                <a:solidFill>
                  <a:srgbClr val="1C1C1C"/>
                </a:solidFill>
              </a:rPr>
              <a:t>Mobile +44 (0) </a:t>
            </a:r>
            <a:r>
              <a:rPr lang="en-GB" altLang="en-US" sz="2000" dirty="0"/>
              <a:t>77 8639 1054</a:t>
            </a:r>
            <a:br>
              <a:rPr lang="en-GB" altLang="en-US" sz="2000" dirty="0"/>
            </a:br>
            <a:r>
              <a:rPr lang="en-GB" altLang="en-US" sz="2000" dirty="0">
                <a:solidFill>
                  <a:srgbClr val="1C1C1C"/>
                </a:solidFill>
              </a:rPr>
              <a:t/>
            </a:r>
            <a:br>
              <a:rPr lang="en-GB" altLang="en-US" sz="2000" dirty="0">
                <a:solidFill>
                  <a:srgbClr val="1C1C1C"/>
                </a:solidFill>
              </a:rPr>
            </a:br>
            <a:r>
              <a:rPr lang="en-GB" altLang="en-US" sz="2000" dirty="0">
                <a:solidFill>
                  <a:srgbClr val="1C1C1C"/>
                </a:solidFill>
              </a:rPr>
              <a:t>email: </a:t>
            </a:r>
            <a:r>
              <a:rPr lang="en-GB" altLang="en-US" sz="2000" dirty="0" smtClean="0">
                <a:solidFill>
                  <a:srgbClr val="1C1C1C"/>
                </a:solidFill>
                <a:hlinkClick r:id="rId2"/>
              </a:rPr>
              <a:t>c.j.davies@qmul.ac.uk</a:t>
            </a:r>
            <a:endParaRPr lang="en-GB" altLang="en-US" sz="2000" dirty="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1C1C1C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27584" y="5157192"/>
            <a:ext cx="766521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1C1C1C"/>
                </a:solidFill>
                <a:latin typeface="Calibri" panose="020F0502020204030204" pitchFamily="34" charset="0"/>
              </a:rPr>
              <a:t>Contact QMI with potential opportunities before public disclosure</a:t>
            </a:r>
          </a:p>
        </p:txBody>
      </p:sp>
    </p:spTree>
    <p:extLst>
      <p:ext uri="{BB962C8B-B14F-4D97-AF65-F5344CB8AC3E}">
        <p14:creationId xmlns:p14="http://schemas.microsoft.com/office/powerpoint/2010/main" val="11358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Landr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628"/>
            <a:ext cx="4919662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6012161" y="2276872"/>
            <a:ext cx="2592288" cy="172243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1600" i="1" dirty="0"/>
              <a:t>Prof Josh Reiss </a:t>
            </a:r>
            <a:r>
              <a:rPr lang="en-GB" sz="1600" i="1" dirty="0" smtClean="0"/>
              <a:t>EECS</a:t>
            </a:r>
            <a:endParaRPr lang="en-GB" sz="1600" i="1" dirty="0"/>
          </a:p>
          <a:p>
            <a:pPr>
              <a:defRPr/>
            </a:pPr>
            <a:r>
              <a:rPr lang="en-GB" sz="1600" i="1" dirty="0"/>
              <a:t>Incorporated in </a:t>
            </a:r>
            <a:r>
              <a:rPr lang="en-GB" sz="1600" i="1" dirty="0" smtClean="0"/>
              <a:t>2013</a:t>
            </a:r>
            <a:endParaRPr lang="en-GB" sz="1600" i="1" dirty="0"/>
          </a:p>
          <a:p>
            <a:pPr>
              <a:defRPr/>
            </a:pPr>
            <a:r>
              <a:rPr lang="en-GB" sz="1600" i="1" dirty="0" err="1" smtClean="0"/>
              <a:t>MixGenius</a:t>
            </a:r>
            <a:endParaRPr lang="en-GB" sz="1600" i="1" dirty="0"/>
          </a:p>
          <a:p>
            <a:pPr>
              <a:defRPr/>
            </a:pPr>
            <a:r>
              <a:rPr lang="en-GB" sz="1600" i="1" dirty="0"/>
              <a:t>Canadian VC</a:t>
            </a:r>
          </a:p>
          <a:p>
            <a:pPr>
              <a:defRPr/>
            </a:pPr>
            <a:endParaRPr lang="en-GB" sz="2000" dirty="0"/>
          </a:p>
          <a:p>
            <a:pPr lvl="1"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279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95988"/>
            <a:ext cx="87185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143000"/>
          </a:xfrm>
        </p:spPr>
        <p:txBody>
          <a:bodyPr/>
          <a:lstStyle/>
          <a:p>
            <a:r>
              <a:rPr lang="en-US" altLang="en-US" smtClean="0"/>
              <a:t>Apatech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233488"/>
            <a:ext cx="44513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414588"/>
            <a:ext cx="4586287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63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GB" altLang="en-US" sz="3600" b="1" dirty="0" err="1" smtClean="0">
                <a:solidFill>
                  <a:srgbClr val="7030A0"/>
                </a:solidFill>
              </a:rPr>
              <a:t>MedTech</a:t>
            </a:r>
            <a:r>
              <a:rPr lang="en-GB" altLang="en-US" sz="3600" b="1" dirty="0" smtClean="0">
                <a:solidFill>
                  <a:srgbClr val="7030A0"/>
                </a:solidFill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</a:rPr>
              <a:t>SuperConnector</a:t>
            </a:r>
            <a:endParaRPr lang="en-GB" altLang="en-US" sz="3600" b="1" dirty="0" smtClean="0">
              <a:solidFill>
                <a:srgbClr val="7030A0"/>
              </a:solidFill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38200"/>
            <a:ext cx="532765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6435725" y="3375025"/>
            <a:ext cx="2562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600" i="1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i="1" dirty="0" smtClean="0"/>
              <a:t>MTSC: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i="1" dirty="0" smtClean="0"/>
              <a:t>Combining Capabilities Fund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600" i="1" dirty="0" smtClean="0"/>
              <a:t>£5M collaboration with 6 London HEIs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600" i="1" dirty="0" smtClean="0"/>
              <a:t>4 cohorts over 3 years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i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681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1592262"/>
            <a:ext cx="4103688" cy="3863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GB" altLang="en-US" sz="1800" dirty="0" smtClean="0">
              <a:solidFill>
                <a:srgbClr val="5E6A7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altLang="en-US" sz="1800" dirty="0" smtClean="0">
              <a:solidFill>
                <a:srgbClr val="5E6A71"/>
              </a:solidFill>
            </a:endParaRPr>
          </a:p>
        </p:txBody>
      </p:sp>
      <p:pic>
        <p:nvPicPr>
          <p:cNvPr id="23555" name="Picture 4" descr="QMI_PPT 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477078" y="4356393"/>
            <a:ext cx="4083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/>
              <a:t>S</a:t>
            </a:r>
            <a:r>
              <a:rPr lang="en-GB" altLang="en-US" sz="1600" i="1" dirty="0" smtClean="0"/>
              <a:t>ynthetic bone repair materials for orthopaedic and dental applications.</a:t>
            </a:r>
            <a:endParaRPr lang="en-GB" altLang="en-US" sz="16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600200"/>
            <a:ext cx="4114799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altLang="en-US" sz="1600" kern="0" dirty="0" smtClean="0"/>
              <a:t>Orthobiologics company specialising in Set up in 2001 to commercialise the research of Professor William </a:t>
            </a:r>
            <a:r>
              <a:rPr lang="en-GB" altLang="en-US" sz="1600" kern="0" dirty="0" err="1" smtClean="0"/>
              <a:t>Bonfield</a:t>
            </a:r>
            <a:endParaRPr lang="en-GB" altLang="en-US" sz="1600" kern="0" dirty="0" smtClean="0"/>
          </a:p>
          <a:p>
            <a:endParaRPr lang="en-GB" altLang="en-US" sz="1600" kern="0" dirty="0" smtClean="0"/>
          </a:p>
          <a:p>
            <a:r>
              <a:rPr lang="en-GB" altLang="en-US" sz="1600" kern="0" dirty="0" smtClean="0"/>
              <a:t>Generated sales of approximately $60M in  2009, with lead product, ACTIFUSE, a new class of bone graft material</a:t>
            </a:r>
          </a:p>
          <a:p>
            <a:endParaRPr lang="en-GB" altLang="en-US" sz="1600" kern="0" dirty="0"/>
          </a:p>
          <a:p>
            <a:r>
              <a:rPr lang="en-GB" altLang="en-US" sz="1600" kern="0" dirty="0" smtClean="0"/>
              <a:t>Acquired by Baxter International Inc. 2010 for a total consideration of up to $330M including an upfront cash payment of $240M and additional payments of up to $90M based on sales milestones</a:t>
            </a:r>
          </a:p>
          <a:p>
            <a:endParaRPr lang="en-GB" altLang="en-US" sz="1600" kern="0" dirty="0" smtClean="0"/>
          </a:p>
          <a:p>
            <a:r>
              <a:rPr lang="en-GB" altLang="en-US" sz="1600" kern="0" dirty="0" smtClean="0"/>
              <a:t>QMUL investment returned ~£10 million from its equity interest</a:t>
            </a:r>
          </a:p>
          <a:p>
            <a:endParaRPr lang="en-GB" altLang="en-US" sz="1600" kern="0" dirty="0" smtClean="0"/>
          </a:p>
          <a:p>
            <a:endParaRPr lang="en-GB" altLang="en-US" sz="1600" kern="0" dirty="0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7078" y="274638"/>
            <a:ext cx="8198610" cy="1143000"/>
          </a:xfrm>
        </p:spPr>
        <p:txBody>
          <a:bodyPr/>
          <a:lstStyle/>
          <a:p>
            <a:r>
              <a:rPr lang="en-GB" altLang="en-US" dirty="0" err="1" smtClean="0">
                <a:solidFill>
                  <a:srgbClr val="644595"/>
                </a:solidFill>
              </a:rPr>
              <a:t>Apatech</a:t>
            </a:r>
            <a:endParaRPr lang="en-GB" altLang="en-US" dirty="0" smtClean="0">
              <a:solidFill>
                <a:srgbClr val="64459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32" y="3507807"/>
            <a:ext cx="2310388" cy="367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808" y="2066575"/>
            <a:ext cx="2184350" cy="11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1592263"/>
            <a:ext cx="4103688" cy="3863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1800" smtClean="0">
              <a:solidFill>
                <a:srgbClr val="5E6A71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en-US" sz="1800" smtClean="0">
              <a:solidFill>
                <a:srgbClr val="5E6A71"/>
              </a:solidFill>
            </a:endParaRPr>
          </a:p>
        </p:txBody>
      </p:sp>
      <p:pic>
        <p:nvPicPr>
          <p:cNvPr id="38915" name="Picture 4" descr="QMI_PPT 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477838" y="4356100"/>
            <a:ext cx="4083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1"/>
              <a:t>Software to measure the performance of applications across networks. 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10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600200"/>
            <a:ext cx="41148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kern="0" dirty="0" smtClean="0"/>
              <a:t>2009 - 2013 – Initial grub funding from IP and then raised £6 million investment  from IP Group / Henderson Global Partners</a:t>
            </a:r>
          </a:p>
          <a:p>
            <a:pPr marL="0" indent="0">
              <a:buFontTx/>
              <a:buNone/>
              <a:defRPr/>
            </a:pPr>
            <a:endParaRPr lang="en-GB" altLang="en-US" sz="1600" kern="0" dirty="0" smtClean="0"/>
          </a:p>
          <a:p>
            <a:pPr>
              <a:defRPr/>
            </a:pPr>
            <a:r>
              <a:rPr lang="en-GB" altLang="en-US" sz="1600" kern="0" dirty="0" smtClean="0"/>
              <a:t>AIM listed in Feb 2014 with the shares closing up approximately 400% on the first day.</a:t>
            </a:r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r>
              <a:rPr lang="en-GB" altLang="en-US" sz="1600" kern="0" dirty="0" smtClean="0"/>
              <a:t>£16m raised in 2015, with a further £17.4 million in April 2017</a:t>
            </a:r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r>
              <a:rPr lang="en-GB" altLang="en-US" sz="1600" kern="0" dirty="0" smtClean="0"/>
              <a:t>Market capitalisation of ~ £120 million</a:t>
            </a:r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endParaRPr lang="en-GB" altLang="en-US" sz="1600" kern="0" dirty="0" smtClean="0"/>
          </a:p>
        </p:txBody>
      </p:sp>
      <p:sp>
        <p:nvSpPr>
          <p:cNvPr id="38920" name="Title 1"/>
          <p:cNvSpPr>
            <a:spLocks noGrp="1"/>
          </p:cNvSpPr>
          <p:nvPr>
            <p:ph type="title"/>
          </p:nvPr>
        </p:nvSpPr>
        <p:spPr>
          <a:xfrm>
            <a:off x="477838" y="274638"/>
            <a:ext cx="819785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644595"/>
                </a:solidFill>
              </a:rPr>
              <a:t>Actual Experience</a:t>
            </a:r>
          </a:p>
        </p:txBody>
      </p:sp>
    </p:spTree>
    <p:extLst>
      <p:ext uri="{BB962C8B-B14F-4D97-AF65-F5344CB8AC3E}">
        <p14:creationId xmlns:p14="http://schemas.microsoft.com/office/powerpoint/2010/main" val="7590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1592263"/>
            <a:ext cx="4103688" cy="38639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1800" smtClean="0">
              <a:solidFill>
                <a:srgbClr val="5E6A71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en-US" sz="1800" smtClean="0">
              <a:solidFill>
                <a:srgbClr val="5E6A71"/>
              </a:solidFill>
            </a:endParaRPr>
          </a:p>
        </p:txBody>
      </p:sp>
      <p:pic>
        <p:nvPicPr>
          <p:cNvPr id="40963" name="Picture 4" descr="QMI_PPT 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477838" y="4356100"/>
            <a:ext cx="4083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1"/>
              <a:t>Sound like a pro. Instant results at a fraction of the cost of studio mastering.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600200"/>
            <a:ext cx="41148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altLang="en-US" sz="1600" kern="0" dirty="0" smtClean="0"/>
              <a:t>2011 – company established as </a:t>
            </a:r>
            <a:r>
              <a:rPr lang="en-GB" altLang="en-US" sz="1600" kern="0" dirty="0" err="1" smtClean="0"/>
              <a:t>MixGenius</a:t>
            </a:r>
            <a:r>
              <a:rPr lang="en-GB" altLang="en-US" sz="1600" kern="0" dirty="0" smtClean="0"/>
              <a:t> in Canada with </a:t>
            </a:r>
            <a:r>
              <a:rPr lang="en-GB" altLang="en-US" sz="1600" kern="0" dirty="0" err="1" smtClean="0"/>
              <a:t>TandemLaunch</a:t>
            </a:r>
            <a:r>
              <a:rPr lang="en-GB" altLang="en-US" sz="1600" kern="0" dirty="0" smtClean="0"/>
              <a:t> Technologies with £250k investment</a:t>
            </a:r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r>
              <a:rPr lang="en-GB" altLang="en-US" sz="1600" kern="0" dirty="0" smtClean="0"/>
              <a:t>Been through a number of rounds of investment since and raised &gt;£</a:t>
            </a:r>
            <a:r>
              <a:rPr lang="en-GB" altLang="en-US" sz="1600" kern="0" dirty="0"/>
              <a:t>8</a:t>
            </a:r>
            <a:r>
              <a:rPr lang="en-GB" altLang="en-US" sz="1600" kern="0" dirty="0" smtClean="0"/>
              <a:t>m.</a:t>
            </a:r>
          </a:p>
          <a:p>
            <a:pPr>
              <a:defRPr/>
            </a:pPr>
            <a:endParaRPr lang="en-GB" altLang="en-US" sz="1600" kern="0" dirty="0"/>
          </a:p>
          <a:p>
            <a:pPr>
              <a:defRPr/>
            </a:pPr>
            <a:r>
              <a:rPr lang="en-GB" altLang="en-US" sz="1600" kern="0" dirty="0" smtClean="0"/>
              <a:t>Renamed to LANDR as product focused shifted towards mastering</a:t>
            </a:r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r>
              <a:rPr lang="en-GB" altLang="en-US" sz="1600" kern="0" dirty="0" smtClean="0"/>
              <a:t>Currently employing 30+ staff and has over 1 million users and has mastered over 4 million tracks</a:t>
            </a:r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r>
              <a:rPr lang="en-GB" altLang="en-US" sz="1600" kern="0" dirty="0" smtClean="0"/>
              <a:t>Quarterly revenue of ~$1.3M (Canadian)</a:t>
            </a:r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endParaRPr lang="en-GB" altLang="en-US" sz="1600" kern="0" dirty="0" smtClean="0"/>
          </a:p>
          <a:p>
            <a:pPr>
              <a:defRPr/>
            </a:pPr>
            <a:endParaRPr lang="en-GB" altLang="en-US" sz="1600" kern="0" dirty="0" smtClean="0"/>
          </a:p>
        </p:txBody>
      </p:sp>
      <p:sp>
        <p:nvSpPr>
          <p:cNvPr id="40967" name="Title 1"/>
          <p:cNvSpPr>
            <a:spLocks noGrp="1"/>
          </p:cNvSpPr>
          <p:nvPr>
            <p:ph type="title"/>
          </p:nvPr>
        </p:nvSpPr>
        <p:spPr>
          <a:xfrm>
            <a:off x="477838" y="274638"/>
            <a:ext cx="8197850" cy="1143000"/>
          </a:xfrm>
        </p:spPr>
        <p:txBody>
          <a:bodyPr/>
          <a:lstStyle/>
          <a:p>
            <a:r>
              <a:rPr lang="en-GB" altLang="en-US" smtClean="0">
                <a:solidFill>
                  <a:srgbClr val="644595"/>
                </a:solidFill>
              </a:rPr>
              <a:t>LANDR</a:t>
            </a:r>
          </a:p>
        </p:txBody>
      </p:sp>
      <p:pic>
        <p:nvPicPr>
          <p:cNvPr id="409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225675"/>
            <a:ext cx="208756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GB" altLang="en-US" sz="3600" b="1" smtClean="0">
                <a:solidFill>
                  <a:srgbClr val="7030A0"/>
                </a:solidFill>
              </a:rPr>
              <a:t>MedTech SuperConnector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838200"/>
            <a:ext cx="532765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6435725" y="3375025"/>
            <a:ext cx="25622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600" i="1" dirty="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i="1" dirty="0" smtClean="0"/>
              <a:t>MTSC: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600" i="1" dirty="0" smtClean="0"/>
              <a:t>Combining Capabilities Fund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600" i="1" dirty="0" smtClean="0"/>
              <a:t>£5M collaboration with 6 London HEIs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en-US" sz="1600" i="1" dirty="0" smtClean="0"/>
              <a:t>4 cohorts over 3 years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i="1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583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/>
          <a:lstStyle/>
          <a:p>
            <a:r>
              <a:rPr lang="en-US" altLang="en-US" sz="3200" smtClean="0"/>
              <a:t>Kinomica Ltd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863600"/>
            <a:ext cx="607536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6910388" y="2246313"/>
            <a:ext cx="2233612" cy="247173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1600" i="1" dirty="0"/>
              <a:t>Pedro </a:t>
            </a:r>
            <a:r>
              <a:rPr lang="en-GB" sz="1600" i="1" dirty="0" err="1"/>
              <a:t>Cutillas</a:t>
            </a:r>
            <a:r>
              <a:rPr lang="en-GB" sz="1600" i="1" dirty="0"/>
              <a:t> (BCI</a:t>
            </a:r>
            <a:r>
              <a:rPr lang="en-GB" sz="1600" i="1" dirty="0" smtClean="0"/>
              <a:t>)</a:t>
            </a:r>
            <a:endParaRPr lang="en-GB" sz="1600" i="1" dirty="0"/>
          </a:p>
          <a:p>
            <a:pPr>
              <a:defRPr/>
            </a:pPr>
            <a:r>
              <a:rPr lang="en-GB" sz="1600" i="1" dirty="0"/>
              <a:t>Incorporated </a:t>
            </a:r>
            <a:r>
              <a:rPr lang="en-GB" sz="1600" i="1" dirty="0" smtClean="0"/>
              <a:t>2016</a:t>
            </a:r>
            <a:endParaRPr lang="en-GB" sz="1600" i="1" dirty="0"/>
          </a:p>
          <a:p>
            <a:pPr>
              <a:defRPr/>
            </a:pPr>
            <a:r>
              <a:rPr lang="en-GB" sz="1600" i="1" dirty="0"/>
              <a:t>Innovate UK funding plus matching investment </a:t>
            </a:r>
            <a:r>
              <a:rPr lang="en-GB" sz="1600" i="1" dirty="0" smtClean="0"/>
              <a:t>c.£1M</a:t>
            </a:r>
            <a:endParaRPr lang="en-GB" sz="1600" i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sz="1600" dirty="0"/>
          </a:p>
          <a:p>
            <a:pPr lvl="1"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688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863" y="666750"/>
            <a:ext cx="3027362" cy="5510213"/>
          </a:xfr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376363"/>
            <a:ext cx="4970462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6656388" y="1004888"/>
            <a:ext cx="233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1400" i="1">
                <a:solidFill>
                  <a:srgbClr val="666666"/>
                </a:solidFill>
                <a:latin typeface="Open Sans"/>
              </a:rPr>
              <a:t>Professor Yong-Jie Lu, BCI</a:t>
            </a:r>
            <a:endParaRPr lang="en-GB" altLang="en-US" sz="1400" i="1"/>
          </a:p>
        </p:txBody>
      </p:sp>
    </p:spTree>
    <p:extLst>
      <p:ext uri="{BB962C8B-B14F-4D97-AF65-F5344CB8AC3E}">
        <p14:creationId xmlns:p14="http://schemas.microsoft.com/office/powerpoint/2010/main" val="179213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5995988"/>
            <a:ext cx="87185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381125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50" dirty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rgbClr val="7030A0"/>
                </a:solidFill>
              </a:rPr>
              <a:t>Queen Mary Innovation Ltd (QMI) is QMUL’s wholly-owned technology transfer company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We are responsible for the </a:t>
            </a:r>
            <a:r>
              <a:rPr lang="en-GB" sz="2000" dirty="0" smtClean="0"/>
              <a:t>commercialisation of </a:t>
            </a:r>
            <a:r>
              <a:rPr lang="en-GB" sz="2000" dirty="0"/>
              <a:t>the University’s intellectual property (IP) and </a:t>
            </a:r>
            <a:r>
              <a:rPr lang="en-GB" sz="2000" dirty="0" smtClean="0"/>
              <a:t>management portfolio </a:t>
            </a:r>
            <a:r>
              <a:rPr lang="en-GB" sz="2000" dirty="0"/>
              <a:t>of spinout companies.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We protect and </a:t>
            </a:r>
            <a:r>
              <a:rPr lang="en-GB" sz="2000" dirty="0" smtClean="0"/>
              <a:t>commercialise </a:t>
            </a:r>
            <a:r>
              <a:rPr lang="en-GB" sz="2000" dirty="0"/>
              <a:t>QMUL's research-derived IP and help to maximise the economic and societal impact of that research.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99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Queen Mary Innovation’s Portfolio</a:t>
            </a:r>
            <a:endParaRPr lang="en-GB" altLang="en-US" dirty="0" smtClean="0">
              <a:solidFill>
                <a:srgbClr val="7030A0"/>
              </a:solidFill>
            </a:endParaRP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4563937" y="1693911"/>
            <a:ext cx="1792" cy="4230786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6520118" y="1601315"/>
            <a:ext cx="0" cy="4311961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2" name="Picture 8" descr="MCj04326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98" y="3997959"/>
            <a:ext cx="518264" cy="51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MCj04352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5" y="3399631"/>
            <a:ext cx="595006" cy="7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MCj043261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90" y="3387004"/>
            <a:ext cx="509855" cy="50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 descr="MCj041038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16472">
            <a:off x="336224" y="4830844"/>
            <a:ext cx="391385" cy="6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MCj040404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75" y="2848245"/>
            <a:ext cx="514060" cy="6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MCj0292594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597">
            <a:off x="294478" y="4039425"/>
            <a:ext cx="480420" cy="5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MCj0348955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4582">
            <a:off x="1410109" y="3933142"/>
            <a:ext cx="419448" cy="60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MCj0437858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37" y="2631356"/>
            <a:ext cx="381415" cy="58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 descr="MCj0292594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87">
            <a:off x="3938093" y="3920870"/>
            <a:ext cx="480420" cy="5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MCj04326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3" y="3323061"/>
            <a:ext cx="518264" cy="51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tebulb"/>
          <p:cNvSpPr>
            <a:spLocks noEditPoints="1" noChangeArrowheads="1"/>
          </p:cNvSpPr>
          <p:nvPr/>
        </p:nvSpPr>
        <p:spPr bwMode="auto">
          <a:xfrm rot="3413649">
            <a:off x="1786396" y="4536300"/>
            <a:ext cx="351117" cy="45259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3" name="Picture 20" descr="MCj040404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29954">
            <a:off x="352994" y="2595023"/>
            <a:ext cx="434165" cy="5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1" descr="MCj043261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06" y="2855482"/>
            <a:ext cx="509855" cy="50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2" descr="MCj0437858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06">
            <a:off x="2684053" y="4147919"/>
            <a:ext cx="396320" cy="6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3" descr="MCj0348955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9269">
            <a:off x="1037563" y="2286049"/>
            <a:ext cx="419447" cy="60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5" descr="MCj0412522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05" y="3035973"/>
            <a:ext cx="462548" cy="5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" descr="MCj0432648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25499">
            <a:off x="3264392" y="2932740"/>
            <a:ext cx="566623" cy="5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7" descr="MPj0387599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4" y="1909612"/>
            <a:ext cx="667543" cy="4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8" descr="MCj0389472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4" y="4710793"/>
            <a:ext cx="478169" cy="56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9" descr="MCj043523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4867">
            <a:off x="3738387" y="3328312"/>
            <a:ext cx="595007" cy="73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0" descr="MCj043261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989">
            <a:off x="1985655" y="3934830"/>
            <a:ext cx="509854" cy="50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1" descr="MCj04326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0327">
            <a:off x="809897" y="4169102"/>
            <a:ext cx="518265" cy="5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1483646" y="3573016"/>
            <a:ext cx="17312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698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 dirty="0">
                <a:latin typeface="Calibri" panose="020F0502020204030204" pitchFamily="34" charset="0"/>
              </a:rPr>
              <a:t>100 Inventions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4787900" y="3405190"/>
            <a:ext cx="15843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698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 dirty="0" smtClean="0">
                <a:latin typeface="Calibri" panose="020F0502020204030204" pitchFamily="34" charset="0"/>
              </a:rPr>
              <a:t>250 projects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 dirty="0" smtClean="0">
                <a:latin typeface="Calibri" panose="020F0502020204030204" pitchFamily="34" charset="0"/>
              </a:rPr>
              <a:t>60 active</a:t>
            </a:r>
            <a:endParaRPr lang="en-GB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660232" y="3356992"/>
            <a:ext cx="18716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698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 dirty="0" smtClean="0">
                <a:latin typeface="Calibri" panose="020F0502020204030204" pitchFamily="34" charset="0"/>
              </a:rPr>
              <a:t>35 </a:t>
            </a:r>
            <a:r>
              <a:rPr lang="en-GB" altLang="en-US" sz="1600" b="1" dirty="0">
                <a:latin typeface="Calibri" panose="020F0502020204030204" pitchFamily="34" charset="0"/>
              </a:rPr>
              <a:t>Licences</a:t>
            </a: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6660232" y="3845820"/>
            <a:ext cx="1871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698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 dirty="0" smtClean="0">
                <a:latin typeface="Calibri" panose="020F0502020204030204" pitchFamily="34" charset="0"/>
              </a:rPr>
              <a:t>2 Spin-Outs</a:t>
            </a:r>
            <a:endParaRPr lang="en-GB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2646725" y="1909741"/>
            <a:ext cx="1800225" cy="338554"/>
          </a:xfrm>
          <a:prstGeom prst="rect">
            <a:avLst/>
          </a:prstGeom>
          <a:noFill/>
          <a:ln w="698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Calibri" panose="020F0502020204030204" pitchFamily="34" charset="0"/>
              </a:rPr>
              <a:t>Discovery</a:t>
            </a: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4636044" y="1909741"/>
            <a:ext cx="1800225" cy="338554"/>
          </a:xfrm>
          <a:prstGeom prst="rect">
            <a:avLst/>
          </a:prstGeom>
          <a:noFill/>
          <a:ln w="698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Calibri" panose="020F0502020204030204" pitchFamily="34" charset="0"/>
              </a:rPr>
              <a:t>Development</a:t>
            </a: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6625363" y="1909741"/>
            <a:ext cx="1983995" cy="338554"/>
          </a:xfrm>
          <a:prstGeom prst="rect">
            <a:avLst/>
          </a:prstGeom>
          <a:noFill/>
          <a:ln w="698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en-US" sz="1600" b="1">
                <a:latin typeface="Calibri" panose="020F0502020204030204" pitchFamily="34" charset="0"/>
              </a:rPr>
              <a:t>Commercialisation</a:t>
            </a:r>
          </a:p>
        </p:txBody>
      </p:sp>
      <p:sp>
        <p:nvSpPr>
          <p:cNvPr id="52" name="AutoShape 39"/>
          <p:cNvSpPr>
            <a:spLocks noChangeArrowheads="1"/>
          </p:cNvSpPr>
          <p:nvPr/>
        </p:nvSpPr>
        <p:spPr bwMode="auto">
          <a:xfrm>
            <a:off x="4293178" y="1971068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644595"/>
          </a:solidFill>
          <a:ln w="698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Calibri" panose="020F0502020204030204" pitchFamily="34" charset="0"/>
            </a:endParaRPr>
          </a:p>
        </p:txBody>
      </p:sp>
      <p:sp>
        <p:nvSpPr>
          <p:cNvPr id="53" name="AutoShape 40"/>
          <p:cNvSpPr>
            <a:spLocks noChangeArrowheads="1"/>
          </p:cNvSpPr>
          <p:nvPr/>
        </p:nvSpPr>
        <p:spPr bwMode="auto">
          <a:xfrm>
            <a:off x="6304308" y="1971068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rgbClr val="644595"/>
          </a:solidFill>
          <a:ln w="698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600">
              <a:latin typeface="Calibri" panose="020F0502020204030204" pitchFamily="34" charset="0"/>
            </a:endParaRPr>
          </a:p>
        </p:txBody>
      </p:sp>
      <p:sp>
        <p:nvSpPr>
          <p:cNvPr id="54" name="Litebulb"/>
          <p:cNvSpPr>
            <a:spLocks noEditPoints="1" noChangeArrowheads="1"/>
          </p:cNvSpPr>
          <p:nvPr/>
        </p:nvSpPr>
        <p:spPr bwMode="auto">
          <a:xfrm rot="3413649">
            <a:off x="4046104" y="2969653"/>
            <a:ext cx="351117" cy="452599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z="1600">
              <a:latin typeface="Calibri" panose="020F0502020204030204" pitchFamily="34" charset="0"/>
            </a:endParaRPr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 flipV="1">
            <a:off x="469081" y="4293276"/>
            <a:ext cx="8207375" cy="1620000"/>
          </a:xfrm>
          <a:custGeom>
            <a:avLst/>
            <a:gdLst>
              <a:gd name="T0" fmla="*/ 0 w 5080"/>
              <a:gd name="T1" fmla="*/ 0 h 861"/>
              <a:gd name="T2" fmla="*/ 2147483646 w 5080"/>
              <a:gd name="T3" fmla="*/ 2147483646 h 861"/>
              <a:gd name="T4" fmla="*/ 2147483646 w 5080"/>
              <a:gd name="T5" fmla="*/ 2147483646 h 8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80" h="861">
                <a:moveTo>
                  <a:pt x="0" y="0"/>
                </a:moveTo>
                <a:cubicBezTo>
                  <a:pt x="461" y="246"/>
                  <a:pt x="922" y="492"/>
                  <a:pt x="1769" y="635"/>
                </a:cubicBezTo>
                <a:cubicBezTo>
                  <a:pt x="2616" y="778"/>
                  <a:pt x="4627" y="808"/>
                  <a:pt x="5080" y="86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>
            <a:off x="468312" y="1606078"/>
            <a:ext cx="8207375" cy="1620000"/>
          </a:xfrm>
          <a:custGeom>
            <a:avLst/>
            <a:gdLst>
              <a:gd name="T0" fmla="*/ 0 w 5080"/>
              <a:gd name="T1" fmla="*/ 0 h 861"/>
              <a:gd name="T2" fmla="*/ 2147483646 w 5080"/>
              <a:gd name="T3" fmla="*/ 2147483646 h 861"/>
              <a:gd name="T4" fmla="*/ 2147483646 w 5080"/>
              <a:gd name="T5" fmla="*/ 2147483646 h 8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080" h="861">
                <a:moveTo>
                  <a:pt x="0" y="0"/>
                </a:moveTo>
                <a:cubicBezTo>
                  <a:pt x="461" y="246"/>
                  <a:pt x="922" y="492"/>
                  <a:pt x="1769" y="635"/>
                </a:cubicBezTo>
                <a:cubicBezTo>
                  <a:pt x="2616" y="778"/>
                  <a:pt x="4627" y="808"/>
                  <a:pt x="5080" y="86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3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QM IP Policy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IP Policy updated in March 2015: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QM owns the Intellectual Property</a:t>
            </a:r>
          </a:p>
          <a:p>
            <a:r>
              <a:rPr lang="en-GB" sz="1800" dirty="0" smtClean="0"/>
              <a:t>Staff/Students have an obligation to disclose new inventions</a:t>
            </a:r>
          </a:p>
          <a:p>
            <a:r>
              <a:rPr lang="en-GB" sz="1800" dirty="0" smtClean="0"/>
              <a:t>If successful the inventors are the major beneficiaries</a:t>
            </a:r>
          </a:p>
          <a:p>
            <a:r>
              <a:rPr lang="en-GB" sz="1800" dirty="0" smtClean="0"/>
              <a:t>If not successful the IP is assigned back to the inventors</a:t>
            </a:r>
          </a:p>
          <a:p>
            <a:r>
              <a:rPr lang="en-GB" sz="1800" dirty="0" smtClean="0"/>
              <a:t>QMUL provides support to facilitate the commercialisation of the inventions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Queen Mary Innovation is the main support mechanism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8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solidFill>
                  <a:srgbClr val="644595"/>
                </a:solidFill>
              </a:rPr>
              <a:t>Why do Technology Transfer?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>
                <a:ea typeface="+mn-ea"/>
              </a:rPr>
              <a:t>QMUL Strategy</a:t>
            </a:r>
          </a:p>
          <a:p>
            <a:pPr lvl="1">
              <a:defRPr/>
            </a:pPr>
            <a:r>
              <a:rPr lang="en-GB" altLang="en-US" sz="1800" dirty="0" smtClean="0">
                <a:ea typeface="+mn-ea"/>
              </a:rPr>
              <a:t>Strategic Aim 2.4: Sustain an environment in which academic engagement in innovation is recognised, encouraged and rewarded, in order to maximise the societal and economic benefits of QMUL’s research.</a:t>
            </a:r>
          </a:p>
          <a:p>
            <a:pPr marL="457200" lvl="1" indent="0">
              <a:buFontTx/>
              <a:buNone/>
              <a:defRPr/>
            </a:pPr>
            <a:endParaRPr lang="en-GB" altLang="en-US" dirty="0" smtClean="0">
              <a:ea typeface="+mn-ea"/>
            </a:endParaRPr>
          </a:p>
          <a:p>
            <a:pPr>
              <a:defRPr/>
            </a:pPr>
            <a:r>
              <a:rPr lang="en-GB" altLang="en-US" dirty="0" smtClean="0">
                <a:ea typeface="+mn-ea"/>
              </a:rPr>
              <a:t>Research Excellence Framework 2021</a:t>
            </a:r>
          </a:p>
          <a:p>
            <a:pPr lvl="1">
              <a:defRPr/>
            </a:pPr>
            <a:r>
              <a:rPr lang="en-GB" altLang="en-US" sz="2000" dirty="0" smtClean="0">
                <a:ea typeface="+mn-ea"/>
              </a:rPr>
              <a:t>Impact </a:t>
            </a:r>
            <a:r>
              <a:rPr lang="en-GB" altLang="en-US" sz="2000" dirty="0">
                <a:ea typeface="+mn-ea"/>
              </a:rPr>
              <a:t>a</a:t>
            </a:r>
            <a:r>
              <a:rPr lang="en-GB" altLang="en-US" sz="2000" dirty="0" smtClean="0">
                <a:ea typeface="+mn-ea"/>
              </a:rPr>
              <a:t> measure of Excellence (£120k pa 4* Case Study) </a:t>
            </a:r>
          </a:p>
          <a:p>
            <a:pPr lvl="1">
              <a:defRPr/>
            </a:pPr>
            <a:r>
              <a:rPr lang="en-GB" altLang="en-US" sz="2000" dirty="0" smtClean="0">
                <a:ea typeface="+mn-ea"/>
              </a:rPr>
              <a:t>Technology Transfer one aspect of Impact</a:t>
            </a:r>
          </a:p>
          <a:p>
            <a:pPr lvl="1">
              <a:defRPr/>
            </a:pPr>
            <a:endParaRPr lang="en-GB" altLang="en-US" sz="2000" dirty="0" smtClean="0">
              <a:ea typeface="+mn-ea"/>
            </a:endParaRPr>
          </a:p>
        </p:txBody>
      </p:sp>
      <p:pic>
        <p:nvPicPr>
          <p:cNvPr id="8196" name="Picture 3" descr="QMI_PPT 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381125"/>
            <a:ext cx="8229600" cy="4525963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en-GB" sz="1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GB" sz="2000" dirty="0"/>
              <a:t>QMUL Patent Budget expenditure devolved to QMI.  Decisions to file/abandon made by QMI based on commercial/financial considerations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Licensed technology: QMUL retains influence over global patent strategy and control over patent prosecution, recover patent costs from licensee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Operations:</a:t>
            </a:r>
          </a:p>
          <a:p>
            <a:pPr lvl="1">
              <a:defRPr/>
            </a:pPr>
            <a:r>
              <a:rPr lang="en-GB" sz="1800" dirty="0"/>
              <a:t>In-house patent manager</a:t>
            </a:r>
          </a:p>
          <a:p>
            <a:pPr lvl="1">
              <a:defRPr/>
            </a:pPr>
            <a:r>
              <a:rPr lang="en-GB" sz="1800" i="1" dirty="0" err="1"/>
              <a:t>MyIP</a:t>
            </a:r>
            <a:r>
              <a:rPr lang="en-GB" sz="1800" dirty="0"/>
              <a:t> database management system</a:t>
            </a:r>
          </a:p>
          <a:p>
            <a:pPr lvl="1">
              <a:defRPr/>
            </a:pPr>
            <a:r>
              <a:rPr lang="en-GB" sz="1800" dirty="0"/>
              <a:t>External patent attorneys (depending on price and specialism)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GB" sz="1600" dirty="0"/>
          </a:p>
          <a:p>
            <a:pPr lvl="1">
              <a:defRPr/>
            </a:pPr>
            <a:endParaRPr lang="en-GB" sz="1600" dirty="0"/>
          </a:p>
        </p:txBody>
      </p:sp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6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631950" y="190500"/>
            <a:ext cx="5880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644595"/>
                </a:solidFill>
                <a:cs typeface="Arial" panose="020B0604020202020204" pitchFamily="34" charset="0"/>
              </a:rPr>
              <a:t>PoC / Translational Funding</a:t>
            </a:r>
          </a:p>
        </p:txBody>
      </p:sp>
      <p:sp>
        <p:nvSpPr>
          <p:cNvPr id="5018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33032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kern="1200" dirty="0">
                <a:ea typeface="+mn-ea"/>
                <a:cs typeface="Arial" panose="020B0604020202020204" pitchFamily="34" charset="0"/>
              </a:rPr>
              <a:t>Most University Research </a:t>
            </a:r>
            <a:r>
              <a:rPr lang="en-GB" altLang="en-US" sz="2000" kern="1200" dirty="0" smtClean="0">
                <a:ea typeface="+mn-ea"/>
                <a:cs typeface="Arial" panose="020B0604020202020204" pitchFamily="34" charset="0"/>
              </a:rPr>
              <a:t>requires </a:t>
            </a:r>
            <a:r>
              <a:rPr lang="en-GB" altLang="en-US" sz="2000" b="1" kern="1200" dirty="0" smtClean="0">
                <a:solidFill>
                  <a:srgbClr val="644595"/>
                </a:solidFill>
                <a:ea typeface="+mn-ea"/>
                <a:cs typeface="Arial" panose="020B0604020202020204" pitchFamily="34" charset="0"/>
              </a:rPr>
              <a:t>further development </a:t>
            </a:r>
            <a:r>
              <a:rPr lang="en-GB" altLang="en-US" sz="2000" kern="1200" dirty="0" smtClean="0">
                <a:ea typeface="+mn-ea"/>
                <a:cs typeface="Arial" panose="020B0604020202020204" pitchFamily="34" charset="0"/>
              </a:rPr>
              <a:t>to license or spin-out</a:t>
            </a:r>
            <a:endParaRPr lang="en-GB" altLang="en-US" sz="2000" kern="1200" dirty="0"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kern="1200" dirty="0"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kern="1200" dirty="0" smtClean="0">
                <a:ea typeface="+mn-ea"/>
                <a:cs typeface="Arial" panose="020B0604020202020204" pitchFamily="34" charset="0"/>
              </a:rPr>
              <a:t>Hence the requirement for </a:t>
            </a:r>
            <a:r>
              <a:rPr lang="en-GB" altLang="en-US" sz="2000" b="1" kern="1200" dirty="0" smtClean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Proof </a:t>
            </a:r>
            <a:r>
              <a:rPr lang="en-GB" altLang="en-US" sz="2000" b="1" kern="1200" dirty="0">
                <a:solidFill>
                  <a:srgbClr val="7030A0"/>
                </a:solidFill>
                <a:ea typeface="+mn-ea"/>
                <a:cs typeface="Arial" panose="020B0604020202020204" pitchFamily="34" charset="0"/>
              </a:rPr>
              <a:t>of Concept Funding </a:t>
            </a:r>
            <a:r>
              <a:rPr lang="en-GB" altLang="en-US" sz="2000" kern="1200" dirty="0">
                <a:ea typeface="+mn-ea"/>
                <a:cs typeface="Arial" panose="020B0604020202020204" pitchFamily="34" charset="0"/>
              </a:rPr>
              <a:t>or Translational </a:t>
            </a:r>
            <a:r>
              <a:rPr lang="en-GB" altLang="en-US" sz="2000" kern="1200" dirty="0" smtClean="0">
                <a:ea typeface="+mn-ea"/>
                <a:cs typeface="Arial" panose="020B0604020202020204" pitchFamily="34" charset="0"/>
              </a:rPr>
              <a:t>Funding</a:t>
            </a:r>
            <a:endParaRPr lang="en-GB" altLang="en-US" sz="2000" kern="1200" dirty="0">
              <a:ea typeface="+mn-ea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000" kern="1200" dirty="0"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kern="1200" dirty="0">
                <a:solidFill>
                  <a:srgbClr val="644595"/>
                </a:solidFill>
                <a:ea typeface="+mn-ea"/>
                <a:cs typeface="Arial" panose="020B0604020202020204" pitchFamily="34" charset="0"/>
              </a:rPr>
              <a:t>Available Funds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Internal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HEIF </a:t>
            </a:r>
            <a:r>
              <a:rPr lang="en-GB" altLang="en-US" sz="1600" kern="1200" dirty="0" err="1" smtClean="0">
                <a:ea typeface="+mn-ea"/>
                <a:cs typeface="Arial" panose="020B0604020202020204" pitchFamily="34" charset="0"/>
              </a:rPr>
              <a:t>PoC</a:t>
            </a: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 - £400k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EPSRC Innovation fund &amp; </a:t>
            </a:r>
            <a:r>
              <a:rPr lang="en-GB" altLang="en-US" sz="1600" kern="1200" dirty="0">
                <a:ea typeface="+mn-ea"/>
                <a:cs typeface="Arial" panose="020B0604020202020204" pitchFamily="34" charset="0"/>
              </a:rPr>
              <a:t>Accelerator </a:t>
            </a: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programmes (now </a:t>
            </a:r>
            <a:r>
              <a:rPr lang="en-GB" altLang="en-US" sz="1600" kern="1200" dirty="0" err="1" smtClean="0">
                <a:ea typeface="+mn-ea"/>
                <a:cs typeface="Arial" panose="020B0604020202020204" pitchFamily="34" charset="0"/>
              </a:rPr>
              <a:t>PoC</a:t>
            </a: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)</a:t>
            </a:r>
            <a:endParaRPr lang="en-GB" altLang="en-US" sz="1600" kern="1200" dirty="0">
              <a:ea typeface="+mn-ea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External funding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Innovate UK, </a:t>
            </a:r>
            <a:r>
              <a:rPr lang="en-GB" altLang="en-US" sz="1600" kern="1200" dirty="0">
                <a:ea typeface="+mn-ea"/>
                <a:cs typeface="Arial" panose="020B0604020202020204" pitchFamily="34" charset="0"/>
              </a:rPr>
              <a:t>Defence and Security Accelerator, RAE ERA Enterprise Fellowships, </a:t>
            </a:r>
            <a:r>
              <a:rPr lang="en-GB" altLang="en-US" sz="1600" kern="1200" dirty="0" err="1" smtClean="0">
                <a:ea typeface="+mn-ea"/>
                <a:cs typeface="Arial" panose="020B0604020202020204" pitchFamily="34" charset="0"/>
              </a:rPr>
              <a:t>ICURe</a:t>
            </a: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, </a:t>
            </a:r>
            <a:r>
              <a:rPr lang="en-GB" altLang="en-US" sz="1600" kern="1200" dirty="0">
                <a:ea typeface="+mn-ea"/>
                <a:cs typeface="Arial" panose="020B0604020202020204" pitchFamily="34" charset="0"/>
              </a:rPr>
              <a:t>MRC</a:t>
            </a: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, </a:t>
            </a:r>
            <a:r>
              <a:rPr lang="en-GB" altLang="en-US" sz="1600" kern="1200" dirty="0">
                <a:ea typeface="+mn-ea"/>
                <a:cs typeface="Arial" panose="020B0604020202020204" pitchFamily="34" charset="0"/>
              </a:rPr>
              <a:t>Venture funds (IP Group Plc and others</a:t>
            </a:r>
            <a:r>
              <a:rPr lang="en-GB" altLang="en-US" sz="1600" kern="1200" dirty="0" smtClean="0">
                <a:ea typeface="+mn-ea"/>
                <a:cs typeface="Arial" panose="020B0604020202020204" pitchFamily="34" charset="0"/>
              </a:rPr>
              <a:t>)</a:t>
            </a:r>
            <a:endParaRPr lang="en-GB" altLang="en-US" sz="1600" b="1" kern="1200" dirty="0" smtClean="0"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altLang="en-US" sz="2000" b="1" kern="1200" dirty="0" smtClean="0"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000" b="1" kern="1200" dirty="0" smtClean="0">
                <a:solidFill>
                  <a:srgbClr val="644595"/>
                </a:solidFill>
                <a:ea typeface="+mn-ea"/>
                <a:cs typeface="Arial" panose="020B0604020202020204" pitchFamily="34" charset="0"/>
              </a:rPr>
              <a:t>Key</a:t>
            </a:r>
            <a:r>
              <a:rPr lang="en-GB" altLang="en-US" sz="2000" b="1" kern="1200" dirty="0">
                <a:ea typeface="+mn-ea"/>
                <a:cs typeface="Arial" panose="020B0604020202020204" pitchFamily="34" charset="0"/>
              </a:rPr>
              <a:t>:</a:t>
            </a:r>
            <a:r>
              <a:rPr lang="en-GB" altLang="en-US" sz="2000" kern="1200" dirty="0">
                <a:ea typeface="+mn-ea"/>
                <a:cs typeface="Arial" panose="020B0604020202020204" pitchFamily="34" charset="0"/>
              </a:rPr>
              <a:t> Work closely with industry/venture capitalists to agree the target </a:t>
            </a:r>
            <a:r>
              <a:rPr lang="en-GB" altLang="en-US" sz="2000" kern="1200" dirty="0" smtClean="0">
                <a:ea typeface="+mn-ea"/>
                <a:cs typeface="Arial" panose="020B0604020202020204" pitchFamily="34" charset="0"/>
              </a:rPr>
              <a:t>output </a:t>
            </a:r>
            <a:r>
              <a:rPr lang="en-GB" altLang="en-US" sz="2000" kern="1200" dirty="0">
                <a:ea typeface="+mn-ea"/>
                <a:cs typeface="Arial" panose="020B0604020202020204" pitchFamily="34" charset="0"/>
              </a:rPr>
              <a:t>– what </a:t>
            </a:r>
            <a:r>
              <a:rPr lang="en-GB" altLang="en-US" sz="2000" kern="1200" dirty="0">
                <a:solidFill>
                  <a:srgbClr val="644595"/>
                </a:solidFill>
                <a:ea typeface="+mn-ea"/>
                <a:cs typeface="Arial" panose="020B0604020202020204" pitchFamily="34" charset="0"/>
              </a:rPr>
              <a:t>milestones </a:t>
            </a:r>
            <a:r>
              <a:rPr lang="en-GB" altLang="en-US" sz="2000" kern="1200" dirty="0">
                <a:ea typeface="+mn-ea"/>
                <a:cs typeface="Arial" panose="020B0604020202020204" pitchFamily="34" charset="0"/>
              </a:rPr>
              <a:t>will trigger a licence or investment</a:t>
            </a:r>
          </a:p>
        </p:txBody>
      </p:sp>
      <p:pic>
        <p:nvPicPr>
          <p:cNvPr id="23556" name="Picture 4" descr="QMI_PPT 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6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58825" y="188913"/>
            <a:ext cx="7700963" cy="858837"/>
          </a:xfrm>
        </p:spPr>
        <p:txBody>
          <a:bodyPr/>
          <a:lstStyle/>
          <a:p>
            <a:r>
              <a:rPr lang="en-GB" altLang="en-US" sz="3600" smtClean="0">
                <a:solidFill>
                  <a:srgbClr val="644595"/>
                </a:solidFill>
              </a:rPr>
              <a:t>EPSRC Impact Acceleration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196975"/>
            <a:ext cx="8793162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ea typeface="+mn-ea"/>
              </a:rPr>
              <a:t>Flexible Innovation Starter </a:t>
            </a:r>
            <a:r>
              <a:rPr lang="en-GB" dirty="0" smtClean="0">
                <a:ea typeface="+mn-ea"/>
              </a:rPr>
              <a:t>Fund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Up to £5k 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From research </a:t>
            </a:r>
            <a:r>
              <a:rPr lang="en-GB" dirty="0">
                <a:ea typeface="+mn-ea"/>
              </a:rPr>
              <a:t>outputs </a:t>
            </a:r>
            <a:r>
              <a:rPr lang="en-GB" dirty="0" smtClean="0">
                <a:ea typeface="+mn-ea"/>
              </a:rPr>
              <a:t>to translational funding</a:t>
            </a:r>
            <a:endParaRPr lang="en-GB" dirty="0">
              <a:ea typeface="+mn-ea"/>
            </a:endParaRPr>
          </a:p>
          <a:p>
            <a:pPr>
              <a:defRPr/>
            </a:pPr>
            <a:r>
              <a:rPr lang="en-GB" dirty="0">
                <a:ea typeface="+mn-ea"/>
              </a:rPr>
              <a:t>Innovation Acceleration </a:t>
            </a:r>
            <a:r>
              <a:rPr lang="en-GB" dirty="0" smtClean="0">
                <a:ea typeface="+mn-ea"/>
              </a:rPr>
              <a:t>Fund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£25k to £50k</a:t>
            </a:r>
          </a:p>
          <a:p>
            <a:pPr lvl="1">
              <a:defRPr/>
            </a:pPr>
            <a:r>
              <a:rPr lang="en-GB" dirty="0" smtClean="0">
                <a:ea typeface="+mn-ea"/>
              </a:rPr>
              <a:t>Business partnership </a:t>
            </a:r>
            <a:r>
              <a:rPr lang="en-GB" dirty="0">
                <a:ea typeface="+mn-ea"/>
              </a:rPr>
              <a:t>to </a:t>
            </a:r>
            <a:r>
              <a:rPr lang="en-GB" dirty="0" smtClean="0">
                <a:ea typeface="+mn-ea"/>
              </a:rPr>
              <a:t>accelerate research to products/services</a:t>
            </a:r>
          </a:p>
          <a:p>
            <a:pPr>
              <a:defRPr/>
            </a:pPr>
            <a:r>
              <a:rPr lang="en-GB" dirty="0" smtClean="0">
                <a:ea typeface="+mn-ea"/>
              </a:rPr>
              <a:t>Sandpits - e.g. spin-out workshop; AI event</a:t>
            </a:r>
          </a:p>
          <a:p>
            <a:pPr marL="0" indent="0" algn="ctr">
              <a:buFontTx/>
              <a:buNone/>
              <a:defRPr/>
            </a:pPr>
            <a:r>
              <a:rPr lang="en-GB" b="1" dirty="0" err="1" smtClean="0">
                <a:solidFill>
                  <a:srgbClr val="7030A0"/>
                </a:solidFill>
                <a:ea typeface="+mn-ea"/>
              </a:rPr>
              <a:t>Rebbeca</a:t>
            </a:r>
            <a:r>
              <a:rPr lang="en-GB" b="1" dirty="0" smtClean="0">
                <a:solidFill>
                  <a:srgbClr val="7030A0"/>
                </a:solidFill>
                <a:ea typeface="+mn-ea"/>
              </a:rPr>
              <a:t> Babb - r.babb@qmul.ac.uk</a:t>
            </a:r>
          </a:p>
        </p:txBody>
      </p:sp>
      <p:pic>
        <p:nvPicPr>
          <p:cNvPr id="26628" name="Picture 3" descr="QMI_PPT 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178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The QMI Process</a:t>
            </a:r>
            <a:endParaRPr lang="en-GB" altLang="en-US" dirty="0" smtClean="0">
              <a:solidFill>
                <a:srgbClr val="7030A0"/>
              </a:solidFill>
            </a:endParaRP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187325" y="1717129"/>
            <a:ext cx="1836000" cy="587375"/>
          </a:xfrm>
          <a:prstGeom prst="homePlate">
            <a:avLst>
              <a:gd name="adj" fmla="val 103002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Invention disclosure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1915914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Evaluation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25413" y="2716465"/>
            <a:ext cx="163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Engage with QMI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Completion of technology disclosure form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1979712" y="2716465"/>
            <a:ext cx="1957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Evaluation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Market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Competition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ownership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Patentability</a:t>
            </a:r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>
            <a:off x="1638300" y="5517232"/>
            <a:ext cx="5832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17850" y="5013994"/>
            <a:ext cx="2938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Commercialisation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659946" y="2716465"/>
            <a:ext cx="11288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Go/No-go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Outcomes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297104" y="2716465"/>
            <a:ext cx="18724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 Plan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(Licensing / Spin-out)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PoC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Protection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7152982" y="2716465"/>
            <a:ext cx="20995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Licence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Data pack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Negotiate licence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Spin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Further diligence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Incubation funding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Seed Finance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644503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Decision making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101681" y="1592391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Deals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373092" y="1603072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Project manage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91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The QMI Process</a:t>
            </a:r>
            <a:endParaRPr lang="en-GB" altLang="en-US" dirty="0" smtClean="0">
              <a:solidFill>
                <a:srgbClr val="7030A0"/>
              </a:solidFill>
            </a:endParaRP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1915914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Evaluation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1979712" y="2716465"/>
            <a:ext cx="1957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Evaluation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Market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Competition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ownership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Patentability</a:t>
            </a:r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>
            <a:off x="1638300" y="5517232"/>
            <a:ext cx="5832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17850" y="5013994"/>
            <a:ext cx="2938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Commercialisation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659946" y="2716465"/>
            <a:ext cx="11288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Go/No-go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Outcomes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297104" y="2716465"/>
            <a:ext cx="18724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 Plan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(Licensing / Spin-out)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PoC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Protection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7152982" y="2716465"/>
            <a:ext cx="20995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Licence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Data pack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Negotiate licence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Spin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Further diligence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Incubation funding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Seed Finance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644503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Decision making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101681" y="1592391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Deals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373092" y="1603072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Project manage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187325" y="1717129"/>
            <a:ext cx="1836000" cy="587375"/>
          </a:xfrm>
          <a:prstGeom prst="homePlate">
            <a:avLst>
              <a:gd name="adj" fmla="val 103002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Invention disclosure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25413" y="2716465"/>
            <a:ext cx="163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Engage with QMI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Completion of technology disclosure form</a:t>
            </a:r>
          </a:p>
        </p:txBody>
      </p:sp>
    </p:spTree>
    <p:extLst>
      <p:ext uri="{BB962C8B-B14F-4D97-AF65-F5344CB8AC3E}">
        <p14:creationId xmlns:p14="http://schemas.microsoft.com/office/powerpoint/2010/main" val="2978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Invention Disclosure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00" dirty="0" smtClean="0"/>
              <a:t>To formally record the invention on the QMI database – date, inventors </a:t>
            </a:r>
            <a:r>
              <a:rPr lang="en-GB" altLang="en-US" sz="1800" dirty="0" err="1" smtClean="0"/>
              <a:t>etc</a:t>
            </a:r>
            <a:endParaRPr lang="en-GB" altLang="en-US" sz="1800" dirty="0" smtClean="0"/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To collect initial information about the technology and opportunity both for patent attorneys and for the Evaluation stage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To formally record the inventors share of any revenues. 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11760" y="4221088"/>
            <a:ext cx="42433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NOT TO DO (IMPORTANT) 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42728" y="4634644"/>
            <a:ext cx="3981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Don’t disclose details of your results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(seminars, conference abstracts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posters etc.) before contacting QMI</a:t>
            </a:r>
          </a:p>
        </p:txBody>
      </p:sp>
    </p:spTree>
    <p:extLst>
      <p:ext uri="{BB962C8B-B14F-4D97-AF65-F5344CB8AC3E}">
        <p14:creationId xmlns:p14="http://schemas.microsoft.com/office/powerpoint/2010/main" val="303488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The QMI Process</a:t>
            </a:r>
            <a:endParaRPr lang="en-GB" altLang="en-US" dirty="0" smtClean="0">
              <a:solidFill>
                <a:srgbClr val="7030A0"/>
              </a:solidFill>
            </a:endParaRP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187325" y="1717129"/>
            <a:ext cx="1836000" cy="587375"/>
          </a:xfrm>
          <a:prstGeom prst="homePlate">
            <a:avLst>
              <a:gd name="adj" fmla="val 10300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Invention disclosure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25413" y="2716465"/>
            <a:ext cx="163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Engage with QMI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Completion of technology disclosure form</a:t>
            </a:r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>
            <a:off x="1638300" y="5517232"/>
            <a:ext cx="5832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17850" y="5013994"/>
            <a:ext cx="2938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Commercialisation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659946" y="2716465"/>
            <a:ext cx="11288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Go/No-go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Outcomes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297104" y="2716465"/>
            <a:ext cx="18724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 Plan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(Licensing / Spin-out)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PoC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Protection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7152982" y="2716465"/>
            <a:ext cx="20995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Licence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Data pack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Negotiate licence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Spin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Further diligence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Incubation funding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Seed Finance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644503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Decision making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101681" y="1592391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Deals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373092" y="1603072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Project manage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1915914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Evaluation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979712" y="2716465"/>
            <a:ext cx="1957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Evaluation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Market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Competition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ownership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Patentability</a:t>
            </a:r>
          </a:p>
        </p:txBody>
      </p:sp>
    </p:spTree>
    <p:extLst>
      <p:ext uri="{BB962C8B-B14F-4D97-AF65-F5344CB8AC3E}">
        <p14:creationId xmlns:p14="http://schemas.microsoft.com/office/powerpoint/2010/main" val="5215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/>
          </p:cNvPr>
          <p:cNvCxnSpPr/>
          <p:nvPr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57213" y="714375"/>
            <a:ext cx="804386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Creating value from IP</a:t>
            </a:r>
            <a:endParaRPr lang="en-US" altLang="en-US" sz="1800" i="1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i="1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 u="sng"/>
              <a:t>Drivers and Benefits:  </a:t>
            </a:r>
            <a:r>
              <a:rPr lang="en-GB" altLang="en-US" sz="2000" u="sng"/>
              <a:t>Alignment with 2030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u="sng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000" u="sng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/>
              <a:t>A route to research impact (REF2021)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/>
              <a:t>Benefit to institutional reputation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/>
              <a:t>Attract top students and researchers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Generate income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/>
              <a:t>Opportunities for further research funding, both national and international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/>
              <a:t>Stimulate new ideas and thinking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/>
              <a:t>Enhance academic career development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Supports and complements intellectual endeavour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2885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Evaluation Criteria (1/2)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00" dirty="0" smtClean="0"/>
              <a:t>Market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Technology Solution vs Competition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Intellectual Property position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Route to Market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Financials (Value)</a:t>
            </a:r>
          </a:p>
        </p:txBody>
      </p:sp>
    </p:spTree>
    <p:extLst>
      <p:ext uri="{BB962C8B-B14F-4D97-AF65-F5344CB8AC3E}">
        <p14:creationId xmlns:p14="http://schemas.microsoft.com/office/powerpoint/2010/main" val="14060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Evaluation Criteria (2/2)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468313" y="1600201"/>
          <a:ext cx="8207375" cy="414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82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Market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4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4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4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Route to market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4F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Financials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4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23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Size and growth rate. Disruption.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Market needs: desirable vs essential – third party opinion</a:t>
                      </a:r>
                    </a:p>
                    <a:p>
                      <a:endParaRPr lang="en-GB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Approach to innovation: </a:t>
                      </a:r>
                      <a:r>
                        <a:rPr lang="en-GB" sz="1600" dirty="0" err="1" smtClean="0"/>
                        <a:t>comparables</a:t>
                      </a:r>
                      <a:r>
                        <a:rPr lang="en-GB" sz="1600" baseline="0" dirty="0" smtClean="0"/>
                        <a:t> or willingness to licence (make or buy)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8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Identify the benefits of your product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Match these to the needs of the market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Compare these to the competition (USP)</a:t>
                      </a:r>
                    </a:p>
                    <a:p>
                      <a:endParaRPr lang="en-GB" sz="16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8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Who owns the IP?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endParaRPr lang="en-GB" sz="1600" baseline="0" dirty="0" smtClean="0"/>
                    </a:p>
                    <a:p>
                      <a:r>
                        <a:rPr lang="en-GB" sz="1600" dirty="0" smtClean="0"/>
                        <a:t>Can IP be protected?</a:t>
                      </a:r>
                    </a:p>
                    <a:p>
                      <a:r>
                        <a:rPr lang="en-GB" sz="1600" dirty="0" smtClean="0"/>
                        <a:t>Patent, trade secret, software copyright, </a:t>
                      </a:r>
                      <a:r>
                        <a:rPr lang="en-GB" sz="1600" dirty="0" err="1" smtClean="0"/>
                        <a:t>etc</a:t>
                      </a:r>
                      <a:endParaRPr lang="en-GB" sz="1600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Disclosure?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Are there any other forms of protection?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8F4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GB" altLang="en-US" sz="1600" dirty="0" smtClean="0"/>
                        <a:t>How will you get the product to market?</a:t>
                      </a:r>
                    </a:p>
                    <a:p>
                      <a:pPr eaLnBrk="1" hangingPunct="1"/>
                      <a:endParaRPr lang="en-GB" altLang="en-US" sz="1600" dirty="0" smtClean="0"/>
                    </a:p>
                    <a:p>
                      <a:pPr eaLnBrk="1" hangingPunct="1"/>
                      <a:r>
                        <a:rPr lang="en-GB" altLang="en-US" sz="1600" dirty="0" smtClean="0"/>
                        <a:t>What is the distribution channel?</a:t>
                      </a:r>
                    </a:p>
                    <a:p>
                      <a:pPr eaLnBrk="1" hangingPunct="1"/>
                      <a:endParaRPr lang="en-GB" altLang="en-US" sz="1600" dirty="0" smtClean="0"/>
                    </a:p>
                    <a:p>
                      <a:pPr eaLnBrk="1" hangingPunct="1"/>
                      <a:r>
                        <a:rPr lang="en-GB" altLang="en-US" sz="1600" dirty="0" smtClean="0"/>
                        <a:t>Where are you in the value chain?</a:t>
                      </a:r>
                    </a:p>
                    <a:p>
                      <a:pPr eaLnBrk="1" hangingPunct="1"/>
                      <a:endParaRPr lang="en-GB" altLang="en-US" sz="16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8F4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GB" altLang="en-US" sz="1600" dirty="0" smtClean="0"/>
                        <a:t>What is the gross</a:t>
                      </a:r>
                      <a:r>
                        <a:rPr lang="en-GB" altLang="en-US" sz="1600" baseline="0" dirty="0" smtClean="0"/>
                        <a:t> </a:t>
                      </a:r>
                      <a:r>
                        <a:rPr lang="en-GB" altLang="en-US" sz="1600" dirty="0" smtClean="0"/>
                        <a:t>margin?</a:t>
                      </a:r>
                    </a:p>
                    <a:p>
                      <a:pPr eaLnBrk="1" hangingPunct="1"/>
                      <a:endParaRPr lang="en-GB" altLang="en-US" sz="1600" dirty="0" smtClean="0"/>
                    </a:p>
                    <a:p>
                      <a:pPr eaLnBrk="1" hangingPunct="1"/>
                      <a:r>
                        <a:rPr lang="en-GB" altLang="en-US" sz="1600" dirty="0" smtClean="0"/>
                        <a:t>What are the potential sales?</a:t>
                      </a:r>
                    </a:p>
                    <a:p>
                      <a:pPr eaLnBrk="1" hangingPunct="1"/>
                      <a:endParaRPr lang="en-GB" altLang="en-US" sz="1600" dirty="0" smtClean="0"/>
                    </a:p>
                    <a:p>
                      <a:pPr eaLnBrk="1" hangingPunct="1"/>
                      <a:r>
                        <a:rPr lang="en-GB" altLang="en-US" sz="1600" dirty="0" smtClean="0"/>
                        <a:t>What are the marketing and other costs?</a:t>
                      </a:r>
                    </a:p>
                    <a:p>
                      <a:pPr eaLnBrk="1" hangingPunct="1"/>
                      <a:endParaRPr lang="en-GB" altLang="en-US" sz="1600" dirty="0" smtClean="0"/>
                    </a:p>
                    <a:p>
                      <a:pPr eaLnBrk="1" hangingPunct="1"/>
                      <a:r>
                        <a:rPr lang="en-GB" altLang="en-US" sz="1600" dirty="0" smtClean="0"/>
                        <a:t>Is the investment worth the reward?</a:t>
                      </a:r>
                      <a:endParaRPr lang="en-US" altLang="en-US" sz="16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The QMI Process</a:t>
            </a:r>
            <a:endParaRPr lang="en-GB" altLang="en-US" dirty="0" smtClean="0">
              <a:solidFill>
                <a:srgbClr val="7030A0"/>
              </a:solidFill>
            </a:endParaRP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187325" y="1717129"/>
            <a:ext cx="1836000" cy="587375"/>
          </a:xfrm>
          <a:prstGeom prst="homePlate">
            <a:avLst>
              <a:gd name="adj" fmla="val 10300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Invention disclosure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1915914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Evaluation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25413" y="2716465"/>
            <a:ext cx="163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Engage with QMI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Completion of technology disclosure form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1979712" y="2716465"/>
            <a:ext cx="1957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Evaluation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Market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Competition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ownership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Patentability</a:t>
            </a:r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>
            <a:off x="1638300" y="5517232"/>
            <a:ext cx="5832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17850" y="5013994"/>
            <a:ext cx="2938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Commercialisation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297104" y="2716465"/>
            <a:ext cx="18724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 Plan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(Licensing / Spin-out)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PoC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Protection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7152982" y="2716465"/>
            <a:ext cx="20995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Licence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Data pack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Negotiate licence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Spin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Further diligence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Incubation funding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Seed Finance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101681" y="1592391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Deals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373092" y="1603072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Project manage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659946" y="2716465"/>
            <a:ext cx="11288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Go/No-go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Outcomes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644503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Decision making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2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The QMI Process</a:t>
            </a:r>
            <a:endParaRPr lang="en-GB" altLang="en-US" dirty="0" smtClean="0">
              <a:solidFill>
                <a:srgbClr val="7030A0"/>
              </a:solidFill>
            </a:endParaRP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187325" y="1717129"/>
            <a:ext cx="1836000" cy="587375"/>
          </a:xfrm>
          <a:prstGeom prst="homePlate">
            <a:avLst>
              <a:gd name="adj" fmla="val 10300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Invention disclosure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1915914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Evaluation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25413" y="2716465"/>
            <a:ext cx="163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Engage with QMI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Completion of technology disclosure form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1979712" y="2716465"/>
            <a:ext cx="1957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Evaluation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Market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Competition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ownership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Patentability</a:t>
            </a:r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>
            <a:off x="1638300" y="5517232"/>
            <a:ext cx="5832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17850" y="5013994"/>
            <a:ext cx="2938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Commercialisation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659946" y="2716465"/>
            <a:ext cx="11288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Go/No-go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Outcomes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7152982" y="2716465"/>
            <a:ext cx="20995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Licence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Data pack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Negotiate licence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Spin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Further diligence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Incubation funding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Seed Finance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644503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Decision making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101681" y="1592391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Deals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5297104" y="2716465"/>
            <a:ext cx="18724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 Plan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(Licensing / Spin-out)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PoC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Protection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373092" y="1603072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Project manage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IP Commercialisation Options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00" dirty="0" smtClean="0"/>
              <a:t>Outright sale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Assignment and revenue share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Licensing</a:t>
            </a:r>
          </a:p>
          <a:p>
            <a:pPr lvl="1"/>
            <a:r>
              <a:rPr lang="en-GB" altLang="en-US" sz="1600" dirty="0" smtClean="0"/>
              <a:t>Out-licensing the use of IP rights (IPR), partnering with an existing company with a view to leveraging its expertise and/or market position in return for a revenue stream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‘Spin-Out’ or ‘Start-Up’ formation</a:t>
            </a:r>
          </a:p>
          <a:p>
            <a:pPr lvl="1"/>
            <a:r>
              <a:rPr lang="en-GB" altLang="en-US" sz="1600" dirty="0" smtClean="0"/>
              <a:t>Creation of a new venture (usually a company) to add value to the commercial development of products/technologies</a:t>
            </a:r>
          </a:p>
        </p:txBody>
      </p:sp>
    </p:spTree>
    <p:extLst>
      <p:ext uri="{BB962C8B-B14F-4D97-AF65-F5344CB8AC3E}">
        <p14:creationId xmlns:p14="http://schemas.microsoft.com/office/powerpoint/2010/main" val="28851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Licensing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00" dirty="0" smtClean="0"/>
              <a:t>Based on Intellectual Property (IP) (patent, software copyright, know-how, design right), which is usually the result of a substantial body of development, and has been significantly de-risked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Licensed either exclusively or non-exclusively by field. Usually includes milestones, min royalty payments to minimise the risk of the Licensee doing nothing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The licensee often has to do significant further development - software probably the exception. Therefore, some support required by inventors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Big Companies notoriously risk adverse – hence first step can be Proof of Concept funding</a:t>
            </a:r>
          </a:p>
        </p:txBody>
      </p:sp>
    </p:spTree>
    <p:extLst>
      <p:ext uri="{BB962C8B-B14F-4D97-AF65-F5344CB8AC3E}">
        <p14:creationId xmlns:p14="http://schemas.microsoft.com/office/powerpoint/2010/main" val="153859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University spin-out company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800" dirty="0" smtClean="0"/>
              <a:t>IP licensed/assigned from University to spin-out. Generally substantial IP providing a platform technology, or has multiple applications in different markets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Venture Capital investment in exchange for equity to achieve specific milestones which aim to trigger subsequent investment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External management to drive commercial side. Inventor commitment high – a number of days a week (Chief Scientist)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Will go through a series of funding rounds against milestone achievements where the value of the company increases</a:t>
            </a:r>
          </a:p>
          <a:p>
            <a:endParaRPr lang="en-GB" altLang="en-US" sz="1800" dirty="0" smtClean="0"/>
          </a:p>
          <a:p>
            <a:r>
              <a:rPr lang="en-GB" altLang="en-US" sz="1800" dirty="0" smtClean="0"/>
              <a:t>End game: exit either through a trade sale or IPO for a significant value (~$10m to University and inventors)</a:t>
            </a:r>
          </a:p>
        </p:txBody>
      </p:sp>
    </p:spTree>
    <p:extLst>
      <p:ext uri="{BB962C8B-B14F-4D97-AF65-F5344CB8AC3E}">
        <p14:creationId xmlns:p14="http://schemas.microsoft.com/office/powerpoint/2010/main" val="32456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Spin-out vs Licence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600" dirty="0" smtClean="0"/>
              <a:t>An </a:t>
            </a:r>
            <a:r>
              <a:rPr lang="en-GB" altLang="en-US" sz="1600" dirty="0"/>
              <a:t>o</a:t>
            </a:r>
            <a:r>
              <a:rPr lang="en-GB" altLang="en-US" sz="1600" dirty="0" smtClean="0"/>
              <a:t>bvious licence:</a:t>
            </a:r>
          </a:p>
          <a:p>
            <a:pPr lvl="1"/>
            <a:r>
              <a:rPr lang="en-GB" altLang="en-US" sz="1600" b="1" dirty="0" smtClean="0"/>
              <a:t>Market is mature </a:t>
            </a:r>
            <a:r>
              <a:rPr lang="en-GB" altLang="en-US" sz="1600" dirty="0" smtClean="0"/>
              <a:t>with a small number of dominant players, i.e. these companies are needed to get to the market</a:t>
            </a:r>
          </a:p>
          <a:p>
            <a:pPr lvl="1"/>
            <a:r>
              <a:rPr lang="en-GB" altLang="en-US" sz="1600" b="1" dirty="0" smtClean="0"/>
              <a:t>Technology is mature </a:t>
            </a:r>
            <a:r>
              <a:rPr lang="en-GB" altLang="en-US" sz="1600" dirty="0" smtClean="0"/>
              <a:t>with limited (one) applications. Enabling technology</a:t>
            </a:r>
          </a:p>
          <a:p>
            <a:pPr lvl="1"/>
            <a:r>
              <a:rPr lang="en-GB" altLang="en-US" sz="1600" dirty="0" smtClean="0"/>
              <a:t>Examples: software; established market engineering projects: requiring skills and market position of licensee to be a success – i.e. no go it alone option</a:t>
            </a:r>
          </a:p>
          <a:p>
            <a:endParaRPr lang="en-GB" altLang="en-US" sz="1600" dirty="0" smtClean="0"/>
          </a:p>
          <a:p>
            <a:r>
              <a:rPr lang="en-GB" altLang="en-US" sz="1600" dirty="0" smtClean="0"/>
              <a:t>An </a:t>
            </a:r>
            <a:r>
              <a:rPr lang="en-GB" altLang="en-US" sz="1600" dirty="0"/>
              <a:t>o</a:t>
            </a:r>
            <a:r>
              <a:rPr lang="en-GB" altLang="en-US" sz="1600" dirty="0" smtClean="0"/>
              <a:t>bvious spin-out:</a:t>
            </a:r>
          </a:p>
          <a:p>
            <a:pPr lvl="1"/>
            <a:r>
              <a:rPr lang="en-GB" altLang="en-US" sz="1600" b="1" dirty="0" smtClean="0"/>
              <a:t>Growing Market, </a:t>
            </a:r>
            <a:r>
              <a:rPr lang="en-GB" altLang="en-US" sz="1600" dirty="0" smtClean="0"/>
              <a:t>no obvious dominant licensee. Don’t require skills of another company and market position to be a success</a:t>
            </a:r>
          </a:p>
          <a:p>
            <a:pPr lvl="1"/>
            <a:r>
              <a:rPr lang="en-GB" altLang="en-US" sz="1600" b="1" dirty="0" smtClean="0"/>
              <a:t>Scalable revenues, </a:t>
            </a:r>
            <a:r>
              <a:rPr lang="en-GB" altLang="en-US" sz="1600" dirty="0" smtClean="0"/>
              <a:t>exponential sales forecasts.</a:t>
            </a:r>
          </a:p>
          <a:p>
            <a:pPr lvl="1"/>
            <a:r>
              <a:rPr lang="en-GB" altLang="en-US" sz="1600" b="1" dirty="0" smtClean="0"/>
              <a:t>Platform technology</a:t>
            </a:r>
            <a:r>
              <a:rPr lang="en-GB" altLang="en-US" sz="1600" dirty="0" smtClean="0"/>
              <a:t>: lots of potential applications and/or customers</a:t>
            </a:r>
          </a:p>
        </p:txBody>
      </p:sp>
    </p:spTree>
    <p:extLst>
      <p:ext uri="{BB962C8B-B14F-4D97-AF65-F5344CB8AC3E}">
        <p14:creationId xmlns:p14="http://schemas.microsoft.com/office/powerpoint/2010/main" val="41914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>
                <a:solidFill>
                  <a:srgbClr val="644595"/>
                </a:solidFill>
              </a:rPr>
              <a:t>PoC</a:t>
            </a:r>
            <a:r>
              <a:rPr lang="en-GB" altLang="en-US" dirty="0" smtClean="0">
                <a:solidFill>
                  <a:srgbClr val="644595"/>
                </a:solidFill>
              </a:rPr>
              <a:t> / Translational Funding</a:t>
            </a:r>
            <a:br>
              <a:rPr lang="en-GB" altLang="en-US" dirty="0" smtClean="0">
                <a:solidFill>
                  <a:srgbClr val="644595"/>
                </a:solidFill>
              </a:rPr>
            </a:br>
            <a:r>
              <a:rPr lang="en-GB" altLang="en-US" dirty="0" smtClean="0">
                <a:solidFill>
                  <a:srgbClr val="644595"/>
                </a:solidFill>
              </a:rPr>
              <a:t>Bridging the funding gap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600" dirty="0" smtClean="0"/>
              <a:t>Most university research is not of commercial interest so Proof of Concept Funding or Translational Funding required</a:t>
            </a:r>
          </a:p>
          <a:p>
            <a:pPr lvl="1"/>
            <a:r>
              <a:rPr lang="en-GB" altLang="en-US" sz="1600" dirty="0" smtClean="0"/>
              <a:t>Usually requires Commercial Validation – letters of support; in-kind or actual funding</a:t>
            </a:r>
          </a:p>
          <a:p>
            <a:pPr lvl="1"/>
            <a:r>
              <a:rPr lang="en-GB" altLang="en-US" sz="1600" dirty="0" smtClean="0"/>
              <a:t>A relatively small amount of money to demonstrate commercially relevant milestones</a:t>
            </a:r>
          </a:p>
          <a:p>
            <a:pPr lvl="1"/>
            <a:endParaRPr lang="en-GB" altLang="en-US" sz="1600" dirty="0" smtClean="0"/>
          </a:p>
          <a:p>
            <a:r>
              <a:rPr lang="en-GB" altLang="en-US" sz="1600" dirty="0" smtClean="0"/>
              <a:t>Available </a:t>
            </a:r>
            <a:r>
              <a:rPr lang="en-GB" altLang="en-US" sz="1600" dirty="0"/>
              <a:t>f</a:t>
            </a:r>
            <a:r>
              <a:rPr lang="en-GB" altLang="en-US" sz="1600" dirty="0" smtClean="0"/>
              <a:t>unds include</a:t>
            </a:r>
          </a:p>
          <a:p>
            <a:pPr lvl="1"/>
            <a:r>
              <a:rPr lang="en-GB" altLang="en-US" sz="1600" dirty="0" smtClean="0"/>
              <a:t>NIHR Invention for Innovation (i4i), </a:t>
            </a:r>
            <a:r>
              <a:rPr lang="en-GB" altLang="en-US" sz="1600" dirty="0" err="1" smtClean="0"/>
              <a:t>Wellcome</a:t>
            </a:r>
            <a:r>
              <a:rPr lang="en-GB" altLang="en-US" sz="1600" dirty="0" smtClean="0"/>
              <a:t> Trust</a:t>
            </a:r>
          </a:p>
          <a:p>
            <a:pPr lvl="1"/>
            <a:r>
              <a:rPr lang="en-GB" altLang="en-US" sz="1600" dirty="0" smtClean="0"/>
              <a:t>Defence and Security Accelerator (DSA)</a:t>
            </a:r>
          </a:p>
          <a:p>
            <a:pPr lvl="1"/>
            <a:r>
              <a:rPr lang="en-GB" altLang="en-US" sz="1600" dirty="0" smtClean="0"/>
              <a:t>Small Business Research Initiative (SBRI) </a:t>
            </a:r>
          </a:p>
          <a:p>
            <a:pPr lvl="1"/>
            <a:r>
              <a:rPr lang="en-GB" altLang="en-US" sz="1600" dirty="0" smtClean="0"/>
              <a:t>Innovate UK</a:t>
            </a:r>
          </a:p>
          <a:p>
            <a:pPr lvl="1"/>
            <a:r>
              <a:rPr lang="en-GB" altLang="en-US" sz="1600" dirty="0" smtClean="0"/>
              <a:t>Internal or specialist </a:t>
            </a:r>
            <a:r>
              <a:rPr lang="en-GB" altLang="en-US" sz="1600" dirty="0" err="1" smtClean="0"/>
              <a:t>PoC</a:t>
            </a:r>
            <a:r>
              <a:rPr lang="en-GB" altLang="en-US" sz="1600" dirty="0" smtClean="0"/>
              <a:t> funding</a:t>
            </a:r>
          </a:p>
          <a:p>
            <a:pPr lvl="1"/>
            <a:endParaRPr lang="en-GB" altLang="en-US" sz="1600" dirty="0" smtClean="0"/>
          </a:p>
          <a:p>
            <a:r>
              <a:rPr lang="en-GB" altLang="en-US" sz="1600" dirty="0" smtClean="0"/>
              <a:t>Key: Work closely with industry/venture capitalists to agree the target output – </a:t>
            </a:r>
          </a:p>
          <a:p>
            <a:pPr lvl="1"/>
            <a:r>
              <a:rPr lang="en-GB" altLang="en-US" sz="1600" dirty="0" smtClean="0"/>
              <a:t>what milestones will trigger a licence or investment?</a:t>
            </a:r>
          </a:p>
        </p:txBody>
      </p:sp>
    </p:spTree>
    <p:extLst>
      <p:ext uri="{BB962C8B-B14F-4D97-AF65-F5344CB8AC3E}">
        <p14:creationId xmlns:p14="http://schemas.microsoft.com/office/powerpoint/2010/main" val="22954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The QMI Process</a:t>
            </a:r>
            <a:endParaRPr lang="en-GB" altLang="en-US" dirty="0" smtClean="0">
              <a:solidFill>
                <a:srgbClr val="7030A0"/>
              </a:solidFill>
            </a:endParaRP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187325" y="1717129"/>
            <a:ext cx="1836000" cy="587375"/>
          </a:xfrm>
          <a:prstGeom prst="homePlate">
            <a:avLst>
              <a:gd name="adj" fmla="val 10300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Invention disclosure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1915914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Evaluation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25413" y="2716465"/>
            <a:ext cx="163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Engage with QMI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Completion of technology disclosure form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1979712" y="2716465"/>
            <a:ext cx="1957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Evaluation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Market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Competition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ownership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Patentability</a:t>
            </a:r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>
            <a:off x="1638300" y="5517232"/>
            <a:ext cx="5832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17850" y="5013994"/>
            <a:ext cx="2938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Commercialisation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659946" y="2716465"/>
            <a:ext cx="11288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Go/No-go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Outcomes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297104" y="2716465"/>
            <a:ext cx="18724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 Plan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(Licensing / Spin-out)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PoC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Protection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644503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Decision making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373092" y="1603072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Project manage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7152982" y="2716465"/>
            <a:ext cx="20995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Licence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Data pack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Negotiate licence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Spin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Further diligence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Incubation funding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Seed Finance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7101681" y="1592391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Deals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3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/>
          </p:cNvPr>
          <p:cNvCxnSpPr/>
          <p:nvPr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827088" y="631825"/>
            <a:ext cx="8107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</a:rPr>
              <a:t>Commercialising research: a UK perspective</a:t>
            </a:r>
            <a:endParaRPr lang="en-US" altLang="en-US" sz="2800" b="1" i="1">
              <a:solidFill>
                <a:srgbClr val="7030A0"/>
              </a:solidFill>
            </a:endParaRPr>
          </a:p>
        </p:txBody>
      </p:sp>
      <p:pic>
        <p:nvPicPr>
          <p:cNvPr id="12293" name="Picture 2" descr="Image result for uk industrial strate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784475"/>
            <a:ext cx="371633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/>
          </p:cNvPr>
          <p:cNvSpPr txBox="1"/>
          <p:nvPr/>
        </p:nvSpPr>
        <p:spPr>
          <a:xfrm>
            <a:off x="6961188" y="2671763"/>
            <a:ext cx="2063750" cy="23082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/>
              <a:t>we must become a more innovative economy and do more to commercialise our world leading science base to drive growth across the UK</a:t>
            </a:r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163513" y="2794000"/>
            <a:ext cx="2049462" cy="2554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/>
              <a:t>we need to do more to ensure our excellence in discovery translates into its application in industrial and commercial practices, and so into increased productivity </a:t>
            </a: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1812925" y="4787900"/>
            <a:ext cx="5148263" cy="1076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/>
              <a:t>our vision for a knowledge-led economy is underpinned by world-leading research, world-class facilities and international collaborations that push scientific frontiers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4572000" y="1316038"/>
            <a:ext cx="4321175" cy="10779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/>
              <a:t>we are improving the incentives, processes and skills that support the flow of knowledge and ideas around society and increase opportunities for research commercialisation. </a:t>
            </a:r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519113" y="1524000"/>
            <a:ext cx="3833812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/>
              <a:t>we will increase funding that supports universities and businesses working together to innovate and commercialise research</a:t>
            </a:r>
          </a:p>
        </p:txBody>
      </p:sp>
    </p:spTree>
    <p:extLst>
      <p:ext uri="{BB962C8B-B14F-4D97-AF65-F5344CB8AC3E}">
        <p14:creationId xmlns:p14="http://schemas.microsoft.com/office/powerpoint/2010/main" val="16941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…and afterwards?</a:t>
            </a:r>
            <a:endParaRPr lang="en-GB" altLang="en-US" dirty="0" smtClean="0">
              <a:solidFill>
                <a:srgbClr val="7030A0"/>
              </a:solidFill>
            </a:endParaRPr>
          </a:p>
        </p:txBody>
      </p:sp>
      <p:sp>
        <p:nvSpPr>
          <p:cNvPr id="29699" name="AutoShape 9"/>
          <p:cNvSpPr>
            <a:spLocks noChangeArrowheads="1"/>
          </p:cNvSpPr>
          <p:nvPr/>
        </p:nvSpPr>
        <p:spPr bwMode="auto">
          <a:xfrm>
            <a:off x="187325" y="1717129"/>
            <a:ext cx="1836000" cy="587375"/>
          </a:xfrm>
          <a:prstGeom prst="homePlate">
            <a:avLst>
              <a:gd name="adj" fmla="val 103002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Invention disclosure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9700" name="AutoShape 10"/>
          <p:cNvSpPr>
            <a:spLocks noChangeArrowheads="1"/>
          </p:cNvSpPr>
          <p:nvPr/>
        </p:nvSpPr>
        <p:spPr bwMode="auto">
          <a:xfrm>
            <a:off x="1915914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Evaluation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25413" y="2716465"/>
            <a:ext cx="1638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Engage with QMI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Completion of technology disclosure form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1979712" y="2716465"/>
            <a:ext cx="1957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Evaluation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Market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Competition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ownership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Patentability</a:t>
            </a:r>
          </a:p>
        </p:txBody>
      </p:sp>
      <p:sp>
        <p:nvSpPr>
          <p:cNvPr id="29705" name="Line 16"/>
          <p:cNvSpPr>
            <a:spLocks noChangeShapeType="1"/>
          </p:cNvSpPr>
          <p:nvPr/>
        </p:nvSpPr>
        <p:spPr bwMode="auto">
          <a:xfrm>
            <a:off x="1638300" y="5517232"/>
            <a:ext cx="5832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17850" y="5013994"/>
            <a:ext cx="29384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Commercialisation</a:t>
            </a:r>
          </a:p>
        </p:txBody>
      </p:sp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3659946" y="2716465"/>
            <a:ext cx="11288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Go/No-go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Outcomes</a:t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5297104" y="2716465"/>
            <a:ext cx="187245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Commercial Plan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(Licensing / Spin-out)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PoC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 funding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IP Protection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7152982" y="2716465"/>
            <a:ext cx="209953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Licence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Data pack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Negotiate licence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Spin out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Further diligence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Incubation funding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Seed Finance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	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644503" y="1585367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Decision making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101681" y="1592391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Deals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5373092" y="1603072"/>
            <a:ext cx="1836000" cy="871537"/>
          </a:xfrm>
          <a:prstGeom prst="notchedRightArrow">
            <a:avLst>
              <a:gd name="adj1" fmla="val 57759"/>
              <a:gd name="adj2" fmla="val 6385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/>
              </a:rPr>
              <a:t>Project manage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5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r>
              <a:rPr lang="en-GB" altLang="en-US" sz="3600" smtClean="0">
                <a:solidFill>
                  <a:srgbClr val="644595"/>
                </a:solidFill>
              </a:rPr>
              <a:t>QMI Structure</a:t>
            </a:r>
            <a:endParaRPr lang="en-US" altLang="en-US" sz="3600" smtClean="0">
              <a:solidFill>
                <a:srgbClr val="644595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097338" y="2641600"/>
            <a:ext cx="903287" cy="723900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QMI</a:t>
            </a:r>
          </a:p>
          <a:p>
            <a:pPr algn="ctr" defTabSz="914400">
              <a:spcBef>
                <a:spcPct val="50000"/>
              </a:spcBef>
              <a:buFontTx/>
              <a:buNone/>
              <a:defRPr/>
            </a:pPr>
            <a:r>
              <a:rPr lang="en-GB" sz="1400" dirty="0" smtClean="0">
                <a:solidFill>
                  <a:srgbClr val="FFFFFF"/>
                </a:solidFill>
              </a:rPr>
              <a:t>Director 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1290638" y="3862388"/>
            <a:ext cx="5614987" cy="9525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 flipV="1">
            <a:off x="4578350" y="2251075"/>
            <a:ext cx="0" cy="390525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3659188" y="1897063"/>
            <a:ext cx="1836737" cy="3397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>
              <a:spcBef>
                <a:spcPct val="50000"/>
              </a:spcBef>
              <a:buFontTx/>
              <a:buNone/>
              <a:defRPr/>
            </a:pPr>
            <a:r>
              <a:rPr lang="en-GB" sz="1600" dirty="0" smtClean="0">
                <a:solidFill>
                  <a:srgbClr val="FFFFFF"/>
                </a:solidFill>
              </a:rPr>
              <a:t>QMI Board</a:t>
            </a:r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 flipH="1">
            <a:off x="1290638" y="3848100"/>
            <a:ext cx="0" cy="5334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4578350" y="3365500"/>
            <a:ext cx="0" cy="48260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07529" name="Text Box 22"/>
          <p:cNvSpPr txBox="1">
            <a:spLocks noChangeArrowheads="1"/>
          </p:cNvSpPr>
          <p:nvPr/>
        </p:nvSpPr>
        <p:spPr bwMode="auto">
          <a:xfrm>
            <a:off x="161925" y="4381500"/>
            <a:ext cx="2417763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Tech and </a:t>
            </a:r>
            <a:r>
              <a:rPr lang="en-GB" altLang="en-US" sz="2000" dirty="0" err="1" smtClean="0">
                <a:solidFill>
                  <a:srgbClr val="FF0000"/>
                </a:solidFill>
              </a:rPr>
              <a:t>Eng</a:t>
            </a:r>
            <a:r>
              <a:rPr lang="en-GB" altLang="en-US" sz="2000" dirty="0" smtClean="0">
                <a:solidFill>
                  <a:srgbClr val="FF0000"/>
                </a:solidFill>
              </a:rPr>
              <a:t> team </a:t>
            </a:r>
          </a:p>
        </p:txBody>
      </p:sp>
      <p:sp>
        <p:nvSpPr>
          <p:cNvPr id="17418" name="Text Box 23"/>
          <p:cNvSpPr txBox="1">
            <a:spLocks noChangeArrowheads="1"/>
          </p:cNvSpPr>
          <p:nvPr/>
        </p:nvSpPr>
        <p:spPr bwMode="auto">
          <a:xfrm>
            <a:off x="2963863" y="4381500"/>
            <a:ext cx="2266950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  <a:defRPr/>
            </a:pPr>
            <a:r>
              <a:rPr lang="en-GB" sz="2000" dirty="0" err="1" smtClean="0">
                <a:solidFill>
                  <a:srgbClr val="FFFFFF"/>
                </a:solidFill>
              </a:rPr>
              <a:t>BioPharma</a:t>
            </a:r>
            <a:r>
              <a:rPr lang="en-GB" sz="2000" dirty="0" smtClean="0">
                <a:solidFill>
                  <a:srgbClr val="FFFFFF"/>
                </a:solidFill>
              </a:rPr>
              <a:t> team</a:t>
            </a:r>
          </a:p>
        </p:txBody>
      </p:sp>
      <p:sp>
        <p:nvSpPr>
          <p:cNvPr id="14354" name="Rectangle 1"/>
          <p:cNvSpPr>
            <a:spLocks noChangeArrowheads="1"/>
          </p:cNvSpPr>
          <p:nvPr/>
        </p:nvSpPr>
        <p:spPr bwMode="auto">
          <a:xfrm>
            <a:off x="5984875" y="4383088"/>
            <a:ext cx="1962150" cy="4000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ts val="0"/>
              </a:spcBef>
              <a:buFontTx/>
              <a:buNone/>
              <a:defRPr/>
            </a:pPr>
            <a:r>
              <a:rPr lang="en-GB" altLang="en-US" sz="2000" dirty="0" smtClean="0">
                <a:solidFill>
                  <a:srgbClr val="FFFFFF"/>
                </a:solidFill>
              </a:rPr>
              <a:t>Core Team</a:t>
            </a:r>
          </a:p>
        </p:txBody>
      </p:sp>
      <p:pic>
        <p:nvPicPr>
          <p:cNvPr id="7180" name="Picture 4" descr="QMI_PPT 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14500"/>
            <a:ext cx="1108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6" descr="ICU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794000"/>
            <a:ext cx="2157413" cy="536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ine 18"/>
          <p:cNvSpPr>
            <a:spLocks noChangeShapeType="1"/>
          </p:cNvSpPr>
          <p:nvPr/>
        </p:nvSpPr>
        <p:spPr bwMode="auto">
          <a:xfrm flipH="1">
            <a:off x="4092575" y="3862388"/>
            <a:ext cx="0" cy="506412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5000625" y="3030538"/>
            <a:ext cx="1438275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6902450" y="3848100"/>
            <a:ext cx="0" cy="52705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smtClean="0">
                <a:solidFill>
                  <a:srgbClr val="644595"/>
                </a:solidFill>
              </a:rPr>
              <a:t>The QMI Process – working with academics</a:t>
            </a:r>
            <a:r>
              <a:rPr lang="en-GB" altLang="en-US" sz="2800" b="1" smtClean="0">
                <a:solidFill>
                  <a:srgbClr val="7030A0"/>
                </a:solidFill>
              </a:rPr>
              <a:t> </a:t>
            </a:r>
            <a:endParaRPr lang="en-GB" altLang="en-US" smtClean="0">
              <a:solidFill>
                <a:srgbClr val="7030A0"/>
              </a:solidFill>
            </a:endParaRPr>
          </a:p>
        </p:txBody>
      </p:sp>
      <p:sp>
        <p:nvSpPr>
          <p:cNvPr id="9219" name="AutoShape 9"/>
          <p:cNvSpPr>
            <a:spLocks noChangeArrowheads="1"/>
          </p:cNvSpPr>
          <p:nvPr/>
        </p:nvSpPr>
        <p:spPr bwMode="auto">
          <a:xfrm>
            <a:off x="187325" y="1905000"/>
            <a:ext cx="1806575" cy="587375"/>
          </a:xfrm>
          <a:prstGeom prst="homePlate">
            <a:avLst>
              <a:gd name="adj" fmla="val 103007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Innovation disclosure</a:t>
            </a:r>
            <a:endParaRPr lang="en-GB" altLang="en-US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220" name="AutoShape 10"/>
          <p:cNvSpPr>
            <a:spLocks noChangeArrowheads="1"/>
          </p:cNvSpPr>
          <p:nvPr/>
        </p:nvSpPr>
        <p:spPr bwMode="auto">
          <a:xfrm>
            <a:off x="1763713" y="1773238"/>
            <a:ext cx="1817687" cy="871537"/>
          </a:xfrm>
          <a:prstGeom prst="notchedRightArrow">
            <a:avLst>
              <a:gd name="adj1" fmla="val 57759"/>
              <a:gd name="adj2" fmla="val 63853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Evaluation</a:t>
            </a:r>
            <a:endParaRPr lang="en-GB" altLang="en-US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221" name="AutoShape 11"/>
          <p:cNvSpPr>
            <a:spLocks noChangeArrowheads="1"/>
          </p:cNvSpPr>
          <p:nvPr/>
        </p:nvSpPr>
        <p:spPr bwMode="auto">
          <a:xfrm>
            <a:off x="3427413" y="1752600"/>
            <a:ext cx="1789112" cy="955675"/>
          </a:xfrm>
          <a:prstGeom prst="notchedRightArrow">
            <a:avLst>
              <a:gd name="adj1" fmla="val 57028"/>
              <a:gd name="adj2" fmla="val 73090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Decision making</a:t>
            </a:r>
            <a:endParaRPr lang="en-GB" altLang="en-US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222" name="AutoShape 12"/>
          <p:cNvSpPr>
            <a:spLocks noChangeArrowheads="1"/>
          </p:cNvSpPr>
          <p:nvPr/>
        </p:nvSpPr>
        <p:spPr bwMode="auto">
          <a:xfrm>
            <a:off x="5002213" y="1744663"/>
            <a:ext cx="2566987" cy="963612"/>
          </a:xfrm>
          <a:prstGeom prst="notchedRightArrow">
            <a:avLst>
              <a:gd name="adj1" fmla="val 60537"/>
              <a:gd name="adj2" fmla="val 71038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6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Project Development</a:t>
            </a:r>
            <a:endParaRPr lang="en-GB" altLang="en-US" sz="160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8439" name="Text Box 14">
            <a:extLst/>
          </p:cNvPr>
          <p:cNvSpPr txBox="1">
            <a:spLocks noChangeArrowheads="1"/>
          </p:cNvSpPr>
          <p:nvPr/>
        </p:nvSpPr>
        <p:spPr bwMode="auto">
          <a:xfrm>
            <a:off x="125413" y="2957513"/>
            <a:ext cx="19161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b="1" dirty="0">
                <a:latin typeface="+mn-lt"/>
              </a:rPr>
              <a:t>Engage with QMI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Completion of disclosure form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(~ 100 p.a.)</a:t>
            </a:r>
          </a:p>
        </p:txBody>
      </p:sp>
      <p:sp>
        <p:nvSpPr>
          <p:cNvPr id="18440" name="Text Box 15">
            <a:extLst/>
          </p:cNvPr>
          <p:cNvSpPr txBox="1">
            <a:spLocks noChangeArrowheads="1"/>
          </p:cNvSpPr>
          <p:nvPr/>
        </p:nvSpPr>
        <p:spPr bwMode="auto">
          <a:xfrm>
            <a:off x="1931988" y="2952750"/>
            <a:ext cx="195738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b="1" dirty="0">
                <a:latin typeface="+mn-lt"/>
              </a:rPr>
              <a:t>Evaluation</a:t>
            </a:r>
            <a:endParaRPr lang="en-GB" sz="1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Market need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Competition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IP ownership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Patentability</a:t>
            </a:r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1638300" y="5600700"/>
            <a:ext cx="58324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2" name="Text Box 17">
            <a:extLst/>
          </p:cNvPr>
          <p:cNvSpPr txBox="1">
            <a:spLocks noChangeArrowheads="1"/>
          </p:cNvSpPr>
          <p:nvPr/>
        </p:nvSpPr>
        <p:spPr bwMode="auto">
          <a:xfrm>
            <a:off x="3303588" y="5100638"/>
            <a:ext cx="29384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2400" b="1" dirty="0">
                <a:latin typeface="+mn-lt"/>
              </a:rPr>
              <a:t>Commercialisation</a:t>
            </a:r>
          </a:p>
        </p:txBody>
      </p:sp>
      <p:sp>
        <p:nvSpPr>
          <p:cNvPr id="18443" name="Text Box 18">
            <a:extLst/>
          </p:cNvPr>
          <p:cNvSpPr txBox="1">
            <a:spLocks noChangeArrowheads="1"/>
          </p:cNvSpPr>
          <p:nvPr/>
        </p:nvSpPr>
        <p:spPr bwMode="auto">
          <a:xfrm>
            <a:off x="3654425" y="2949575"/>
            <a:ext cx="112871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b="1" dirty="0">
                <a:latin typeface="+mn-lt"/>
              </a:rPr>
              <a:t>Feedback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Go/No-go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Outcomes</a:t>
            </a:r>
            <a:br>
              <a:rPr lang="en-GB" sz="1600" dirty="0">
                <a:latin typeface="+mn-lt"/>
              </a:rPr>
            </a:br>
            <a:r>
              <a:rPr lang="en-GB" sz="1600" dirty="0">
                <a:latin typeface="+mn-lt"/>
              </a:rPr>
              <a:t>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	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	</a:t>
            </a:r>
          </a:p>
        </p:txBody>
      </p:sp>
      <p:sp>
        <p:nvSpPr>
          <p:cNvPr id="18444" name="Text Box 19">
            <a:extLst/>
          </p:cNvPr>
          <p:cNvSpPr txBox="1">
            <a:spLocks noChangeArrowheads="1"/>
          </p:cNvSpPr>
          <p:nvPr/>
        </p:nvSpPr>
        <p:spPr bwMode="auto">
          <a:xfrm>
            <a:off x="5138738" y="2932113"/>
            <a:ext cx="19907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b="1" dirty="0">
                <a:latin typeface="+mn-lt"/>
              </a:rPr>
              <a:t>Commercial Plan </a:t>
            </a:r>
            <a:r>
              <a:rPr lang="en-GB" sz="1600" dirty="0">
                <a:latin typeface="+mn-lt"/>
              </a:rPr>
              <a:t>(Licensing / Spin-out)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6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b="1" dirty="0">
                <a:latin typeface="+mn-lt"/>
              </a:rPr>
              <a:t>Proof of Concept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6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b="1" dirty="0">
                <a:latin typeface="+mn-lt"/>
              </a:rPr>
              <a:t>IP Protection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	</a:t>
            </a:r>
          </a:p>
        </p:txBody>
      </p:sp>
      <p:sp>
        <p:nvSpPr>
          <p:cNvPr id="9229" name="AutoShape 11"/>
          <p:cNvSpPr>
            <a:spLocks noChangeArrowheads="1"/>
          </p:cNvSpPr>
          <p:nvPr/>
        </p:nvSpPr>
        <p:spPr bwMode="auto">
          <a:xfrm>
            <a:off x="7308850" y="1736725"/>
            <a:ext cx="1835150" cy="1017588"/>
          </a:xfrm>
          <a:prstGeom prst="notchedRightArrow">
            <a:avLst>
              <a:gd name="adj1" fmla="val 57028"/>
              <a:gd name="adj2" fmla="val 73089"/>
            </a:avLst>
          </a:prstGeom>
          <a:solidFill>
            <a:srgbClr val="64459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bg1"/>
                </a:solidFill>
                <a:latin typeface="Arial" panose="020B0604020202020204" pitchFamily="34" charset="0"/>
              </a:rPr>
              <a:t>Delivery</a:t>
            </a:r>
          </a:p>
        </p:txBody>
      </p:sp>
      <p:sp>
        <p:nvSpPr>
          <p:cNvPr id="18446" name="Text Box 19">
            <a:extLst/>
          </p:cNvPr>
          <p:cNvSpPr txBox="1">
            <a:spLocks noChangeArrowheads="1"/>
          </p:cNvSpPr>
          <p:nvPr/>
        </p:nvSpPr>
        <p:spPr bwMode="auto">
          <a:xfrm>
            <a:off x="7085013" y="2895600"/>
            <a:ext cx="2058987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b="1" dirty="0">
                <a:latin typeface="+mn-lt"/>
              </a:rPr>
              <a:t>Licence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Data pack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Approach Licensees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6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6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b="1" dirty="0">
                <a:latin typeface="+mn-lt"/>
              </a:rPr>
              <a:t>Spin out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Further diligence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Incubation funding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Seed Finance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6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6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1600" dirty="0">
                <a:latin typeface="+mn-lt"/>
              </a:rPr>
              <a:t>	</a:t>
            </a:r>
          </a:p>
        </p:txBody>
      </p:sp>
      <p:pic>
        <p:nvPicPr>
          <p:cNvPr id="923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>
                <a:solidFill>
                  <a:srgbClr val="644595"/>
                </a:solidFill>
                <a:cs typeface="Arial" panose="020B0604020202020204" pitchFamily="34" charset="0"/>
              </a:rPr>
              <a:t>PoC</a:t>
            </a:r>
            <a:r>
              <a:rPr lang="en-GB" altLang="en-US" dirty="0">
                <a:solidFill>
                  <a:srgbClr val="644595"/>
                </a:solidFill>
                <a:cs typeface="Arial" panose="020B0604020202020204" pitchFamily="34" charset="0"/>
              </a:rPr>
              <a:t> / Translational </a:t>
            </a:r>
            <a:r>
              <a:rPr lang="en-GB" altLang="en-US" dirty="0" smtClean="0">
                <a:solidFill>
                  <a:srgbClr val="644595"/>
                </a:solidFill>
                <a:cs typeface="Arial" panose="020B0604020202020204" pitchFamily="34" charset="0"/>
              </a:rPr>
              <a:t>Funding</a:t>
            </a:r>
            <a:endParaRPr lang="en-GB" dirty="0"/>
          </a:p>
        </p:txBody>
      </p:sp>
      <p:sp>
        <p:nvSpPr>
          <p:cNvPr id="4" name="Text Box 14">
            <a:extLst/>
          </p:cNvPr>
          <p:cNvSpPr txBox="1">
            <a:spLocks noChangeArrowheads="1"/>
          </p:cNvSpPr>
          <p:nvPr/>
        </p:nvSpPr>
        <p:spPr bwMode="auto">
          <a:xfrm>
            <a:off x="477078" y="1584856"/>
            <a:ext cx="2520000" cy="41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1600" b="1" dirty="0" smtClean="0">
                <a:solidFill>
                  <a:schemeClr val="accent2"/>
                </a:solidFill>
                <a:latin typeface="+mn-lt"/>
              </a:rPr>
              <a:t>HEIF </a:t>
            </a:r>
            <a:r>
              <a:rPr lang="en-GB" sz="1600" b="1" dirty="0" err="1" smtClean="0">
                <a:solidFill>
                  <a:schemeClr val="accent2"/>
                </a:solidFill>
                <a:latin typeface="+mn-lt"/>
              </a:rPr>
              <a:t>PoC</a:t>
            </a:r>
            <a:endParaRPr lang="en-GB" sz="1600" b="1" dirty="0">
              <a:solidFill>
                <a:schemeClr val="accent2"/>
              </a:solidFill>
              <a:latin typeface="+mn-lt"/>
            </a:endParaRPr>
          </a:p>
          <a:p>
            <a:pPr marL="342900" lvl="0" indent="-342900" eaLnBrk="1" hangingPunct="1">
              <a:lnSpc>
                <a:spcPct val="80000"/>
              </a:lnSpc>
              <a:defRPr/>
            </a:pPr>
            <a:endParaRPr lang="en-GB" altLang="en-US" sz="16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QMUL run HEIF </a:t>
            </a:r>
            <a:r>
              <a:rPr lang="en-GB" alt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PoC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fund -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£400k</a:t>
            </a:r>
          </a:p>
          <a:p>
            <a:pPr marL="342900" lvl="0" indent="-3429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Split into 3 panels: </a:t>
            </a:r>
          </a:p>
          <a:p>
            <a:pPr marL="534988" lvl="1" indent="-268288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Tech &amp; </a:t>
            </a:r>
            <a:r>
              <a:rPr lang="en-GB" alt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Eng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; </a:t>
            </a:r>
          </a:p>
          <a:p>
            <a:pPr marL="534988" lvl="1" indent="-268288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Biopharma and </a:t>
            </a:r>
          </a:p>
          <a:p>
            <a:pPr marL="534988" lvl="1" indent="-268288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Life Sciences Initiative</a:t>
            </a:r>
          </a:p>
          <a:p>
            <a:pPr marL="342900" lvl="0" indent="-3429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Work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closely with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industry/VC to agree what </a:t>
            </a:r>
            <a:r>
              <a:rPr lang="en-GB" altLang="en-US" sz="1600" dirty="0">
                <a:solidFill>
                  <a:srgbClr val="644595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milestones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will trigger a licence or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investment</a:t>
            </a:r>
          </a:p>
          <a:p>
            <a:pPr marL="342900" lvl="0" indent="-342900" eaLnBrk="1" hangingPunct="1">
              <a:lnSpc>
                <a:spcPct val="80000"/>
              </a:lnSpc>
              <a:defRPr/>
            </a:pP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£10k small award and £50k large award</a:t>
            </a:r>
          </a:p>
          <a:p>
            <a:pPr marL="342900" lvl="0" indent="-342900" eaLnBrk="1" hangingPunct="1">
              <a:lnSpc>
                <a:spcPct val="80000"/>
              </a:lnSpc>
              <a:defRPr/>
            </a:pPr>
            <a:endParaRPr lang="en-GB" altLang="en-US" sz="16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lnSpc>
                <a:spcPct val="80000"/>
              </a:lnSpc>
              <a:defRPr/>
            </a:pPr>
            <a:endParaRPr lang="en-GB" altLang="en-US" sz="16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Box 15">
            <a:extLst/>
          </p:cNvPr>
          <p:cNvSpPr txBox="1">
            <a:spLocks noChangeArrowheads="1"/>
          </p:cNvSpPr>
          <p:nvPr/>
        </p:nvSpPr>
        <p:spPr bwMode="auto">
          <a:xfrm>
            <a:off x="3384000" y="1584857"/>
            <a:ext cx="2520000" cy="41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1600" b="1" dirty="0" smtClean="0">
                <a:solidFill>
                  <a:schemeClr val="accent2"/>
                </a:solidFill>
                <a:latin typeface="+mn-lt"/>
              </a:rPr>
              <a:t>EPSRC &amp; STFC IAA</a:t>
            </a:r>
            <a:endParaRPr lang="en-GB" sz="1600" dirty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sz="1600" dirty="0" smtClean="0">
              <a:latin typeface="+mn-lt"/>
            </a:endParaRPr>
          </a:p>
          <a:p>
            <a:pPr marL="342900" lvl="0" indent="-3429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Support creation of impact from EPSRC or STFC research</a:t>
            </a:r>
          </a:p>
          <a:p>
            <a:pPr marL="342900" lvl="0" indent="-3429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Three streams:</a:t>
            </a:r>
            <a:endParaRPr lang="en-GB" altLang="en-US" sz="16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34988" lvl="1" indent="-268288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Early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stage commercialisation. </a:t>
            </a:r>
          </a:p>
          <a:p>
            <a:pPr marL="534988" lvl="1" indent="-268288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Business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/ End User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engagement.</a:t>
            </a:r>
            <a:endParaRPr lang="en-GB" altLang="en-US" sz="16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34988" lvl="1" indent="-268288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Secondments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. 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£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5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k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small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award always open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£40k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large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award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16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16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16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/>
          </p:cNvPr>
          <p:cNvSpPr txBox="1">
            <a:spLocks noChangeArrowheads="1"/>
          </p:cNvSpPr>
          <p:nvPr/>
        </p:nvSpPr>
        <p:spPr bwMode="auto">
          <a:xfrm>
            <a:off x="6288383" y="1584857"/>
            <a:ext cx="2520000" cy="4081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sz="1600" b="1" dirty="0" smtClean="0">
                <a:solidFill>
                  <a:schemeClr val="accent2"/>
                </a:solidFill>
                <a:latin typeface="+mn-lt"/>
              </a:rPr>
              <a:t>External sources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sz="1600" dirty="0">
              <a:latin typeface="+mn-lt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QMI supports applications to external grant bodies, </a:t>
            </a:r>
            <a:r>
              <a:rPr lang="en-GB" alt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e.g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UKRI </a:t>
            </a: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Defence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and Security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Accelerator</a:t>
            </a: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en-GB" alt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Wellcome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Trust</a:t>
            </a: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RAE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ERA Enterprise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Fellowships</a:t>
            </a: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en-GB" alt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ICURe</a:t>
            </a:r>
            <a:endParaRPr lang="en-GB" altLang="en-US" sz="1600" dirty="0" smtClean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MRC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GB" altLang="en-US" sz="1600" dirty="0" smtClean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Venture or angel funds</a:t>
            </a:r>
          </a:p>
          <a:p>
            <a:pPr marL="449263" lvl="1" indent="-268288" eaLnBrk="1" hangingPunct="1">
              <a:lnSpc>
                <a:spcPct val="80000"/>
              </a:lnSpc>
              <a:tabLst>
                <a:tab pos="266700" algn="l"/>
              </a:tabLst>
              <a:defRPr/>
            </a:pP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IP </a:t>
            </a:r>
            <a:r>
              <a:rPr lang="en-GB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Group </a:t>
            </a:r>
            <a:r>
              <a:rPr lang="en-GB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Plc</a:t>
            </a:r>
          </a:p>
          <a:p>
            <a:pPr marL="449263" lvl="1" indent="-268288" eaLnBrk="1" hangingPunct="1">
              <a:lnSpc>
                <a:spcPct val="80000"/>
              </a:lnSpc>
              <a:tabLst>
                <a:tab pos="266700" algn="l"/>
              </a:tabLst>
              <a:defRPr/>
            </a:pPr>
            <a:endParaRPr lang="en-GB" altLang="en-US" sz="16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14">
            <a:extLst/>
          </p:cNvPr>
          <p:cNvSpPr txBox="1">
            <a:spLocks noChangeArrowheads="1"/>
          </p:cNvSpPr>
          <p:nvPr/>
        </p:nvSpPr>
        <p:spPr bwMode="auto">
          <a:xfrm>
            <a:off x="477078" y="5085184"/>
            <a:ext cx="2520000" cy="5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eaLnBrk="1" hangingPunct="1">
              <a:lnSpc>
                <a:spcPct val="80000"/>
              </a:lnSpc>
              <a:buNone/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Call </a:t>
            </a:r>
            <a:r>
              <a:rPr lang="en-GB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open now </a:t>
            </a:r>
            <a:endParaRPr lang="en-GB" altLang="en-US" sz="1600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0" algn="ctr" eaLnBrk="1" hangingPunct="1">
              <a:lnSpc>
                <a:spcPct val="80000"/>
              </a:lnSpc>
              <a:buNone/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– </a:t>
            </a:r>
            <a:r>
              <a:rPr lang="en-GB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closes 18 Nov </a:t>
            </a:r>
            <a:r>
              <a:rPr lang="en-GB" alt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2019</a:t>
            </a:r>
            <a:endParaRPr lang="en-GB" altLang="en-US" sz="1600" dirty="0">
              <a:solidFill>
                <a:srgbClr val="FF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14">
            <a:extLst/>
          </p:cNvPr>
          <p:cNvSpPr txBox="1">
            <a:spLocks noChangeArrowheads="1"/>
          </p:cNvSpPr>
          <p:nvPr/>
        </p:nvSpPr>
        <p:spPr bwMode="auto">
          <a:xfrm>
            <a:off x="3381462" y="5086776"/>
            <a:ext cx="2522538" cy="5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eaLnBrk="1" hangingPunct="1">
              <a:lnSpc>
                <a:spcPct val="80000"/>
              </a:lnSpc>
              <a:buNone/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Call </a:t>
            </a:r>
            <a:r>
              <a:rPr lang="en-GB" altLang="en-US" sz="16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open now </a:t>
            </a:r>
            <a:endParaRPr lang="en-GB" altLang="en-US" sz="1600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0" algn="ctr" eaLnBrk="1" hangingPunct="1">
              <a:lnSpc>
                <a:spcPct val="80000"/>
              </a:lnSpc>
              <a:buNone/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charset="0"/>
                <a:cs typeface="Arial" panose="020B0604020202020204" pitchFamily="34" charset="0"/>
              </a:rPr>
              <a:t>– closes 16 Dec 2019</a:t>
            </a:r>
            <a:endParaRPr lang="en-GB" altLang="en-US" sz="1600" dirty="0">
              <a:solidFill>
                <a:srgbClr val="FF0000"/>
              </a:solidFill>
              <a:latin typeface="Calibri" panose="020F0502020204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5783" y="1221514"/>
            <a:ext cx="3596841" cy="4545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644595"/>
                </a:solidFill>
              </a:rPr>
              <a:t>Commercialising research at QMUL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4023" y="1221514"/>
            <a:ext cx="4751760" cy="4313237"/>
          </a:xfrm>
        </p:spPr>
        <p:txBody>
          <a:bodyPr/>
          <a:lstStyle/>
          <a:p>
            <a:r>
              <a:rPr lang="en-GB" altLang="en-US" sz="1600" dirty="0" smtClean="0"/>
              <a:t>Over 500 invention disclosures evaluated</a:t>
            </a:r>
          </a:p>
          <a:p>
            <a:endParaRPr lang="en-GB" altLang="en-US" sz="1600" dirty="0" smtClean="0"/>
          </a:p>
          <a:p>
            <a:r>
              <a:rPr lang="en-GB" altLang="en-US" sz="1600" dirty="0" smtClean="0"/>
              <a:t>Over </a:t>
            </a:r>
            <a:r>
              <a:rPr lang="en-GB" altLang="en-US" sz="1600" dirty="0" smtClean="0"/>
              <a:t>130 commercial licenses returning over £3 million of income shared with inventors</a:t>
            </a:r>
          </a:p>
          <a:p>
            <a:endParaRPr lang="en-GB" altLang="en-US" sz="1600" dirty="0" smtClean="0"/>
          </a:p>
          <a:p>
            <a:r>
              <a:rPr lang="en-GB" altLang="en-US" sz="1600" dirty="0" smtClean="0"/>
              <a:t>Established at least one new spin out each year since 2008</a:t>
            </a:r>
          </a:p>
          <a:p>
            <a:endParaRPr lang="en-GB" altLang="en-US" sz="1600" dirty="0" smtClean="0"/>
          </a:p>
          <a:p>
            <a:r>
              <a:rPr lang="en-GB" altLang="en-US" sz="1600" dirty="0" smtClean="0"/>
              <a:t>QMUL spin outs have attracted over £150 million of investment, creating a portfolio worth in excess of £200 million</a:t>
            </a:r>
          </a:p>
          <a:p>
            <a:pPr marL="0" indent="0">
              <a:buNone/>
            </a:pPr>
            <a:endParaRPr lang="en-GB" altLang="en-US" sz="1600" dirty="0" smtClean="0"/>
          </a:p>
          <a:p>
            <a:r>
              <a:rPr lang="en-GB" altLang="en-US" sz="1600" dirty="0" smtClean="0"/>
              <a:t>Approximately £10 million of QMUL assets with good prospects for growth</a:t>
            </a:r>
          </a:p>
          <a:p>
            <a:endParaRPr lang="en-GB" altLang="en-US" sz="1600" dirty="0"/>
          </a:p>
          <a:p>
            <a:r>
              <a:rPr lang="en-GB" altLang="en-US" sz="1600" dirty="0" smtClean="0"/>
              <a:t>Exit from </a:t>
            </a:r>
            <a:r>
              <a:rPr lang="en-GB" altLang="en-US" sz="1600" dirty="0" err="1" smtClean="0"/>
              <a:t>Apatech</a:t>
            </a:r>
            <a:r>
              <a:rPr lang="en-GB" altLang="en-US" sz="1600" dirty="0" smtClean="0"/>
              <a:t> Ltd. returned £10 million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316924" y="7142685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Stealthy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830" y="4144723"/>
            <a:ext cx="641375" cy="7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VS-banner-sho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8" y="3061955"/>
            <a:ext cx="1279754" cy="86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25" y="2242140"/>
            <a:ext cx="880969" cy="6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86" y="3180906"/>
            <a:ext cx="1775759" cy="38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http://wwwhatsnew.com/wp-content/uploads/2014/10/Warbl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29" y="1371692"/>
            <a:ext cx="1105614" cy="62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https://www.ipo.gov.uk/t-tmj/tm-journals/2015-044/images/UK000031221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62" y="5018967"/>
            <a:ext cx="1119683" cy="5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https://media.licdn.com/media-proxy/ext?w=180&amp;h=110&amp;f=c&amp;hash=Uzl%2FNC6m%2Fvpajsbjrx4NjGibSFk%3D&amp;ora=1%2CaFBCTXdkRmpGL2lvQUFBPQ%2CxAVta9Er0Vinkhwfjw8177yE41y87UNCVordEGXyD3u0qYrdf3HgeJWJLeaouV8SLCwclFFhKvL6EjXpD5a-ftzsL4lziJHmdY24ZxUBbFImi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31" y="5027785"/>
            <a:ext cx="1036369" cy="6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id:image001.png@01D2F4C2.5FD65340"/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759" y="4031108"/>
            <a:ext cx="810414" cy="82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85" y="4794011"/>
            <a:ext cx="808632" cy="8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221" y="4216399"/>
            <a:ext cx="1293334" cy="49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99123" y="1329585"/>
            <a:ext cx="1707172" cy="528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15" y="2640413"/>
            <a:ext cx="1548218" cy="523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26379" y="2081132"/>
            <a:ext cx="629816" cy="6298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94" y="1879882"/>
            <a:ext cx="1508183" cy="7440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71" y="3636302"/>
            <a:ext cx="1851063" cy="42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1592262"/>
            <a:ext cx="4103688" cy="3863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GB" altLang="en-US" sz="1800" dirty="0" smtClean="0">
              <a:solidFill>
                <a:srgbClr val="5E6A7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GB" altLang="en-US" sz="1800" dirty="0" smtClean="0">
              <a:solidFill>
                <a:srgbClr val="5E6A71"/>
              </a:solidFill>
            </a:endParaRPr>
          </a:p>
        </p:txBody>
      </p:sp>
      <p:pic>
        <p:nvPicPr>
          <p:cNvPr id="23555" name="Picture 4" descr="QMI_PPT 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5903913"/>
            <a:ext cx="9144000" cy="0"/>
          </a:xfrm>
          <a:prstGeom prst="line">
            <a:avLst/>
          </a:prstGeom>
          <a:ln w="12700">
            <a:solidFill>
              <a:srgbClr val="4F3A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477078" y="4356393"/>
            <a:ext cx="4083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 smtClean="0"/>
              <a:t>Organic sensitised rare earth optical amplifiers</a:t>
            </a:r>
            <a:endParaRPr lang="en-GB" altLang="en-US" sz="16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600200"/>
            <a:ext cx="4114799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GB" altLang="en-US" sz="1600" kern="0" dirty="0"/>
          </a:p>
          <a:p>
            <a:r>
              <a:rPr lang="en-GB" altLang="en-US" sz="1600" kern="0" dirty="0" smtClean="0"/>
              <a:t>Targeting $3 </a:t>
            </a:r>
            <a:r>
              <a:rPr lang="en-GB" altLang="en-US" sz="1600" kern="0" dirty="0" err="1" smtClean="0"/>
              <a:t>bn</a:t>
            </a:r>
            <a:r>
              <a:rPr lang="en-GB" altLang="en-US" sz="1600" kern="0" dirty="0" smtClean="0"/>
              <a:t> optical amplifier and transceiver markets, which are growing rapidly (25 % CAGR) on back of trend towards silicon photonics</a:t>
            </a:r>
          </a:p>
          <a:p>
            <a:endParaRPr lang="en-GB" altLang="en-US" sz="1600" kern="0" dirty="0"/>
          </a:p>
          <a:p>
            <a:r>
              <a:rPr lang="en-GB" altLang="en-US" sz="1600" kern="0" dirty="0" smtClean="0"/>
              <a:t>Incorporated in 2017 with grub funding from IP Group and supported by Innovate UK</a:t>
            </a:r>
          </a:p>
          <a:p>
            <a:endParaRPr lang="en-GB" altLang="en-US" sz="1600" kern="0" dirty="0"/>
          </a:p>
          <a:p>
            <a:r>
              <a:rPr lang="en-GB" altLang="en-US" sz="1600" kern="0" dirty="0" smtClean="0"/>
              <a:t>Just secured seed funding round in October 2019 from IP Group</a:t>
            </a:r>
          </a:p>
          <a:p>
            <a:endParaRPr lang="en-GB" altLang="en-US" sz="1600" kern="0" dirty="0" smtClean="0"/>
          </a:p>
          <a:p>
            <a:endParaRPr lang="en-GB" altLang="en-US" sz="1600" kern="0" dirty="0" smtClean="0"/>
          </a:p>
          <a:p>
            <a:endParaRPr lang="en-GB" altLang="en-US" sz="1600" kern="0" dirty="0" smtClean="0"/>
          </a:p>
          <a:p>
            <a:endParaRPr lang="en-GB" altLang="en-US" sz="1600" kern="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3075342" y="1037266"/>
            <a:ext cx="5944827" cy="5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1"/>
          <a:stretch>
            <a:fillRect/>
          </a:stretch>
        </p:blipFill>
        <p:spPr bwMode="auto">
          <a:xfrm>
            <a:off x="1115616" y="2208331"/>
            <a:ext cx="3083632" cy="20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62443"/>
            <a:ext cx="2627582" cy="89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2563</Words>
  <Application>Microsoft Office PowerPoint</Application>
  <PresentationFormat>On-screen Show (4:3)</PresentationFormat>
  <Paragraphs>646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ＭＳ Ｐゴシック</vt:lpstr>
      <vt:lpstr>SimSun</vt:lpstr>
      <vt:lpstr>Arial</vt:lpstr>
      <vt:lpstr>Calibri</vt:lpstr>
      <vt:lpstr>Comic Sans MS</vt:lpstr>
      <vt:lpstr>Open Sans</vt:lpstr>
      <vt:lpstr>Default Design</vt:lpstr>
      <vt:lpstr>Queen Mary Innovation</vt:lpstr>
      <vt:lpstr>PowerPoint Presentation</vt:lpstr>
      <vt:lpstr>PowerPoint Presentation</vt:lpstr>
      <vt:lpstr>PowerPoint Presentation</vt:lpstr>
      <vt:lpstr>QMI Structure</vt:lpstr>
      <vt:lpstr>The QMI Process – working with academics </vt:lpstr>
      <vt:lpstr>PoC / Translational Funding</vt:lpstr>
      <vt:lpstr>Commercialising research at QMUL</vt:lpstr>
      <vt:lpstr>PowerPoint Presentation</vt:lpstr>
      <vt:lpstr>How to contact me</vt:lpstr>
      <vt:lpstr>Landr</vt:lpstr>
      <vt:lpstr>Apatech</vt:lpstr>
      <vt:lpstr>MedTech SuperConnector</vt:lpstr>
      <vt:lpstr>Apatech</vt:lpstr>
      <vt:lpstr>Actual Experience</vt:lpstr>
      <vt:lpstr>LANDR</vt:lpstr>
      <vt:lpstr>MedTech SuperConnector</vt:lpstr>
      <vt:lpstr>Kinomica Ltd</vt:lpstr>
      <vt:lpstr>PowerPoint Presentation</vt:lpstr>
      <vt:lpstr>Queen Mary Innovation’s Portfolio</vt:lpstr>
      <vt:lpstr>QM IP Policy</vt:lpstr>
      <vt:lpstr>Why do Technology Transfer?</vt:lpstr>
      <vt:lpstr>PowerPoint Presentation</vt:lpstr>
      <vt:lpstr>PowerPoint Presentation</vt:lpstr>
      <vt:lpstr>EPSRC Impact Acceleration Account</vt:lpstr>
      <vt:lpstr>The QMI Process</vt:lpstr>
      <vt:lpstr>The QMI Process</vt:lpstr>
      <vt:lpstr>Invention Disclosure</vt:lpstr>
      <vt:lpstr>The QMI Process</vt:lpstr>
      <vt:lpstr>Evaluation Criteria (1/2)</vt:lpstr>
      <vt:lpstr>Evaluation Criteria (2/2)</vt:lpstr>
      <vt:lpstr>The QMI Process</vt:lpstr>
      <vt:lpstr>The QMI Process</vt:lpstr>
      <vt:lpstr>IP Commercialisation Options</vt:lpstr>
      <vt:lpstr>Licensing</vt:lpstr>
      <vt:lpstr>University spin-out company</vt:lpstr>
      <vt:lpstr>Spin-out vs Licence</vt:lpstr>
      <vt:lpstr>PoC / Translational Funding Bridging the funding gap</vt:lpstr>
      <vt:lpstr>The QMI Process</vt:lpstr>
      <vt:lpstr>…and afterwards?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QMIL &amp; QM’s Institutional Policy on  IP Exploitation  Barny Cox, PhD Technology Transfer Manager (Life Sciences)</dc:title>
  <dc:creator>barney</dc:creator>
  <cp:lastModifiedBy>Colin John Davies</cp:lastModifiedBy>
  <cp:revision>191</cp:revision>
  <cp:lastPrinted>2016-11-14T09:43:59Z</cp:lastPrinted>
  <dcterms:created xsi:type="dcterms:W3CDTF">2009-11-10T20:58:09Z</dcterms:created>
  <dcterms:modified xsi:type="dcterms:W3CDTF">2019-11-06T10:16:10Z</dcterms:modified>
</cp:coreProperties>
</file>