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67" r:id="rId4"/>
    <p:sldId id="262" r:id="rId5"/>
    <p:sldId id="263" r:id="rId6"/>
    <p:sldId id="271" r:id="rId7"/>
    <p:sldId id="268" r:id="rId8"/>
    <p:sldId id="265"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7F00"/>
    <a:srgbClr val="F2BE00"/>
    <a:srgbClr val="1577A6"/>
    <a:srgbClr val="1D98D2"/>
    <a:srgbClr val="00D2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8767D-12BA-B14F-B55D-6DE98DB6BFA5}" type="datetimeFigureOut">
              <a:rPr lang="en-US" smtClean="0"/>
              <a:t>2/11/20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34FA7-F6F1-3141-843B-6CA164165298}" type="slidenum">
              <a:rPr lang="en-US" smtClean="0"/>
              <a:t>‹#›</a:t>
            </a:fld>
            <a:endParaRPr lang="en-US"/>
          </a:p>
        </p:txBody>
      </p:sp>
    </p:spTree>
    <p:extLst>
      <p:ext uri="{BB962C8B-B14F-4D97-AF65-F5344CB8AC3E}">
        <p14:creationId xmlns:p14="http://schemas.microsoft.com/office/powerpoint/2010/main" val="223034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34FA7-F6F1-3141-843B-6CA164165298}" type="slidenum">
              <a:rPr lang="en-US" smtClean="0"/>
              <a:t>4</a:t>
            </a:fld>
            <a:endParaRPr lang="en-US"/>
          </a:p>
        </p:txBody>
      </p:sp>
    </p:spTree>
    <p:extLst>
      <p:ext uri="{BB962C8B-B14F-4D97-AF65-F5344CB8AC3E}">
        <p14:creationId xmlns:p14="http://schemas.microsoft.com/office/powerpoint/2010/main" val="84392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1836D41-3C4D-1D49-AA54-4231464E6415}" type="datetimeFigureOut">
              <a:rPr lang="en-US" smtClean="0"/>
              <a:t>2/11/20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A7D0D-F36C-224D-87A4-DFE95DDA004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836D41-3C4D-1D49-AA54-4231464E6415}" type="datetimeFigureOut">
              <a:rPr lang="en-US" smtClean="0"/>
              <a:t>2/11/20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A7D0D-F36C-224D-87A4-DFE95DDA00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836D41-3C4D-1D49-AA54-4231464E6415}" type="datetimeFigureOut">
              <a:rPr lang="en-US" smtClean="0"/>
              <a:t>2/11/20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A7D0D-F36C-224D-87A4-DFE95DDA00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836D41-3C4D-1D49-AA54-4231464E6415}" type="datetimeFigureOut">
              <a:rPr lang="en-US" smtClean="0"/>
              <a:t>2/11/20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A7D0D-F36C-224D-87A4-DFE95DDA00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1836D41-3C4D-1D49-AA54-4231464E6415}" type="datetimeFigureOut">
              <a:rPr lang="en-US" smtClean="0"/>
              <a:t>2/11/20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A7D0D-F36C-224D-87A4-DFE95DDA004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1836D41-3C4D-1D49-AA54-4231464E6415}" type="datetimeFigureOut">
              <a:rPr lang="en-US" smtClean="0"/>
              <a:t>2/11/20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A7D0D-F36C-224D-87A4-DFE95DDA00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836D41-3C4D-1D49-AA54-4231464E6415}" type="datetimeFigureOut">
              <a:rPr lang="en-US" smtClean="0"/>
              <a:t>2/11/20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A7D0D-F36C-224D-87A4-DFE95DDA004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1836D41-3C4D-1D49-AA54-4231464E6415}" type="datetimeFigureOut">
              <a:rPr lang="en-US" smtClean="0"/>
              <a:t>2/11/20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A7D0D-F36C-224D-87A4-DFE95DDA00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36D41-3C4D-1D49-AA54-4231464E6415}" type="datetimeFigureOut">
              <a:rPr lang="en-US" smtClean="0"/>
              <a:t>2/11/20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A7D0D-F36C-224D-87A4-DFE95DDA00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1836D41-3C4D-1D49-AA54-4231464E6415}" type="datetimeFigureOut">
              <a:rPr lang="en-US" smtClean="0"/>
              <a:t>2/11/20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A7D0D-F36C-224D-87A4-DFE95DDA004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1836D41-3C4D-1D49-AA54-4231464E6415}" type="datetimeFigureOut">
              <a:rPr lang="en-US" smtClean="0"/>
              <a:t>2/11/20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A7D0D-F36C-224D-87A4-DFE95DDA00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399"/>
            <a:ext cx="8229600" cy="94840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1836D41-3C4D-1D49-AA54-4231464E6415}" type="datetimeFigureOut">
              <a:rPr lang="en-US" smtClean="0"/>
              <a:t>2/11/20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35A7D0D-F36C-224D-87A4-DFE95DDA0045}" type="slidenum">
              <a:rPr lang="en-US" smtClean="0"/>
              <a:t>‹#›</a:t>
            </a:fld>
            <a:endParaRPr lang="en-US"/>
          </a:p>
        </p:txBody>
      </p:sp>
      <p:pic>
        <p:nvPicPr>
          <p:cNvPr id="9" name="Picture 8" descr="epcc_log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4143" y="5989464"/>
            <a:ext cx="1931719" cy="627038"/>
          </a:xfrm>
          <a:prstGeom prst="rect">
            <a:avLst/>
          </a:prstGeom>
        </p:spPr>
      </p:pic>
      <p:pic>
        <p:nvPicPr>
          <p:cNvPr id="11" name="Picture 10" descr="uoe_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22568" y="5902300"/>
            <a:ext cx="786898" cy="78689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LSST </a:t>
            </a:r>
            <a:r>
              <a:rPr lang="en-US" dirty="0" err="1"/>
              <a:t>Jupyterhub</a:t>
            </a:r>
            <a:r>
              <a:rPr lang="en-US" dirty="0"/>
              <a:t> Pilot 9 months on</a:t>
            </a:r>
          </a:p>
        </p:txBody>
      </p:sp>
      <p:sp>
        <p:nvSpPr>
          <p:cNvPr id="3" name="Subtitle 2"/>
          <p:cNvSpPr>
            <a:spLocks noGrp="1"/>
          </p:cNvSpPr>
          <p:nvPr>
            <p:ph type="subTitle" idx="1"/>
          </p:nvPr>
        </p:nvSpPr>
        <p:spPr/>
        <p:txBody>
          <a:bodyPr/>
          <a:lstStyle/>
          <a:p>
            <a:r>
              <a:rPr lang="en-US" dirty="0"/>
              <a:t>Gareth Francis</a:t>
            </a:r>
          </a:p>
          <a:p>
            <a:r>
              <a:rPr lang="en-US" dirty="0" err="1"/>
              <a:t>g.francis@epcc.ed.ac.uk</a:t>
            </a:r>
            <a:endParaRPr lang="en-US" dirty="0"/>
          </a:p>
        </p:txBody>
      </p:sp>
    </p:spTree>
    <p:extLst>
      <p:ext uri="{BB962C8B-B14F-4D97-AF65-F5344CB8AC3E}">
        <p14:creationId xmlns:p14="http://schemas.microsoft.com/office/powerpoint/2010/main" val="92326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p:txBody>
          <a:bodyPr/>
          <a:lstStyle/>
          <a:p>
            <a:r>
              <a:rPr lang="en-US" dirty="0" err="1"/>
              <a:t>Jupyter</a:t>
            </a:r>
            <a:r>
              <a:rPr lang="en-US" dirty="0"/>
              <a:t> notebooks are becoming popular amongst astronomers as a convenient way to explore and </a:t>
            </a:r>
            <a:r>
              <a:rPr lang="en-US" dirty="0" err="1"/>
              <a:t>analyse</a:t>
            </a:r>
            <a:r>
              <a:rPr lang="en-US" dirty="0"/>
              <a:t> data</a:t>
            </a:r>
          </a:p>
          <a:p>
            <a:r>
              <a:rPr lang="en-US" dirty="0"/>
              <a:t>The </a:t>
            </a:r>
            <a:r>
              <a:rPr lang="en-US" dirty="0" err="1"/>
              <a:t>Jupyter</a:t>
            </a:r>
            <a:r>
              <a:rPr lang="en-US" dirty="0"/>
              <a:t> notebook is part of the LSST Science Platform Design</a:t>
            </a:r>
          </a:p>
          <a:p>
            <a:r>
              <a:rPr lang="en-US" dirty="0"/>
              <a:t>Objective of this project is to pilot a </a:t>
            </a:r>
            <a:r>
              <a:rPr lang="en-US" dirty="0" err="1"/>
              <a:t>JupyterHub</a:t>
            </a:r>
            <a:r>
              <a:rPr lang="en-US" dirty="0"/>
              <a:t> service that will ultimately be deployed as part of the LSST UK Data Access Centre</a:t>
            </a:r>
          </a:p>
        </p:txBody>
      </p:sp>
    </p:spTree>
    <p:extLst>
      <p:ext uri="{BB962C8B-B14F-4D97-AF65-F5344CB8AC3E}">
        <p14:creationId xmlns:p14="http://schemas.microsoft.com/office/powerpoint/2010/main" val="51341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status in April 2019</a:t>
            </a:r>
          </a:p>
        </p:txBody>
      </p:sp>
      <p:sp>
        <p:nvSpPr>
          <p:cNvPr id="3" name="Content Placeholder 2"/>
          <p:cNvSpPr>
            <a:spLocks noGrp="1"/>
          </p:cNvSpPr>
          <p:nvPr>
            <p:ph idx="1"/>
          </p:nvPr>
        </p:nvSpPr>
        <p:spPr/>
        <p:txBody>
          <a:bodyPr/>
          <a:lstStyle/>
          <a:p>
            <a:r>
              <a:rPr lang="en-US" dirty="0" err="1"/>
              <a:t>JupyterHub</a:t>
            </a:r>
            <a:r>
              <a:rPr lang="en-US" dirty="0"/>
              <a:t> service running on STFC Cloud at RAL</a:t>
            </a:r>
          </a:p>
          <a:p>
            <a:r>
              <a:rPr lang="en-US" dirty="0"/>
              <a:t>Using Rancher to manage to K8s cluster</a:t>
            </a:r>
          </a:p>
          <a:p>
            <a:r>
              <a:rPr lang="en-US" dirty="0"/>
              <a:t>Mildly </a:t>
            </a:r>
            <a:r>
              <a:rPr lang="en-US" dirty="0" err="1"/>
              <a:t>customised</a:t>
            </a:r>
            <a:r>
              <a:rPr lang="en-US" dirty="0"/>
              <a:t> </a:t>
            </a:r>
            <a:r>
              <a:rPr lang="en-US" dirty="0" err="1"/>
              <a:t>Jupyter</a:t>
            </a:r>
            <a:r>
              <a:rPr lang="en-US" dirty="0"/>
              <a:t> server (preinstalled libraries)</a:t>
            </a:r>
          </a:p>
          <a:p>
            <a:r>
              <a:rPr lang="en-US" dirty="0"/>
              <a:t>Integrated with</a:t>
            </a:r>
          </a:p>
          <a:p>
            <a:pPr lvl="1"/>
            <a:r>
              <a:rPr lang="en-US" dirty="0"/>
              <a:t>EGI Check-in for AAI</a:t>
            </a:r>
          </a:p>
          <a:p>
            <a:pPr lvl="1"/>
            <a:r>
              <a:rPr lang="en-US" dirty="0"/>
              <a:t>ELK stack for logging</a:t>
            </a:r>
          </a:p>
          <a:p>
            <a:pPr lvl="1"/>
            <a:r>
              <a:rPr lang="en-US" dirty="0"/>
              <a:t>Git preinstalled &amp; UI plugin for </a:t>
            </a:r>
            <a:r>
              <a:rPr lang="en-US" dirty="0" err="1"/>
              <a:t>JupyterLab</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99665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as of April 2019</a:t>
            </a:r>
          </a:p>
        </p:txBody>
      </p:sp>
      <p:sp>
        <p:nvSpPr>
          <p:cNvPr id="3" name="Content Placeholder 2"/>
          <p:cNvSpPr>
            <a:spLocks noGrp="1"/>
          </p:cNvSpPr>
          <p:nvPr>
            <p:ph idx="1"/>
          </p:nvPr>
        </p:nvSpPr>
        <p:spPr>
          <a:xfrm>
            <a:off x="457200" y="1600200"/>
            <a:ext cx="8229600" cy="1804249"/>
          </a:xfrm>
        </p:spPr>
        <p:txBody>
          <a:bodyPr/>
          <a:lstStyle/>
          <a:p>
            <a:pPr marL="0" indent="0">
              <a:buNone/>
            </a:pPr>
            <a:endParaRPr lang="en-US" dirty="0"/>
          </a:p>
        </p:txBody>
      </p:sp>
      <p:sp>
        <p:nvSpPr>
          <p:cNvPr id="4" name="Rectangle 3"/>
          <p:cNvSpPr/>
          <p:nvPr/>
        </p:nvSpPr>
        <p:spPr>
          <a:xfrm>
            <a:off x="811782" y="5198331"/>
            <a:ext cx="7607179" cy="549950"/>
          </a:xfrm>
          <a:prstGeom prst="rect">
            <a:avLst/>
          </a:prstGeom>
          <a:solidFill>
            <a:srgbClr val="1D98D2"/>
          </a:solidFill>
          <a:ln>
            <a:solidFill>
              <a:srgbClr val="1577A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OpenStack</a:t>
            </a:r>
            <a:endParaRPr lang="en-US" dirty="0"/>
          </a:p>
        </p:txBody>
      </p:sp>
      <p:sp>
        <p:nvSpPr>
          <p:cNvPr id="5" name="Rectangle 4"/>
          <p:cNvSpPr/>
          <p:nvPr/>
        </p:nvSpPr>
        <p:spPr>
          <a:xfrm>
            <a:off x="2225852" y="4486525"/>
            <a:ext cx="2291320" cy="549950"/>
          </a:xfrm>
          <a:prstGeom prst="rect">
            <a:avLst/>
          </a:prstGeom>
          <a:solidFill>
            <a:srgbClr val="00D269"/>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Kubernetes</a:t>
            </a:r>
            <a:endParaRPr lang="en-US" dirty="0"/>
          </a:p>
        </p:txBody>
      </p:sp>
      <p:sp>
        <p:nvSpPr>
          <p:cNvPr id="6" name="Rectangle 5"/>
          <p:cNvSpPr/>
          <p:nvPr/>
        </p:nvSpPr>
        <p:spPr>
          <a:xfrm>
            <a:off x="811783" y="4486525"/>
            <a:ext cx="1217672" cy="549950"/>
          </a:xfrm>
          <a:prstGeom prst="rect">
            <a:avLst/>
          </a:prstGeom>
          <a:solidFill>
            <a:srgbClr val="00D269"/>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Rancher</a:t>
            </a:r>
          </a:p>
        </p:txBody>
      </p:sp>
      <p:sp>
        <p:nvSpPr>
          <p:cNvPr id="7" name="Rectangle 6"/>
          <p:cNvSpPr/>
          <p:nvPr/>
        </p:nvSpPr>
        <p:spPr>
          <a:xfrm>
            <a:off x="6821583" y="4486525"/>
            <a:ext cx="1597377" cy="549950"/>
          </a:xfrm>
          <a:prstGeom prst="rect">
            <a:avLst/>
          </a:prstGeom>
          <a:solidFill>
            <a:srgbClr val="00D269"/>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Docker</a:t>
            </a:r>
            <a:r>
              <a:rPr lang="en-US" dirty="0"/>
              <a:t> repo</a:t>
            </a:r>
          </a:p>
        </p:txBody>
      </p:sp>
      <p:sp>
        <p:nvSpPr>
          <p:cNvPr id="8" name="Rectangle 7"/>
          <p:cNvSpPr/>
          <p:nvPr/>
        </p:nvSpPr>
        <p:spPr>
          <a:xfrm>
            <a:off x="4700478" y="4486525"/>
            <a:ext cx="924901" cy="549950"/>
          </a:xfrm>
          <a:prstGeom prst="rect">
            <a:avLst/>
          </a:prstGeom>
          <a:solidFill>
            <a:srgbClr val="00D269"/>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Proxy</a:t>
            </a:r>
          </a:p>
        </p:txBody>
      </p:sp>
      <p:sp>
        <p:nvSpPr>
          <p:cNvPr id="9" name="Rectangle 8"/>
          <p:cNvSpPr/>
          <p:nvPr/>
        </p:nvSpPr>
        <p:spPr>
          <a:xfrm>
            <a:off x="5774124" y="4486525"/>
            <a:ext cx="890341" cy="549950"/>
          </a:xfrm>
          <a:prstGeom prst="rect">
            <a:avLst/>
          </a:prstGeom>
          <a:solidFill>
            <a:srgbClr val="00D269"/>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ELK</a:t>
            </a:r>
          </a:p>
        </p:txBody>
      </p:sp>
      <p:sp>
        <p:nvSpPr>
          <p:cNvPr id="10" name="Rectangle 9"/>
          <p:cNvSpPr/>
          <p:nvPr/>
        </p:nvSpPr>
        <p:spPr>
          <a:xfrm>
            <a:off x="2225852" y="3743802"/>
            <a:ext cx="864155" cy="549950"/>
          </a:xfrm>
          <a:prstGeom prst="rect">
            <a:avLst/>
          </a:prstGeom>
          <a:solidFill>
            <a:srgbClr val="F2BE00"/>
          </a:solidFill>
          <a:ln>
            <a:solidFill>
              <a:srgbClr val="D17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JHub</a:t>
            </a:r>
            <a:endParaRPr lang="en-US" dirty="0"/>
          </a:p>
        </p:txBody>
      </p:sp>
      <p:sp>
        <p:nvSpPr>
          <p:cNvPr id="12" name="Cloud 11"/>
          <p:cNvSpPr/>
          <p:nvPr/>
        </p:nvSpPr>
        <p:spPr>
          <a:xfrm>
            <a:off x="5040902" y="2500960"/>
            <a:ext cx="3378057" cy="1584377"/>
          </a:xfrm>
          <a:prstGeom prst="cloud">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p:cNvSpPr/>
          <p:nvPr/>
        </p:nvSpPr>
        <p:spPr>
          <a:xfrm>
            <a:off x="5625380" y="2854499"/>
            <a:ext cx="1039086" cy="549950"/>
          </a:xfrm>
          <a:prstGeom prst="rect">
            <a:avLst/>
          </a:prstGeom>
          <a:solidFill>
            <a:schemeClr val="tx2"/>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GitHub</a:t>
            </a:r>
            <a:endParaRPr lang="en-US" dirty="0"/>
          </a:p>
        </p:txBody>
      </p:sp>
      <p:sp>
        <p:nvSpPr>
          <p:cNvPr id="15" name="Rectangle 14"/>
          <p:cNvSpPr/>
          <p:nvPr/>
        </p:nvSpPr>
        <p:spPr>
          <a:xfrm>
            <a:off x="6664465" y="3064004"/>
            <a:ext cx="1274765" cy="549950"/>
          </a:xfrm>
          <a:prstGeom prst="rect">
            <a:avLst/>
          </a:prstGeom>
          <a:solidFill>
            <a:schemeClr val="tx2"/>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Check-in</a:t>
            </a:r>
          </a:p>
        </p:txBody>
      </p:sp>
      <p:sp>
        <p:nvSpPr>
          <p:cNvPr id="16" name="Rectangle 15"/>
          <p:cNvSpPr/>
          <p:nvPr/>
        </p:nvSpPr>
        <p:spPr>
          <a:xfrm>
            <a:off x="3242407" y="3743802"/>
            <a:ext cx="1274765" cy="549950"/>
          </a:xfrm>
          <a:prstGeom prst="rect">
            <a:avLst/>
          </a:prstGeom>
          <a:solidFill>
            <a:srgbClr val="F2BE00"/>
          </a:solidFill>
          <a:ln>
            <a:solidFill>
              <a:srgbClr val="D17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Jupyter</a:t>
            </a:r>
            <a:endParaRPr lang="en-US" dirty="0"/>
          </a:p>
        </p:txBody>
      </p:sp>
      <p:sp>
        <p:nvSpPr>
          <p:cNvPr id="17" name="Rectangle 16"/>
          <p:cNvSpPr/>
          <p:nvPr/>
        </p:nvSpPr>
        <p:spPr>
          <a:xfrm>
            <a:off x="3346089" y="3621227"/>
            <a:ext cx="1274765" cy="549950"/>
          </a:xfrm>
          <a:prstGeom prst="rect">
            <a:avLst/>
          </a:prstGeom>
          <a:solidFill>
            <a:srgbClr val="F2BE00"/>
          </a:solidFill>
          <a:ln>
            <a:solidFill>
              <a:srgbClr val="D17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Jupyter</a:t>
            </a:r>
            <a:endParaRPr lang="en-US" dirty="0"/>
          </a:p>
        </p:txBody>
      </p:sp>
      <p:sp>
        <p:nvSpPr>
          <p:cNvPr id="18" name="Rectangle 17"/>
          <p:cNvSpPr/>
          <p:nvPr/>
        </p:nvSpPr>
        <p:spPr>
          <a:xfrm>
            <a:off x="3451900" y="3468827"/>
            <a:ext cx="1274765" cy="549950"/>
          </a:xfrm>
          <a:prstGeom prst="rect">
            <a:avLst/>
          </a:prstGeom>
          <a:solidFill>
            <a:srgbClr val="F2BE00"/>
          </a:solidFill>
          <a:ln>
            <a:solidFill>
              <a:srgbClr val="D17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Jupyter</a:t>
            </a:r>
            <a:endParaRPr lang="en-US" dirty="0"/>
          </a:p>
        </p:txBody>
      </p:sp>
    </p:spTree>
    <p:extLst>
      <p:ext uri="{BB962C8B-B14F-4D97-AF65-F5344CB8AC3E}">
        <p14:creationId xmlns:p14="http://schemas.microsoft.com/office/powerpoint/2010/main" val="140924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done since</a:t>
            </a:r>
          </a:p>
        </p:txBody>
      </p:sp>
      <p:sp>
        <p:nvSpPr>
          <p:cNvPr id="3" name="Content Placeholder 2"/>
          <p:cNvSpPr>
            <a:spLocks noGrp="1"/>
          </p:cNvSpPr>
          <p:nvPr>
            <p:ph idx="1"/>
          </p:nvPr>
        </p:nvSpPr>
        <p:spPr/>
        <p:txBody>
          <a:bodyPr/>
          <a:lstStyle/>
          <a:p>
            <a:r>
              <a:rPr lang="en-US" dirty="0"/>
              <a:t>Got some users</a:t>
            </a:r>
          </a:p>
          <a:p>
            <a:pPr lvl="1"/>
            <a:r>
              <a:rPr lang="en-US" dirty="0"/>
              <a:t>18 unique users</a:t>
            </a:r>
          </a:p>
          <a:p>
            <a:pPr lvl="1"/>
            <a:r>
              <a:rPr lang="en-US" dirty="0"/>
              <a:t>Monthly usage peaked at 256 hours by 5 users in August</a:t>
            </a:r>
          </a:p>
          <a:p>
            <a:endParaRPr lang="en-US" dirty="0"/>
          </a:p>
          <a:p>
            <a:r>
              <a:rPr lang="en-US" dirty="0"/>
              <a:t>Implemented usage accounting</a:t>
            </a:r>
          </a:p>
          <a:p>
            <a:pPr lvl="1"/>
            <a:r>
              <a:rPr lang="en-US" dirty="0"/>
              <a:t>Includes support for groups</a:t>
            </a:r>
          </a:p>
          <a:p>
            <a:pPr lvl="1"/>
            <a:r>
              <a:rPr lang="en-US" dirty="0"/>
              <a:t>Based on </a:t>
            </a:r>
            <a:r>
              <a:rPr lang="en-US" dirty="0" err="1"/>
              <a:t>XDMoD</a:t>
            </a:r>
            <a:endParaRPr lang="en-US" dirty="0"/>
          </a:p>
          <a:p>
            <a:pPr lvl="1"/>
            <a:r>
              <a:rPr lang="en-US" dirty="0"/>
              <a:t>Uses a simple REST service that </a:t>
            </a:r>
            <a:r>
              <a:rPr lang="en-US" dirty="0" err="1"/>
              <a:t>JupyterHub</a:t>
            </a:r>
            <a:r>
              <a:rPr lang="en-US" dirty="0"/>
              <a:t> event hooks can call to write log events </a:t>
            </a:r>
          </a:p>
          <a:p>
            <a:pPr lvl="1"/>
            <a:r>
              <a:rPr lang="en-US" dirty="0"/>
              <a:t>Also keeps track of real name to username mapping</a:t>
            </a:r>
          </a:p>
        </p:txBody>
      </p:sp>
    </p:spTree>
    <p:extLst>
      <p:ext uri="{BB962C8B-B14F-4D97-AF65-F5344CB8AC3E}">
        <p14:creationId xmlns:p14="http://schemas.microsoft.com/office/powerpoint/2010/main" val="74680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4FD1-9984-5243-B398-5859E4B1AF04}"/>
              </a:ext>
            </a:extLst>
          </p:cNvPr>
          <p:cNvPicPr>
            <a:picLocks noChangeAspect="1"/>
          </p:cNvPicPr>
          <p:nvPr/>
        </p:nvPicPr>
        <p:blipFill>
          <a:blip r:embed="rId2"/>
          <a:stretch>
            <a:fillRect/>
          </a:stretch>
        </p:blipFill>
        <p:spPr>
          <a:xfrm>
            <a:off x="0" y="556889"/>
            <a:ext cx="9144000" cy="5106612"/>
          </a:xfrm>
          <a:prstGeom prst="rect">
            <a:avLst/>
          </a:prstGeom>
        </p:spPr>
      </p:pic>
    </p:spTree>
    <p:extLst>
      <p:ext uri="{BB962C8B-B14F-4D97-AF65-F5344CB8AC3E}">
        <p14:creationId xmlns:p14="http://schemas.microsoft.com/office/powerpoint/2010/main" val="131121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haven’t done (yet)</a:t>
            </a:r>
          </a:p>
        </p:txBody>
      </p:sp>
      <p:sp>
        <p:nvSpPr>
          <p:cNvPr id="3" name="Content Placeholder 2"/>
          <p:cNvSpPr>
            <a:spLocks noGrp="1"/>
          </p:cNvSpPr>
          <p:nvPr>
            <p:ph idx="1"/>
          </p:nvPr>
        </p:nvSpPr>
        <p:spPr/>
        <p:txBody>
          <a:bodyPr/>
          <a:lstStyle/>
          <a:p>
            <a:r>
              <a:rPr lang="en-US" dirty="0"/>
              <a:t>We have somewhat </a:t>
            </a:r>
            <a:r>
              <a:rPr lang="en-US" dirty="0" err="1"/>
              <a:t>deprioritised</a:t>
            </a:r>
            <a:r>
              <a:rPr lang="en-US" dirty="0"/>
              <a:t> work on </a:t>
            </a:r>
            <a:r>
              <a:rPr lang="en-US" dirty="0" err="1"/>
              <a:t>JupyterHub</a:t>
            </a:r>
            <a:r>
              <a:rPr lang="en-US" dirty="0"/>
              <a:t> in order to focus on other parts of the LSST data broker service so we haven’t yet done much about:</a:t>
            </a:r>
          </a:p>
          <a:p>
            <a:pPr lvl="1"/>
            <a:r>
              <a:rPr lang="en-US" dirty="0"/>
              <a:t>Database integration</a:t>
            </a:r>
          </a:p>
          <a:p>
            <a:pPr lvl="1"/>
            <a:r>
              <a:rPr lang="en-US" dirty="0"/>
              <a:t>Service monitoring, backups and general robustness and maturity</a:t>
            </a:r>
          </a:p>
          <a:p>
            <a:pPr lvl="1"/>
            <a:r>
              <a:rPr lang="en-US" dirty="0"/>
              <a:t>Documentation</a:t>
            </a:r>
          </a:p>
          <a:p>
            <a:r>
              <a:rPr lang="en-US" dirty="0"/>
              <a:t>Other features on the back burner due to unclear requirements:</a:t>
            </a:r>
          </a:p>
          <a:p>
            <a:pPr lvl="1"/>
            <a:r>
              <a:rPr lang="en-US" dirty="0"/>
              <a:t>Integration with Spark/external job systems</a:t>
            </a:r>
          </a:p>
          <a:p>
            <a:pPr lvl="1"/>
            <a:r>
              <a:rPr lang="en-US" dirty="0"/>
              <a:t>Data sharing (other than git)</a:t>
            </a:r>
          </a:p>
          <a:p>
            <a:pPr lvl="1"/>
            <a:r>
              <a:rPr lang="en-US" dirty="0"/>
              <a:t>Scaling</a:t>
            </a:r>
          </a:p>
        </p:txBody>
      </p:sp>
    </p:spTree>
    <p:extLst>
      <p:ext uri="{BB962C8B-B14F-4D97-AF65-F5344CB8AC3E}">
        <p14:creationId xmlns:p14="http://schemas.microsoft.com/office/powerpoint/2010/main" val="75807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so far</a:t>
            </a:r>
          </a:p>
        </p:txBody>
      </p:sp>
      <p:sp>
        <p:nvSpPr>
          <p:cNvPr id="3" name="Content Placeholder 2"/>
          <p:cNvSpPr>
            <a:spLocks noGrp="1"/>
          </p:cNvSpPr>
          <p:nvPr>
            <p:ph idx="1"/>
          </p:nvPr>
        </p:nvSpPr>
        <p:spPr/>
        <p:txBody>
          <a:bodyPr>
            <a:normAutofit/>
          </a:bodyPr>
          <a:lstStyle/>
          <a:p>
            <a:r>
              <a:rPr lang="en-US" sz="2000" dirty="0"/>
              <a:t>EGI Check-in</a:t>
            </a:r>
          </a:p>
          <a:p>
            <a:pPr lvl="1"/>
            <a:r>
              <a:rPr lang="en-US" sz="1800" dirty="0"/>
              <a:t>Not particularly user-friendly for either end-users or service admins</a:t>
            </a:r>
          </a:p>
          <a:p>
            <a:r>
              <a:rPr lang="en-US" sz="2000" dirty="0"/>
              <a:t>Cloud reliability</a:t>
            </a:r>
          </a:p>
          <a:p>
            <a:pPr lvl="1"/>
            <a:r>
              <a:rPr lang="en-US" sz="1800" dirty="0"/>
              <a:t>Intermittent issues with network packet loss, loss of DNS service and Cinder volumes becoming stuck (believed to all be due to the same network fault). First observed in May, finally resolved in October.</a:t>
            </a:r>
          </a:p>
          <a:p>
            <a:pPr lvl="1"/>
            <a:r>
              <a:rPr lang="en-US" sz="1800" dirty="0"/>
              <a:t>Major issue with loss of access to Cinder volumes at start of December. Ultimately able to avoid any loss of user data, but nearly two months of down time for some users. Required a lot of manual work to resolve.</a:t>
            </a:r>
          </a:p>
          <a:p>
            <a:r>
              <a:rPr lang="en-US" sz="2000" dirty="0"/>
              <a:t>Rancher</a:t>
            </a:r>
          </a:p>
          <a:p>
            <a:pPr lvl="1"/>
            <a:r>
              <a:rPr lang="en-US" sz="1800" dirty="0"/>
              <a:t>Good when it works, difficult to recover from errors</a:t>
            </a:r>
          </a:p>
        </p:txBody>
      </p:sp>
    </p:spTree>
    <p:extLst>
      <p:ext uri="{BB962C8B-B14F-4D97-AF65-F5344CB8AC3E}">
        <p14:creationId xmlns:p14="http://schemas.microsoft.com/office/powerpoint/2010/main" val="167136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for IRIS</a:t>
            </a:r>
          </a:p>
        </p:txBody>
      </p:sp>
      <p:sp>
        <p:nvSpPr>
          <p:cNvPr id="3" name="Content Placeholder 2"/>
          <p:cNvSpPr>
            <a:spLocks noGrp="1"/>
          </p:cNvSpPr>
          <p:nvPr>
            <p:ph idx="1"/>
          </p:nvPr>
        </p:nvSpPr>
        <p:spPr/>
        <p:txBody>
          <a:bodyPr/>
          <a:lstStyle/>
          <a:p>
            <a:r>
              <a:rPr lang="en-US" dirty="0"/>
              <a:t>Reliability</a:t>
            </a:r>
          </a:p>
          <a:p>
            <a:r>
              <a:rPr lang="en-US" dirty="0"/>
              <a:t>Magnum availability</a:t>
            </a:r>
          </a:p>
          <a:p>
            <a:r>
              <a:rPr lang="en-US" dirty="0"/>
              <a:t>How easily could we move to/replicate at another IRIS cloud?</a:t>
            </a:r>
          </a:p>
          <a:p>
            <a:r>
              <a:rPr lang="en-US" dirty="0"/>
              <a:t>How easily could another project replicate what we’ve done?</a:t>
            </a:r>
          </a:p>
          <a:p>
            <a:endParaRPr lang="en-US" dirty="0"/>
          </a:p>
          <a:p>
            <a:pPr marL="0" indent="0">
              <a:buNone/>
            </a:pPr>
            <a:endParaRPr lang="en-US" dirty="0"/>
          </a:p>
        </p:txBody>
      </p:sp>
    </p:spTree>
    <p:extLst>
      <p:ext uri="{BB962C8B-B14F-4D97-AF65-F5344CB8AC3E}">
        <p14:creationId xmlns:p14="http://schemas.microsoft.com/office/powerpoint/2010/main" val="3574879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pcc_grey-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epcc_grey-1.thmx</Template>
  <TotalTime>20064</TotalTime>
  <Words>403</Words>
  <Application>Microsoft Macintosh PowerPoint</Application>
  <PresentationFormat>On-screen Show (4:3)</PresentationFormat>
  <Paragraphs>62</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epcc_grey-1</vt:lpstr>
      <vt:lpstr>LSST Jupyterhub Pilot 9 months on</vt:lpstr>
      <vt:lpstr>Project Overview</vt:lpstr>
      <vt:lpstr>Recap: status in April 2019</vt:lpstr>
      <vt:lpstr>Architecture as of April 2019</vt:lpstr>
      <vt:lpstr>What we’ve done since</vt:lpstr>
      <vt:lpstr>PowerPoint Presentation</vt:lpstr>
      <vt:lpstr>What we haven’t done (yet)</vt:lpstr>
      <vt:lpstr>Issues so far</vt:lpstr>
      <vt:lpstr>Issues for IRIS</vt:lpstr>
    </vt:vector>
  </TitlesOfParts>
  <Company>EPCC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LSST Jupyterhub</dc:title>
  <dc:creator>Gareth Francis</dc:creator>
  <cp:lastModifiedBy>FRANCIS Gareth</cp:lastModifiedBy>
  <cp:revision>31</cp:revision>
  <dcterms:created xsi:type="dcterms:W3CDTF">2019-03-21T15:25:00Z</dcterms:created>
  <dcterms:modified xsi:type="dcterms:W3CDTF">2020-02-11T12:43:57Z</dcterms:modified>
</cp:coreProperties>
</file>