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1" r:id="rId1"/>
    <p:sldMasterId id="2147483700" r:id="rId2"/>
  </p:sldMasterIdLst>
  <p:notesMasterIdLst>
    <p:notesMasterId r:id="rId8"/>
  </p:notesMasterIdLst>
  <p:handoutMasterIdLst>
    <p:handoutMasterId r:id="rId9"/>
  </p:handoutMasterIdLst>
  <p:sldIdLst>
    <p:sldId id="257" r:id="rId3"/>
    <p:sldId id="278" r:id="rId4"/>
    <p:sldId id="419" r:id="rId5"/>
    <p:sldId id="289" r:id="rId6"/>
    <p:sldId id="27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8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88"/>
    <a:srgbClr val="F08900"/>
    <a:srgbClr val="FF6900"/>
    <a:srgbClr val="1E5DF8"/>
    <a:srgbClr val="626262"/>
    <a:srgbClr val="FFFFFF"/>
    <a:srgbClr val="00BED5"/>
    <a:srgbClr val="C13D33"/>
    <a:srgbClr val="E94D36"/>
    <a:srgbClr val="BE2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24"/>
    <p:restoredTop sz="94522"/>
  </p:normalViewPr>
  <p:slideViewPr>
    <p:cSldViewPr snapToGrid="0" snapToObjects="1">
      <p:cViewPr varScale="1">
        <p:scale>
          <a:sx n="117" d="100"/>
          <a:sy n="117" d="100"/>
        </p:scale>
        <p:origin x="640" y="168"/>
      </p:cViewPr>
      <p:guideLst>
        <p:guide orient="horz" pos="323"/>
        <p:guide pos="325"/>
        <p:guide orient="horz" pos="3974"/>
        <p:guide pos="7355"/>
        <p:guide pos="3840"/>
        <p:guide orient="horz" pos="867"/>
        <p:guide orient="horz" pos="3634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43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FFA334-088A-234C-ADBB-6C7BB315DF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5BC48-C97F-484F-89A8-806F108B10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11D46-9CE9-B041-815F-A1F5F5613F8A}" type="datetimeFigureOut">
              <a:rPr lang="en-US" smtClean="0"/>
              <a:t>4/21/20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C2C45F-303A-1548-A712-9D3173ADBB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A55EB-EA47-5A4A-BFE7-CE278E191F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9CA25-3822-EF4C-85D4-8CF62D0165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590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48FE9A4A-3203-D544-A0F2-9B4A7A1B021E}" type="datetimeFigureOut">
              <a:rPr lang="en-US" smtClean="0"/>
              <a:pPr/>
              <a:t>4/21/20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C0F3BA1D-A00F-DB41-84DA-BE26C4853B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463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7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C6FA2D3-DEDF-B246-972B-691B3DCD2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27</a:t>
            </a:r>
            <a:r>
              <a:rPr lang="en-US" baseline="30000" dirty="0"/>
              <a:t>th</a:t>
            </a:r>
            <a:r>
              <a:rPr lang="en-US" dirty="0"/>
              <a:t> March 2020</a:t>
            </a:r>
          </a:p>
        </p:txBody>
      </p:sp>
    </p:spTree>
    <p:extLst>
      <p:ext uri="{BB962C8B-B14F-4D97-AF65-F5344CB8AC3E}">
        <p14:creationId xmlns:p14="http://schemas.microsoft.com/office/powerpoint/2010/main" val="174914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47261B4-859C-9C47-863F-59A78F2C4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27</a:t>
            </a:r>
            <a:r>
              <a:rPr lang="en-US" baseline="30000" dirty="0"/>
              <a:t>th</a:t>
            </a:r>
            <a:r>
              <a:rPr lang="en-US" dirty="0"/>
              <a:t> March 2020</a:t>
            </a:r>
          </a:p>
        </p:txBody>
      </p:sp>
    </p:spTree>
    <p:extLst>
      <p:ext uri="{BB962C8B-B14F-4D97-AF65-F5344CB8AC3E}">
        <p14:creationId xmlns:p14="http://schemas.microsoft.com/office/powerpoint/2010/main" val="360067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161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Alastair Dewhurst, 9th March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370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Alastair Dewhurst, 9th March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4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Alastair Dewhurst, 9th March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499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Alastair Dewhurst, 9th March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661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Alastair Dewhurst, 9th March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09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Alastair Dewhurst, 9th March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958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Alastair Dewhurst, 9th March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38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27</a:t>
            </a:r>
            <a:r>
              <a:rPr lang="en-US" baseline="30000" dirty="0"/>
              <a:t>th</a:t>
            </a:r>
            <a:r>
              <a:rPr lang="en-US" dirty="0"/>
              <a:t> March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1760" y="182562"/>
            <a:ext cx="462280" cy="365125"/>
          </a:xfrm>
        </p:spPr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929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Alastair Dewhurst, 9th March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919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Alastair Dewhurst, 9th March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414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Alastair Dewhurst, 9th March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969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Alastair Dewhurst, 9th March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356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228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067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54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99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85874"/>
            <a:ext cx="5181600" cy="4891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85874"/>
            <a:ext cx="5181600" cy="4891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0A2CE04-59A3-C04F-AA6C-DC38E766B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27</a:t>
            </a:r>
            <a:r>
              <a:rPr lang="en-US" baseline="30000" dirty="0"/>
              <a:t>th</a:t>
            </a:r>
            <a:r>
              <a:rPr lang="en-US" dirty="0"/>
              <a:t> March 2020</a:t>
            </a:r>
          </a:p>
        </p:txBody>
      </p:sp>
    </p:spTree>
    <p:extLst>
      <p:ext uri="{BB962C8B-B14F-4D97-AF65-F5344CB8AC3E}">
        <p14:creationId xmlns:p14="http://schemas.microsoft.com/office/powerpoint/2010/main" val="159467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6968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5F97B46-4485-E047-8737-FACD437EF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27</a:t>
            </a:r>
            <a:r>
              <a:rPr lang="en-US" baseline="30000" dirty="0"/>
              <a:t>th</a:t>
            </a:r>
            <a:r>
              <a:rPr lang="en-US" dirty="0"/>
              <a:t> March 2020</a:t>
            </a:r>
          </a:p>
        </p:txBody>
      </p:sp>
    </p:spTree>
    <p:extLst>
      <p:ext uri="{BB962C8B-B14F-4D97-AF65-F5344CB8AC3E}">
        <p14:creationId xmlns:p14="http://schemas.microsoft.com/office/powerpoint/2010/main" val="38487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19D7CA-022A-584B-87B0-B814446D0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27</a:t>
            </a:r>
            <a:r>
              <a:rPr lang="en-US" baseline="30000" dirty="0"/>
              <a:t>th</a:t>
            </a:r>
            <a:r>
              <a:rPr lang="en-US" dirty="0"/>
              <a:t> March 2020</a:t>
            </a:r>
          </a:p>
        </p:txBody>
      </p:sp>
    </p:spTree>
    <p:extLst>
      <p:ext uri="{BB962C8B-B14F-4D97-AF65-F5344CB8AC3E}">
        <p14:creationId xmlns:p14="http://schemas.microsoft.com/office/powerpoint/2010/main" val="391896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FAF64-DF42-2E47-807F-1272FDA4B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27</a:t>
            </a:r>
            <a:r>
              <a:rPr lang="en-US" baseline="30000" dirty="0"/>
              <a:t>th</a:t>
            </a:r>
            <a:r>
              <a:rPr lang="en-US" dirty="0"/>
              <a:t> March 2020</a:t>
            </a:r>
          </a:p>
        </p:txBody>
      </p:sp>
    </p:spTree>
    <p:extLst>
      <p:ext uri="{BB962C8B-B14F-4D97-AF65-F5344CB8AC3E}">
        <p14:creationId xmlns:p14="http://schemas.microsoft.com/office/powerpoint/2010/main" val="399545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FA68DFC-A4A9-514B-BCAE-000DBB4A8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27</a:t>
            </a:r>
            <a:r>
              <a:rPr lang="en-US" baseline="30000" dirty="0"/>
              <a:t>th</a:t>
            </a:r>
            <a:r>
              <a:rPr lang="en-US" dirty="0"/>
              <a:t> March 2020</a:t>
            </a:r>
          </a:p>
        </p:txBody>
      </p:sp>
    </p:spTree>
    <p:extLst>
      <p:ext uri="{BB962C8B-B14F-4D97-AF65-F5344CB8AC3E}">
        <p14:creationId xmlns:p14="http://schemas.microsoft.com/office/powerpoint/2010/main" val="81859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1FED766-DADC-604F-A11D-9505DF06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27</a:t>
            </a:r>
            <a:r>
              <a:rPr lang="en-US" baseline="30000" dirty="0"/>
              <a:t>th</a:t>
            </a:r>
            <a:r>
              <a:rPr lang="en-US" dirty="0"/>
              <a:t> March 2020</a:t>
            </a:r>
          </a:p>
        </p:txBody>
      </p:sp>
    </p:spTree>
    <p:extLst>
      <p:ext uri="{BB962C8B-B14F-4D97-AF65-F5344CB8AC3E}">
        <p14:creationId xmlns:p14="http://schemas.microsoft.com/office/powerpoint/2010/main" val="298527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662"/>
            <a:ext cx="10515600" cy="1065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85874"/>
            <a:ext cx="10515600" cy="4891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2080" y="182562"/>
            <a:ext cx="43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</a:t>
            </a:r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6194100"/>
            <a:ext cx="2111379" cy="539751"/>
          </a:xfrm>
          <a:prstGeom prst="rect">
            <a:avLst/>
          </a:prstGeom>
        </p:spPr>
      </p:pic>
      <p:pic>
        <p:nvPicPr>
          <p:cNvPr id="1026" name="Picture 2" descr="Image result for GridPP logo">
            <a:extLst>
              <a:ext uri="{FF2B5EF4-FFF2-40B4-BE49-F238E27FC236}">
                <a16:creationId xmlns:a16="http://schemas.microsoft.com/office/drawing/2014/main" id="{4E79E1C3-7C13-A343-B05B-9DFFA9A2C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717" y="6176963"/>
            <a:ext cx="1818343" cy="53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90136AD-903A-FD40-8C6C-D6B745641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27</a:t>
            </a:r>
            <a:r>
              <a:rPr lang="en-US" baseline="30000" dirty="0"/>
              <a:t>th</a:t>
            </a:r>
            <a:r>
              <a:rPr lang="en-US" dirty="0"/>
              <a:t> March 2020</a:t>
            </a:r>
          </a:p>
        </p:txBody>
      </p:sp>
    </p:spTree>
    <p:extLst>
      <p:ext uri="{BB962C8B-B14F-4D97-AF65-F5344CB8AC3E}">
        <p14:creationId xmlns:p14="http://schemas.microsoft.com/office/powerpoint/2010/main" val="967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Alastair Dewhurst, 27</a:t>
            </a:r>
            <a:r>
              <a:rPr lang="en-US" baseline="30000" dirty="0"/>
              <a:t>th</a:t>
            </a:r>
            <a:r>
              <a:rPr lang="en-US" dirty="0"/>
              <a:t>  March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38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460467-1FF7-C745-9E17-03FC0ADFFE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5460" y="0"/>
            <a:ext cx="328653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1255197" y="2160730"/>
            <a:ext cx="4564836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DynaFed</a:t>
            </a:r>
            <a:r>
              <a:rPr lang="en-US" sz="48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Digital Asset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1255197" y="3951163"/>
            <a:ext cx="57456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Alastair Dewhurst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D1FDB-2E16-2F43-8790-CB89B28CD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D0F8B-DE19-5040-8A2E-BB0537B3D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IRIS has funded 6645 TB of usable space at RAL on our Echo storage service.</a:t>
            </a:r>
          </a:p>
          <a:p>
            <a:r>
              <a:rPr lang="en-US" dirty="0"/>
              <a:t>Echo can provide both Grid and Cloud interfaces/API.  </a:t>
            </a:r>
          </a:p>
          <a:p>
            <a:r>
              <a:rPr lang="en-US" dirty="0"/>
              <a:t>With the exception of Dune, whose use case is very similar to that LHC Experiments, users have struggled to access Echo.</a:t>
            </a:r>
          </a:p>
          <a:p>
            <a:r>
              <a:rPr lang="en-US" dirty="0" err="1"/>
              <a:t>DynaFed</a:t>
            </a:r>
            <a:r>
              <a:rPr lang="en-US" dirty="0"/>
              <a:t> provides an optional layer on top of the Cloud APIs.</a:t>
            </a:r>
          </a:p>
          <a:p>
            <a:r>
              <a:rPr lang="en-US" dirty="0"/>
              <a:t>It aims aims to greatly improve the ease of use of the service:</a:t>
            </a:r>
          </a:p>
          <a:p>
            <a:pPr lvl="1"/>
            <a:r>
              <a:rPr lang="en-US" dirty="0"/>
              <a:t>Integrate with IRIS IAM service (so no need for X.509 auth)</a:t>
            </a:r>
          </a:p>
          <a:p>
            <a:pPr lvl="1"/>
            <a:r>
              <a:rPr lang="en-US" dirty="0"/>
              <a:t>Provide browser based access to files with a file system like structure.</a:t>
            </a:r>
          </a:p>
          <a:p>
            <a:pPr lvl="1"/>
            <a:r>
              <a:rPr lang="en-US" dirty="0"/>
              <a:t>Facilitate transfers between Grid and Cloud based storage.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205698-E079-2B43-82BD-6BFBA2363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Alastair Dewhurst, 27</a:t>
            </a:r>
            <a:r>
              <a:rPr lang="en-US" baseline="30000" dirty="0"/>
              <a:t>th</a:t>
            </a:r>
            <a:r>
              <a:rPr lang="en-US" dirty="0"/>
              <a:t> March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18B70-6E0E-5445-ACF9-DA3094088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514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DynaFed</a:t>
            </a:r>
            <a:r>
              <a:rPr lang="en-US" dirty="0"/>
              <a:t> Goals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11782698" y="83502"/>
            <a:ext cx="26289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82295" tIns="41148" rIns="82295" bIns="4114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457200" rtl="0" eaLnBrk="1" latinLnBrk="0" hangingPunct="1">
              <a:defRPr sz="1300" kern="1200">
                <a:solidFill>
                  <a:srgbClr val="112947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marL="45720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6pPr>
            <a:lvl7pPr marL="27432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7pPr>
            <a:lvl8pPr marL="32004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8pPr>
            <a:lvl9pPr marL="3657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fld id="{A282E63C-3B47-2A4C-95F4-99C5A632C00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ABA0B3-8064-4949-8B9F-6D559E491212}"/>
              </a:ext>
            </a:extLst>
          </p:cNvPr>
          <p:cNvGrpSpPr/>
          <p:nvPr/>
        </p:nvGrpSpPr>
        <p:grpSpPr>
          <a:xfrm>
            <a:off x="4381500" y="3668486"/>
            <a:ext cx="7401198" cy="2578657"/>
            <a:chOff x="762544" y="3429000"/>
            <a:chExt cx="7401198" cy="2578657"/>
          </a:xfrm>
        </p:grpSpPr>
        <p:sp>
          <p:nvSpPr>
            <p:cNvPr id="6" name="Rectangle 5"/>
            <p:cNvSpPr/>
            <p:nvPr/>
          </p:nvSpPr>
          <p:spPr bwMode="auto">
            <a:xfrm>
              <a:off x="3783671" y="3429000"/>
              <a:ext cx="1358944" cy="862261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err="1"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DynaFed</a:t>
              </a:r>
              <a:endParaRPr lang="en-US" sz="24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3EA2654-5574-6041-9AAA-74E01FE3EAFE}"/>
                </a:ext>
              </a:extLst>
            </p:cNvPr>
            <p:cNvSpPr/>
            <p:nvPr/>
          </p:nvSpPr>
          <p:spPr>
            <a:xfrm>
              <a:off x="762544" y="5195526"/>
              <a:ext cx="1358944" cy="762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/>
                <a:t>Site A Storage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224F7D2-7505-244E-8B99-CB15D50E490F}"/>
                </a:ext>
              </a:extLst>
            </p:cNvPr>
            <p:cNvSpPr/>
            <p:nvPr/>
          </p:nvSpPr>
          <p:spPr>
            <a:xfrm>
              <a:off x="3783671" y="5201437"/>
              <a:ext cx="1358944" cy="762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/>
                <a:t>Echo S3 </a:t>
              </a:r>
            </a:p>
            <a:p>
              <a:pPr algn="ctr"/>
              <a:r>
                <a:rPr lang="en-US" sz="2000" dirty="0"/>
                <a:t>Gateway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0736DE97-647C-474B-AC80-087C353A24EC}"/>
                </a:ext>
              </a:extLst>
            </p:cNvPr>
            <p:cNvCxnSpPr>
              <a:cxnSpLocks/>
              <a:stCxn id="37" idx="1"/>
              <a:endCxn id="34" idx="3"/>
            </p:cNvCxnSpPr>
            <p:nvPr/>
          </p:nvCxnSpPr>
          <p:spPr bwMode="auto">
            <a:xfrm flipH="1" flipV="1">
              <a:off x="2121489" y="5576527"/>
              <a:ext cx="1662183" cy="5911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762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98C36D5-D309-4F43-9173-375165DC3542}"/>
                </a:ext>
              </a:extLst>
            </p:cNvPr>
            <p:cNvSpPr/>
            <p:nvPr/>
          </p:nvSpPr>
          <p:spPr bwMode="auto">
            <a:xfrm>
              <a:off x="762544" y="3454207"/>
              <a:ext cx="1608216" cy="862261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User (FTS / Rucio)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C9F39A3-C0D5-294A-AB3E-170A265C6C6D}"/>
                </a:ext>
              </a:extLst>
            </p:cNvPr>
            <p:cNvCxnSpPr>
              <a:cxnSpLocks/>
              <a:stCxn id="42" idx="3"/>
              <a:endCxn id="6" idx="1"/>
            </p:cNvCxnSpPr>
            <p:nvPr/>
          </p:nvCxnSpPr>
          <p:spPr bwMode="auto">
            <a:xfrm flipV="1">
              <a:off x="2370760" y="3860131"/>
              <a:ext cx="1412911" cy="25207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7BF53197-6BDA-384A-84BD-7A71E20892DF}"/>
                </a:ext>
              </a:extLst>
            </p:cNvPr>
            <p:cNvCxnSpPr>
              <a:cxnSpLocks/>
              <a:stCxn id="6" idx="2"/>
              <a:endCxn id="37" idx="0"/>
            </p:cNvCxnSpPr>
            <p:nvPr/>
          </p:nvCxnSpPr>
          <p:spPr bwMode="auto">
            <a:xfrm>
              <a:off x="4463143" y="4291261"/>
              <a:ext cx="0" cy="910177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F0686D0-A53F-7343-BEA8-19C1AE9265A0}"/>
                </a:ext>
              </a:extLst>
            </p:cNvPr>
            <p:cNvSpPr/>
            <p:nvPr/>
          </p:nvSpPr>
          <p:spPr bwMode="auto">
            <a:xfrm>
              <a:off x="6804798" y="5145396"/>
              <a:ext cx="1358944" cy="862261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Ceph backend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BE8A1A88-0096-334B-A003-1042AB40F1DF}"/>
                </a:ext>
              </a:extLst>
            </p:cNvPr>
            <p:cNvCxnSpPr>
              <a:cxnSpLocks/>
              <a:stCxn id="37" idx="3"/>
              <a:endCxn id="64" idx="1"/>
            </p:cNvCxnSpPr>
            <p:nvPr/>
          </p:nvCxnSpPr>
          <p:spPr bwMode="auto">
            <a:xfrm flipV="1">
              <a:off x="5142616" y="5576527"/>
              <a:ext cx="1662183" cy="5911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762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EA5C362E-5284-2D4E-A313-C60B0913F736}"/>
                </a:ext>
              </a:extLst>
            </p:cNvPr>
            <p:cNvSpPr txBox="1"/>
            <p:nvPr/>
          </p:nvSpPr>
          <p:spPr>
            <a:xfrm>
              <a:off x="4483283" y="4523615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ssh</a:t>
              </a:r>
              <a:endParaRPr lang="en-US" dirty="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450A4F6-8751-4948-8CF5-7BC7935C6C6A}"/>
                </a:ext>
              </a:extLst>
            </p:cNvPr>
            <p:cNvSpPr txBox="1"/>
            <p:nvPr/>
          </p:nvSpPr>
          <p:spPr>
            <a:xfrm>
              <a:off x="5770766" y="5176295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S3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35F0D49E-B718-5240-84EC-029899D4D7F5}"/>
                </a:ext>
              </a:extLst>
            </p:cNvPr>
            <p:cNvSpPr txBox="1"/>
            <p:nvPr/>
          </p:nvSpPr>
          <p:spPr>
            <a:xfrm>
              <a:off x="2059174" y="4822230"/>
              <a:ext cx="20913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GridFTP</a:t>
              </a:r>
              <a:r>
                <a:rPr lang="en-US" dirty="0"/>
                <a:t>, </a:t>
              </a:r>
              <a:r>
                <a:rPr lang="en-US" dirty="0" err="1"/>
                <a:t>XRootD</a:t>
              </a:r>
              <a:r>
                <a:rPr lang="en-US" dirty="0"/>
                <a:t>, </a:t>
              </a:r>
            </a:p>
            <a:p>
              <a:pPr algn="ctr"/>
              <a:r>
                <a:rPr lang="en-US" dirty="0"/>
                <a:t>S3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8E4F350-25D6-7547-BD35-23EE325D2DFF}"/>
              </a:ext>
            </a:extLst>
          </p:cNvPr>
          <p:cNvSpPr txBox="1"/>
          <p:nvPr/>
        </p:nvSpPr>
        <p:spPr>
          <a:xfrm>
            <a:off x="4081840" y="2205526"/>
            <a:ext cx="2641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Integration with Rucio and 4</a:t>
            </a:r>
            <a:r>
              <a:rPr lang="en-US" baseline="30000" dirty="0"/>
              <a:t>th</a:t>
            </a:r>
            <a:r>
              <a:rPr lang="en-US" dirty="0"/>
              <a:t> Party Copies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FE83E43-86AC-6446-B59A-72107F5FD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43" y="1383154"/>
            <a:ext cx="2421612" cy="27247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93E548-9A04-A14E-8C2B-E2AB4E57DCB0}"/>
              </a:ext>
            </a:extLst>
          </p:cNvPr>
          <p:cNvSpPr txBox="1"/>
          <p:nvPr/>
        </p:nvSpPr>
        <p:spPr>
          <a:xfrm>
            <a:off x="942074" y="996337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Integration with IRIS IAM</a:t>
            </a:r>
          </a:p>
        </p:txBody>
      </p:sp>
      <p:pic>
        <p:nvPicPr>
          <p:cNvPr id="26" name="Content Placeholder 4">
            <a:extLst>
              <a:ext uri="{FF2B5EF4-FFF2-40B4-BE49-F238E27FC236}">
                <a16:creationId xmlns:a16="http://schemas.microsoft.com/office/drawing/2014/main" id="{ABD6829D-25AE-0B4C-BF2F-10DE9F492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683915" y="666312"/>
            <a:ext cx="5070708" cy="2781055"/>
          </a:xfr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F2EFC98-D8E1-DE44-A366-EFAFF69E752D}"/>
              </a:ext>
            </a:extLst>
          </p:cNvPr>
          <p:cNvCxnSpPr>
            <a:endCxn id="26" idx="1"/>
          </p:cNvCxnSpPr>
          <p:nvPr/>
        </p:nvCxnSpPr>
        <p:spPr>
          <a:xfrm flipV="1">
            <a:off x="6422571" y="2056840"/>
            <a:ext cx="261344" cy="2211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0A3F1EA-AB1E-6C4A-94B6-9011898A5433}"/>
              </a:ext>
            </a:extLst>
          </p:cNvPr>
          <p:cNvCxnSpPr>
            <a:cxnSpLocks/>
            <a:stCxn id="5" idx="2"/>
            <a:endCxn id="42" idx="0"/>
          </p:cNvCxnSpPr>
          <p:nvPr/>
        </p:nvCxnSpPr>
        <p:spPr>
          <a:xfrm flipH="1">
            <a:off x="5185608" y="2851857"/>
            <a:ext cx="217213" cy="8418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1B1A2DF9-2B86-C340-90A3-F5E58BF660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393" y="4336376"/>
            <a:ext cx="3398949" cy="1438017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27E95C7-5100-A24B-8690-C27D8845CE22}"/>
              </a:ext>
            </a:extLst>
          </p:cNvPr>
          <p:cNvCxnSpPr>
            <a:cxnSpLocks/>
          </p:cNvCxnSpPr>
          <p:nvPr/>
        </p:nvCxnSpPr>
        <p:spPr>
          <a:xfrm flipH="1">
            <a:off x="2289032" y="3995253"/>
            <a:ext cx="1" cy="6420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93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C3646-CF5B-D34E-BB68-739E54CF4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662"/>
            <a:ext cx="10515600" cy="1065212"/>
          </a:xfrm>
        </p:spPr>
        <p:txBody>
          <a:bodyPr/>
          <a:lstStyle/>
          <a:p>
            <a:r>
              <a:rPr lang="en-US" dirty="0"/>
              <a:t>Work Breakdown structure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CF81E2-3F63-4041-94F0-9A4F38ED5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</p:spPr>
        <p:txBody>
          <a:bodyPr/>
          <a:lstStyle/>
          <a:p>
            <a:r>
              <a:rPr lang="en-US" dirty="0"/>
              <a:t>Alastair Dewhurst, 27</a:t>
            </a:r>
            <a:r>
              <a:rPr lang="en-US" baseline="30000" dirty="0"/>
              <a:t>th</a:t>
            </a:r>
            <a:r>
              <a:rPr lang="en-US" dirty="0"/>
              <a:t> March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03EEFC-BE5C-FE4C-B0FA-80C160B3B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1760" y="182562"/>
            <a:ext cx="462280" cy="365125"/>
          </a:xfrm>
        </p:spPr>
        <p:txBody>
          <a:bodyPr/>
          <a:lstStyle/>
          <a:p>
            <a:fld id="{BBAAB195-B577-5546-8349-9DDA93B6129E}" type="slidenum">
              <a:rPr lang="en-US" smtClean="0"/>
              <a:t>4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E7CCA6F-8CD8-CA48-9574-3920E57D5768}"/>
              </a:ext>
            </a:extLst>
          </p:cNvPr>
          <p:cNvSpPr txBox="1">
            <a:spLocks/>
          </p:cNvSpPr>
          <p:nvPr/>
        </p:nvSpPr>
        <p:spPr>
          <a:xfrm>
            <a:off x="838200" y="1285874"/>
            <a:ext cx="4811486" cy="4891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62A7413-AC54-E54F-B657-C29EBEC446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2512837"/>
              </p:ext>
            </p:extLst>
          </p:nvPr>
        </p:nvGraphicFramePr>
        <p:xfrm>
          <a:off x="838200" y="1285876"/>
          <a:ext cx="10515600" cy="3797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930795804"/>
                    </a:ext>
                  </a:extLst>
                </a:gridCol>
                <a:gridCol w="5225142">
                  <a:extLst>
                    <a:ext uri="{9D8B030D-6E8A-4147-A177-3AD203B41FA5}">
                      <a16:colId xmlns:a16="http://schemas.microsoft.com/office/drawing/2014/main" val="463851234"/>
                    </a:ext>
                  </a:extLst>
                </a:gridCol>
                <a:gridCol w="1785258">
                  <a:extLst>
                    <a:ext uri="{9D8B030D-6E8A-4147-A177-3AD203B41FA5}">
                      <a16:colId xmlns:a16="http://schemas.microsoft.com/office/drawing/2014/main" val="3299035212"/>
                    </a:ext>
                  </a:extLst>
                </a:gridCol>
              </a:tblGrid>
              <a:tr h="555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Task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When / PM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2511654"/>
                  </a:ext>
                </a:extLst>
              </a:tr>
              <a:tr h="10806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 Integrate Rucio with </a:t>
                      </a:r>
                      <a:r>
                        <a:rPr lang="en-GB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DynaFed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Develop scripts that will automatically update DynaFed if configuration changes are made to the Multi-VO Rucio instance at RAL.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February - March 2021 (3 PM) 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1268228"/>
                  </a:ext>
                </a:extLst>
              </a:tr>
              <a:tr h="10806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 Integrate DynaFed with IAM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Enable </a:t>
                      </a:r>
                      <a:r>
                        <a:rPr lang="en-GB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DynaFed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to accept users who have authenticated via the IRIS IAM service.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October - November 2020 (2 PM)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6483561"/>
                  </a:ext>
                </a:extLst>
              </a:tr>
              <a:tr h="10806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1.3: Enable 4</a:t>
                      </a:r>
                      <a:r>
                        <a:rPr lang="en-GB" sz="1800" b="1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Party Transfers 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Create, deploy, test and validate the necessary scripts to allow 4</a:t>
                      </a:r>
                      <a:r>
                        <a:rPr lang="en-GB" sz="1800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party transfers to be performed.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December 2020 - January 2021 (3 PM) 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817508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46A7CCA-C5FB-734A-BE82-6483FFE4574A}"/>
              </a:ext>
            </a:extLst>
          </p:cNvPr>
          <p:cNvSpPr txBox="1"/>
          <p:nvPr/>
        </p:nvSpPr>
        <p:spPr>
          <a:xfrm>
            <a:off x="820083" y="5333510"/>
            <a:ext cx="10533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8PM will be allocated as a 6 month graduate project and 2 months from a more senior developer.</a:t>
            </a:r>
          </a:p>
        </p:txBody>
      </p:sp>
    </p:spTree>
    <p:extLst>
      <p:ext uri="{BB962C8B-B14F-4D97-AF65-F5344CB8AC3E}">
        <p14:creationId xmlns:p14="http://schemas.microsoft.com/office/powerpoint/2010/main" val="1014404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D8578B-06B8-D44F-871B-381E169CC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3F8DB5-D875-CF4D-A96F-70F080421F1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6DB885-21B5-F244-A9B6-E73EA79D11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9538" y="2851150"/>
            <a:ext cx="69342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236"/>
      </p:ext>
    </p:extLst>
  </p:cSld>
  <p:clrMapOvr>
    <a:masterClrMapping/>
  </p:clrMapOvr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nt WITHOUT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352</Words>
  <Application>Microsoft Macintosh PowerPoint</Application>
  <PresentationFormat>Widescreen</PresentationFormat>
  <Paragraphs>49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 Regular</vt:lpstr>
      <vt:lpstr>Calibri</vt:lpstr>
      <vt:lpstr>Gill Sans</vt:lpstr>
      <vt:lpstr>Wingdings</vt:lpstr>
      <vt:lpstr>Font and logo master</vt:lpstr>
      <vt:lpstr>Font WITHOUT logo master</vt:lpstr>
      <vt:lpstr>PowerPoint Presentation</vt:lpstr>
      <vt:lpstr>Introduction</vt:lpstr>
      <vt:lpstr>DynaFed Goals</vt:lpstr>
      <vt:lpstr>Work Breakdown structure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Dewhurst, Alastair (STFC,RAL,SC)</dc:creator>
  <cp:lastModifiedBy>Dewhurst, Alastair (STFC,RAL,SC)</cp:lastModifiedBy>
  <cp:revision>21</cp:revision>
  <dcterms:created xsi:type="dcterms:W3CDTF">2020-03-09T09:47:27Z</dcterms:created>
  <dcterms:modified xsi:type="dcterms:W3CDTF">2020-04-21T14:22:57Z</dcterms:modified>
</cp:coreProperties>
</file>