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7F00"/>
    <a:srgbClr val="F2BE00"/>
    <a:srgbClr val="1577A6"/>
    <a:srgbClr val="1D98D2"/>
    <a:srgbClr val="00D2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9"/>
  </p:normalViewPr>
  <p:slideViewPr>
    <p:cSldViewPr snapToGrid="0" snapToObjects="1">
      <p:cViewPr varScale="1">
        <p:scale>
          <a:sx n="103" d="100"/>
          <a:sy n="103" d="100"/>
        </p:scale>
        <p:origin x="18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08767D-12BA-B14F-B55D-6DE98DB6BFA5}" type="datetimeFigureOut">
              <a:rPr lang="en-US" smtClean="0"/>
              <a:t>4/17/20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34FA7-F6F1-3141-843B-6CA164165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347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4/17/20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4/17/20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4/17/20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4/17/20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4/17/20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4/17/20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4/17/20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4/17/20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4/17/20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4/17/20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4/17/20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399"/>
            <a:ext cx="8229600" cy="948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1836D41-3C4D-1D49-AA54-4231464E6415}" type="datetimeFigureOut">
              <a:rPr lang="en-US" smtClean="0"/>
              <a:t>4/17/20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epcc_logo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4143" y="5989464"/>
            <a:ext cx="1931719" cy="627038"/>
          </a:xfrm>
          <a:prstGeom prst="rect">
            <a:avLst/>
          </a:prstGeom>
        </p:spPr>
      </p:pic>
      <p:pic>
        <p:nvPicPr>
          <p:cNvPr id="11" name="Picture 10" descr="uoe_logo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2568" y="5902300"/>
            <a:ext cx="786898" cy="7868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800" dirty="0"/>
              <a:t>A </a:t>
            </a:r>
            <a:r>
              <a:rPr lang="en-GB" sz="4800" dirty="0" err="1"/>
              <a:t>JupyterHub</a:t>
            </a:r>
            <a:r>
              <a:rPr lang="en-GB" sz="4800" dirty="0"/>
              <a:t> on IRIS Knowledge base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267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Partners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University of Edinburgh (LSST)</a:t>
            </a:r>
          </a:p>
          <a:p>
            <a:pPr lvl="1"/>
            <a:r>
              <a:rPr lang="en-US" dirty="0"/>
              <a:t>Gareth Francis, George Beckett</a:t>
            </a:r>
          </a:p>
          <a:p>
            <a:r>
              <a:rPr lang="en-US" dirty="0"/>
              <a:t>Cardiff University (LIGO)</a:t>
            </a:r>
          </a:p>
          <a:p>
            <a:pPr lvl="1"/>
            <a:r>
              <a:rPr lang="en-US" dirty="0"/>
              <a:t>Paul Hopkins</a:t>
            </a:r>
          </a:p>
        </p:txBody>
      </p:sp>
    </p:spTree>
    <p:extLst>
      <p:ext uri="{BB962C8B-B14F-4D97-AF65-F5344CB8AC3E}">
        <p14:creationId xmlns:p14="http://schemas.microsoft.com/office/powerpoint/2010/main" val="4184292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 Requested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we got the </a:t>
            </a:r>
            <a:r>
              <a:rPr lang="en-US" dirty="0" err="1"/>
              <a:t>prioritisation</a:t>
            </a:r>
            <a:r>
              <a:rPr lang="en-US" dirty="0"/>
              <a:t> right (WP2 and WP3)?</a:t>
            </a:r>
          </a:p>
          <a:p>
            <a:r>
              <a:rPr lang="en-US" dirty="0"/>
              <a:t>How useful is a compliance test for sites</a:t>
            </a:r>
          </a:p>
          <a:p>
            <a:pPr lvl="1"/>
            <a:r>
              <a:rPr lang="en-US" dirty="0"/>
              <a:t>If we run it and send a report</a:t>
            </a:r>
          </a:p>
          <a:p>
            <a:pPr lvl="1"/>
            <a:r>
              <a:rPr lang="en-US" dirty="0"/>
              <a:t>If we give sites a script to run</a:t>
            </a:r>
          </a:p>
          <a:p>
            <a:r>
              <a:rPr lang="en-US" dirty="0"/>
              <a:t>The documentation site needs a better name</a:t>
            </a:r>
          </a:p>
          <a:p>
            <a:pPr lvl="1"/>
            <a:r>
              <a:rPr lang="en-US" dirty="0"/>
              <a:t>Suggestions welcome!</a:t>
            </a:r>
          </a:p>
        </p:txBody>
      </p:sp>
    </p:spTree>
    <p:extLst>
      <p:ext uri="{BB962C8B-B14F-4D97-AF65-F5344CB8AC3E}">
        <p14:creationId xmlns:p14="http://schemas.microsoft.com/office/powerpoint/2010/main" val="985961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Lots of interest in </a:t>
            </a:r>
            <a:r>
              <a:rPr lang="en-US" dirty="0" err="1"/>
              <a:t>Jupyter</a:t>
            </a:r>
            <a:r>
              <a:rPr lang="en-US" dirty="0"/>
              <a:t> Notebooks/</a:t>
            </a:r>
            <a:r>
              <a:rPr lang="en-US" dirty="0" err="1"/>
              <a:t>JupyterHub</a:t>
            </a:r>
            <a:endParaRPr lang="en-US" dirty="0"/>
          </a:p>
          <a:p>
            <a:r>
              <a:rPr lang="en-US" dirty="0"/>
              <a:t>LSST has a pilot service running on IRIS</a:t>
            </a:r>
          </a:p>
          <a:p>
            <a:r>
              <a:rPr lang="en-US" dirty="0"/>
              <a:t>LIGO has a production service (not on IRIS)</a:t>
            </a:r>
          </a:p>
          <a:p>
            <a:r>
              <a:rPr lang="en-US" dirty="0"/>
              <a:t>Strong interest from other activities (e.g. Diamond, SKA)</a:t>
            </a:r>
          </a:p>
          <a:p>
            <a:r>
              <a:rPr lang="en-US" dirty="0"/>
              <a:t>Proposed </a:t>
            </a:r>
            <a:r>
              <a:rPr lang="en-US" dirty="0" err="1"/>
              <a:t>JupyterHub</a:t>
            </a:r>
            <a:r>
              <a:rPr lang="en-US" dirty="0"/>
              <a:t> workshop (sadly cancelled)</a:t>
            </a:r>
          </a:p>
        </p:txBody>
      </p:sp>
    </p:spTree>
    <p:extLst>
      <p:ext uri="{BB962C8B-B14F-4D97-AF65-F5344CB8AC3E}">
        <p14:creationId xmlns:p14="http://schemas.microsoft.com/office/powerpoint/2010/main" val="513414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Problem(s)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 documentation (e.g. Zero to </a:t>
            </a:r>
            <a:r>
              <a:rPr lang="en-US" dirty="0" err="1"/>
              <a:t>JupyterHub</a:t>
            </a:r>
            <a:r>
              <a:rPr lang="en-US" dirty="0"/>
              <a:t>) is good, but not IRIS specific and only covers basics</a:t>
            </a:r>
          </a:p>
          <a:p>
            <a:r>
              <a:rPr lang="en-US" dirty="0"/>
              <a:t>Some IRIS specific documentation exists, but is scattered and hard to find</a:t>
            </a:r>
          </a:p>
          <a:p>
            <a:r>
              <a:rPr lang="en-US" dirty="0"/>
              <a:t>LSST pilot has developed enhancements and documentation that is of wider interest, but currently deployed as a single monolithic configuration rather than separate building blocks</a:t>
            </a:r>
          </a:p>
          <a:p>
            <a:r>
              <a:rPr lang="en-US" dirty="0"/>
              <a:t>Many projects have similar requirements for more advanced features (e.g. </a:t>
            </a:r>
            <a:r>
              <a:rPr lang="en-US" dirty="0" err="1"/>
              <a:t>Dask</a:t>
            </a:r>
            <a:r>
              <a:rPr lang="en-US" dirty="0"/>
              <a:t>, shared storage)</a:t>
            </a:r>
          </a:p>
        </p:txBody>
      </p:sp>
    </p:spTree>
    <p:extLst>
      <p:ext uri="{BB962C8B-B14F-4D97-AF65-F5344CB8AC3E}">
        <p14:creationId xmlns:p14="http://schemas.microsoft.com/office/powerpoint/2010/main" val="671993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WP1: Documentation and Testing</a:t>
            </a:r>
          </a:p>
          <a:p>
            <a:pPr lvl="1"/>
            <a:r>
              <a:rPr lang="en-US" dirty="0"/>
              <a:t>Bring together and publish existing documentation in a single location</a:t>
            </a:r>
          </a:p>
          <a:p>
            <a:pPr lvl="1"/>
            <a:r>
              <a:rPr lang="en-US" dirty="0"/>
              <a:t>Test for usability and whether it works on sites</a:t>
            </a:r>
          </a:p>
          <a:p>
            <a:pPr lvl="1"/>
            <a:r>
              <a:rPr lang="en-US" dirty="0"/>
              <a:t>Report back to sites</a:t>
            </a:r>
          </a:p>
          <a:p>
            <a:r>
              <a:rPr lang="en-US" dirty="0"/>
              <a:t>WP2: Existing Enhancements *</a:t>
            </a:r>
          </a:p>
          <a:p>
            <a:pPr lvl="1"/>
            <a:r>
              <a:rPr lang="en-US" dirty="0"/>
              <a:t>Take enhancements developed for LSST package, separate, </a:t>
            </a:r>
            <a:r>
              <a:rPr lang="en-US" dirty="0" err="1"/>
              <a:t>standardise</a:t>
            </a:r>
            <a:r>
              <a:rPr lang="en-US" dirty="0"/>
              <a:t> and publish</a:t>
            </a:r>
          </a:p>
          <a:p>
            <a:r>
              <a:rPr lang="en-US" dirty="0"/>
              <a:t>WP3: New Enhancements *</a:t>
            </a:r>
          </a:p>
          <a:p>
            <a:pPr lvl="1"/>
            <a:r>
              <a:rPr lang="en-US" dirty="0"/>
              <a:t>Develop </a:t>
            </a:r>
            <a:r>
              <a:rPr lang="en-US" dirty="0" err="1"/>
              <a:t>HowTos</a:t>
            </a:r>
            <a:r>
              <a:rPr lang="en-US" dirty="0"/>
              <a:t>/best practice guidelines/example code for new functionality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* Provisional pending approval</a:t>
            </a:r>
          </a:p>
        </p:txBody>
      </p:sp>
    </p:spTree>
    <p:extLst>
      <p:ext uri="{BB962C8B-B14F-4D97-AF65-F5344CB8AC3E}">
        <p14:creationId xmlns:p14="http://schemas.microsoft.com/office/powerpoint/2010/main" val="1819583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WP2: Existing Enhancements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HowTo</a:t>
            </a:r>
            <a:r>
              <a:rPr lang="en-US" dirty="0"/>
              <a:t> for </a:t>
            </a:r>
            <a:r>
              <a:rPr lang="en-US" dirty="0" err="1"/>
              <a:t>customised</a:t>
            </a:r>
            <a:r>
              <a:rPr lang="en-US" dirty="0"/>
              <a:t> notebook server images</a:t>
            </a:r>
          </a:p>
          <a:p>
            <a:r>
              <a:rPr lang="en-US" dirty="0"/>
              <a:t>Module to allow user to select from a list of images</a:t>
            </a:r>
          </a:p>
          <a:p>
            <a:r>
              <a:rPr lang="en-US" dirty="0"/>
              <a:t>Module to allow user to select required CPU and memory resources</a:t>
            </a:r>
          </a:p>
          <a:p>
            <a:r>
              <a:rPr lang="en-US" dirty="0" err="1"/>
              <a:t>HowTo</a:t>
            </a:r>
            <a:r>
              <a:rPr lang="en-US" dirty="0"/>
              <a:t> for modifying  </a:t>
            </a:r>
            <a:r>
              <a:rPr lang="en-US" dirty="0" err="1"/>
              <a:t>Jupyter</a:t>
            </a:r>
            <a:r>
              <a:rPr lang="en-US" dirty="0"/>
              <a:t> UI templates to e.g. include additional content (such as T&amp;C) or </a:t>
            </a:r>
            <a:r>
              <a:rPr lang="en-US" dirty="0" err="1"/>
              <a:t>customise</a:t>
            </a:r>
            <a:r>
              <a:rPr lang="en-US" dirty="0"/>
              <a:t> look and feel</a:t>
            </a:r>
          </a:p>
          <a:p>
            <a:r>
              <a:rPr lang="en-US" dirty="0"/>
              <a:t>Stretch goals:</a:t>
            </a:r>
          </a:p>
          <a:p>
            <a:pPr lvl="1"/>
            <a:r>
              <a:rPr lang="en-US" dirty="0"/>
              <a:t>Tutorial for setting up Git integration (both as command line tool and </a:t>
            </a:r>
            <a:r>
              <a:rPr lang="en-US" dirty="0" err="1"/>
              <a:t>JupyterLab</a:t>
            </a:r>
            <a:r>
              <a:rPr lang="en-US" dirty="0"/>
              <a:t> extension)</a:t>
            </a:r>
          </a:p>
          <a:p>
            <a:pPr lvl="1"/>
            <a:r>
              <a:rPr lang="en-US" dirty="0"/>
              <a:t>Group based internal accounting of resource usage using </a:t>
            </a:r>
            <a:r>
              <a:rPr lang="en-US" dirty="0" err="1"/>
              <a:t>XDMoD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532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WP3: New Enhancements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Integration with </a:t>
            </a:r>
            <a:r>
              <a:rPr lang="en-US" dirty="0" err="1"/>
              <a:t>Dask</a:t>
            </a:r>
            <a:r>
              <a:rPr lang="en-US" dirty="0"/>
              <a:t> for large or data intensive jobs</a:t>
            </a:r>
          </a:p>
          <a:p>
            <a:r>
              <a:rPr lang="en-US" dirty="0"/>
              <a:t>Group based shared storage using a shared filesystem such as NFS or </a:t>
            </a:r>
            <a:r>
              <a:rPr lang="en-US" dirty="0" err="1"/>
              <a:t>CephFS</a:t>
            </a:r>
            <a:endParaRPr lang="en-US" dirty="0"/>
          </a:p>
          <a:p>
            <a:r>
              <a:rPr lang="en-US" dirty="0"/>
              <a:t>Stretch goals (but open to </a:t>
            </a:r>
            <a:r>
              <a:rPr lang="en-US" dirty="0" err="1"/>
              <a:t>reprioritisation</a:t>
            </a:r>
            <a:r>
              <a:rPr lang="en-US" dirty="0"/>
              <a:t>):</a:t>
            </a:r>
          </a:p>
          <a:p>
            <a:pPr lvl="1"/>
            <a:r>
              <a:rPr lang="en-US" dirty="0"/>
              <a:t>Automation of notebooks (using e.g. Papermill) for unattended execution of long running tasks and/or periodic execution of repeat tasks</a:t>
            </a:r>
          </a:p>
          <a:p>
            <a:pPr lvl="1"/>
            <a:r>
              <a:rPr lang="en-US" dirty="0"/>
              <a:t>Integration with Spark for data intensive jobs</a:t>
            </a:r>
          </a:p>
          <a:p>
            <a:pPr lvl="1"/>
            <a:r>
              <a:rPr lang="en-US" dirty="0" err="1"/>
              <a:t>BinderHub</a:t>
            </a:r>
            <a:r>
              <a:rPr lang="en-US" dirty="0"/>
              <a:t> as an alternative to direct integration of Git for deploying collections of notebooks and supporting software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87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to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IRIS specific documentation and examples – lower barrier to entry to running </a:t>
            </a:r>
            <a:r>
              <a:rPr lang="en-US" dirty="0" err="1"/>
              <a:t>JupyterHub</a:t>
            </a:r>
            <a:r>
              <a:rPr lang="en-US" dirty="0"/>
              <a:t> services</a:t>
            </a:r>
          </a:p>
          <a:p>
            <a:r>
              <a:rPr lang="en-US" dirty="0"/>
              <a:t>Ability to share work with other activities – less time spent reinventing wheels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478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to IRIS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IRIS the natural choice for running </a:t>
            </a:r>
            <a:r>
              <a:rPr lang="en-US" dirty="0" err="1"/>
              <a:t>JupyterHub</a:t>
            </a:r>
            <a:r>
              <a:rPr lang="en-US" dirty="0"/>
              <a:t> services for eligible activities</a:t>
            </a:r>
          </a:p>
          <a:p>
            <a:r>
              <a:rPr lang="en-US" dirty="0"/>
              <a:t>Enable sites to plan what facilities they provide in order to enable a specific application</a:t>
            </a:r>
          </a:p>
          <a:p>
            <a:r>
              <a:rPr lang="en-US" dirty="0"/>
              <a:t>Provide tests so that sites know they are doing so</a:t>
            </a:r>
          </a:p>
          <a:p>
            <a:r>
              <a:rPr lang="en-US" dirty="0"/>
              <a:t>Reputational benefit from contributing back to upstream community where appropriate</a:t>
            </a:r>
          </a:p>
        </p:txBody>
      </p:sp>
    </p:spTree>
    <p:extLst>
      <p:ext uri="{BB962C8B-B14F-4D97-AF65-F5344CB8AC3E}">
        <p14:creationId xmlns:p14="http://schemas.microsoft.com/office/powerpoint/2010/main" val="114945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to have OpenStack Magnum and ideally also Octavia and Manila</a:t>
            </a:r>
          </a:p>
          <a:p>
            <a:r>
              <a:rPr lang="en-US" dirty="0"/>
              <a:t>Currently available at Cambridge, should be at Edinburgh in Q2 and RAL Q4</a:t>
            </a:r>
          </a:p>
          <a:p>
            <a:r>
              <a:rPr lang="en-US" dirty="0"/>
              <a:t>Intention is for project to run from July 2020 to Dec 2020</a:t>
            </a:r>
          </a:p>
          <a:p>
            <a:r>
              <a:rPr lang="en-US" dirty="0"/>
              <a:t>Should therefore be able to test on three sites by end of project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7687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pcc_grey-1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PCC" id="{2395F7E3-7E5D-3047-8AED-6BE0F6DCCB1B}" vid="{8EE62F4A-F1B8-9D44-BD22-12F07DD158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20231</TotalTime>
  <Words>575</Words>
  <Application>Microsoft Macintosh PowerPoint</Application>
  <PresentationFormat>On-screen Show (4:3)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epcc_grey-1</vt:lpstr>
      <vt:lpstr>A JupyterHub on IRIS Knowledge base</vt:lpstr>
      <vt:lpstr>Background</vt:lpstr>
      <vt:lpstr>The Problem(s)</vt:lpstr>
      <vt:lpstr>Project Overview</vt:lpstr>
      <vt:lpstr>WP2: Existing Enhancements</vt:lpstr>
      <vt:lpstr>WP3: New Enhancements</vt:lpstr>
      <vt:lpstr>Benefits to Activities</vt:lpstr>
      <vt:lpstr>Benefits to IRIS</vt:lpstr>
      <vt:lpstr>Timeline</vt:lpstr>
      <vt:lpstr>Project Partners</vt:lpstr>
      <vt:lpstr>Feedback Requested</vt:lpstr>
    </vt:vector>
  </TitlesOfParts>
  <Company>EPCC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LSST Jupyterhub</dc:title>
  <dc:creator>Gareth Francis</dc:creator>
  <cp:lastModifiedBy>FRANCIS Gareth</cp:lastModifiedBy>
  <cp:revision>42</cp:revision>
  <dcterms:created xsi:type="dcterms:W3CDTF">2019-03-21T15:25:00Z</dcterms:created>
  <dcterms:modified xsi:type="dcterms:W3CDTF">2020-04-17T14:56:27Z</dcterms:modified>
</cp:coreProperties>
</file>