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9666" autoAdjust="0"/>
  </p:normalViewPr>
  <p:slideViewPr>
    <p:cSldViewPr snapToGrid="0" snapToObjects="1">
      <p:cViewPr varScale="1">
        <p:scale>
          <a:sx n="67" d="100"/>
          <a:sy n="67" d="100"/>
        </p:scale>
        <p:origin x="128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6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19B65-17FC-E64B-AA11-F89CD070FA40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E8F9C0-7201-4247-ADAA-81D34BED3D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F9E80-0A20-824B-BC97-103EB8A00918}" type="datetimeFigureOut">
              <a:rPr lang="en-US" smtClean="0"/>
              <a:t>4/21/2020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60031-71FA-DA4D-ACFB-74AAE4909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963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Intro to EPCC</a:t>
            </a:r>
          </a:p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Brief history of machine development at EPCC</a:t>
            </a:r>
          </a:p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 power systems currently under development</a:t>
            </a:r>
          </a:p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</a:t>
            </a:r>
            <a:r>
              <a:rPr lang="en-GB" sz="12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Exascale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future?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60031-71FA-DA4D-ACFB-74AAE49091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035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epcc.gif"/>
          <p:cNvPicPr>
            <a:picLocks noChangeAspect="1"/>
          </p:cNvPicPr>
          <p:nvPr userDrawn="1"/>
        </p:nvPicPr>
        <p:blipFill>
          <a:blip r:embed="rId2" cstate="email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695" y="5940362"/>
            <a:ext cx="2440609" cy="703663"/>
          </a:xfrm>
          <a:prstGeom prst="rect">
            <a:avLst/>
          </a:prstGeom>
          <a:solidFill>
            <a:schemeClr val="bg1"/>
          </a:solidFill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5191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2238" y="990600"/>
            <a:ext cx="4319587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225" y="990600"/>
            <a:ext cx="4321175" cy="426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2006</a:t>
            </a: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015189-50CE-7C4F-BB00-DF72513B926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117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7010400" cy="519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22238" y="990600"/>
            <a:ext cx="4319587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122238" y="3543300"/>
            <a:ext cx="4319587" cy="2400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594225" y="990600"/>
            <a:ext cx="4321175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chemeClr val="bg1"/>
                </a:solidFill>
              </a:rPr>
              <a:t>October 2006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00331-48F5-49AF-AFB5-C43222A50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974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October 2006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36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09700"/>
            <a:ext cx="8229600" cy="5067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n-US"/>
              <a:t>October 2006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 descr="epcc.jpg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4854" y="6315503"/>
            <a:ext cx="1120280" cy="3229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3972" r:id="rId12"/>
    <p:sldLayoutId id="2147483973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ts val="0"/>
        </a:spcBef>
        <a:spcAft>
          <a:spcPts val="600"/>
        </a:spcAft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0575" y="1879412"/>
            <a:ext cx="7848600" cy="1291339"/>
          </a:xfrm>
        </p:spPr>
        <p:txBody>
          <a:bodyPr/>
          <a:lstStyle/>
          <a:p>
            <a:r>
              <a:rPr lang="en-US" sz="3600" cap="small" dirty="0"/>
              <a:t>Creation of new capability for the </a:t>
            </a:r>
            <a:r>
              <a:rPr lang="en-US" sz="3600" cap="small" dirty="0" err="1"/>
              <a:t>Rucio</a:t>
            </a:r>
            <a:r>
              <a:rPr lang="en-US" sz="3600" cap="small" dirty="0"/>
              <a:t> Data management digital component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850" y="3715453"/>
            <a:ext cx="6400800" cy="3124259"/>
          </a:xfrm>
        </p:spPr>
        <p:txBody>
          <a:bodyPr>
            <a:normAutofit/>
          </a:bodyPr>
          <a:lstStyle/>
          <a:p>
            <a:r>
              <a:rPr lang="en-US" sz="3200" dirty="0"/>
              <a:t>James Perry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 descr="UoE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834" y="572967"/>
            <a:ext cx="1745210" cy="1726620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195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2D9A9-ACF5-4D71-940F-83A164D78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Objectstore</a:t>
            </a:r>
            <a:r>
              <a:rPr lang="en-US" dirty="0"/>
              <a:t> Support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45400-3F74-4A67-A180-60C65D964C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Major improvements have been delivered</a:t>
            </a:r>
          </a:p>
          <a:p>
            <a:pPr lvl="1"/>
            <a:r>
              <a:rPr lang="en-US" dirty="0"/>
              <a:t>Full support for S3, Swift and Google Cloud Storage now in </a:t>
            </a:r>
            <a:r>
              <a:rPr lang="en-US" dirty="0" err="1"/>
              <a:t>Rucio</a:t>
            </a:r>
            <a:r>
              <a:rPr lang="en-US" dirty="0"/>
              <a:t> core</a:t>
            </a:r>
          </a:p>
          <a:p>
            <a:pPr lvl="1"/>
            <a:r>
              <a:rPr lang="en-US" dirty="0"/>
              <a:t>Used for all upload, download and deletion operations on </a:t>
            </a:r>
            <a:r>
              <a:rPr lang="en-US" dirty="0" err="1"/>
              <a:t>objectstores</a:t>
            </a:r>
            <a:endParaRPr lang="en-US" dirty="0"/>
          </a:p>
          <a:p>
            <a:pPr lvl="1"/>
            <a:r>
              <a:rPr lang="en-US" dirty="0"/>
              <a:t>Third party transfers can either use </a:t>
            </a:r>
            <a:r>
              <a:rPr lang="en-US" dirty="0" err="1"/>
              <a:t>objectstore</a:t>
            </a:r>
            <a:r>
              <a:rPr lang="en-US" dirty="0"/>
              <a:t> protocol directly in FTS, or use </a:t>
            </a:r>
            <a:r>
              <a:rPr lang="en-US" dirty="0" err="1"/>
              <a:t>Dynafed</a:t>
            </a:r>
            <a:r>
              <a:rPr lang="en-US" dirty="0"/>
              <a:t> as a frontend</a:t>
            </a:r>
          </a:p>
          <a:p>
            <a:pPr lvl="1"/>
            <a:r>
              <a:rPr lang="en-GB" dirty="0"/>
              <a:t>Legacy code removed</a:t>
            </a:r>
          </a:p>
          <a:p>
            <a:pPr lvl="1"/>
            <a:r>
              <a:rPr lang="en-GB" dirty="0"/>
              <a:t>Scalability testing successfully performed</a:t>
            </a:r>
          </a:p>
          <a:p>
            <a:pPr lvl="1"/>
            <a:r>
              <a:rPr lang="en-GB" dirty="0"/>
              <a:t>Minimal </a:t>
            </a:r>
            <a:r>
              <a:rPr lang="en-GB" dirty="0" err="1"/>
              <a:t>objectstore</a:t>
            </a:r>
            <a:r>
              <a:rPr lang="en-GB" dirty="0"/>
              <a:t> (based on min.io) added to </a:t>
            </a:r>
            <a:r>
              <a:rPr lang="en-GB" dirty="0" err="1"/>
              <a:t>Rucio</a:t>
            </a:r>
            <a:r>
              <a:rPr lang="en-GB" dirty="0"/>
              <a:t> development Docker image for easy development and testing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42BF39-10A3-4792-99DD-82332867C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0A64A0-A4D8-4ACF-9BAE-658BC92F7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87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AC8F4-E544-4F26-AF6F-0072D951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Metadata and Configurability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ED7AC-0AF8-4879-ACC2-7C11675E7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 plan was to improve metadata support in </a:t>
            </a:r>
            <a:r>
              <a:rPr lang="en-US" dirty="0" err="1"/>
              <a:t>Rucio</a:t>
            </a:r>
            <a:endParaRPr lang="en-US" dirty="0"/>
          </a:p>
          <a:p>
            <a:pPr lvl="1"/>
            <a:r>
              <a:rPr lang="en-US" dirty="0"/>
              <a:t>After recent discussions, this was felt to be something best tackled by the core </a:t>
            </a:r>
            <a:r>
              <a:rPr lang="en-US" dirty="0" err="1"/>
              <a:t>Rucio</a:t>
            </a:r>
            <a:r>
              <a:rPr lang="en-US" dirty="0"/>
              <a:t> team at CERN</a:t>
            </a:r>
          </a:p>
          <a:p>
            <a:pPr lvl="1"/>
            <a:r>
              <a:rPr lang="en-US" dirty="0"/>
              <a:t>We may contribute to this effort once it is in progress</a:t>
            </a:r>
          </a:p>
          <a:p>
            <a:r>
              <a:rPr lang="en-US" dirty="0"/>
              <a:t>Improvements to </a:t>
            </a:r>
            <a:r>
              <a:rPr lang="en-US" dirty="0" err="1"/>
              <a:t>Rucio</a:t>
            </a:r>
            <a:r>
              <a:rPr lang="en-US" dirty="0"/>
              <a:t> configurability have been delivered</a:t>
            </a:r>
          </a:p>
          <a:p>
            <a:pPr lvl="1"/>
            <a:r>
              <a:rPr lang="en-US" dirty="0"/>
              <a:t>VO-specific code factored out of core </a:t>
            </a:r>
            <a:r>
              <a:rPr lang="en-US" dirty="0" err="1"/>
              <a:t>Rucio</a:t>
            </a:r>
            <a:r>
              <a:rPr lang="en-US" dirty="0"/>
              <a:t> code into separate “policy packages”</a:t>
            </a:r>
          </a:p>
          <a:p>
            <a:pPr lvl="1"/>
            <a:r>
              <a:rPr lang="en-US" dirty="0"/>
              <a:t>Available in </a:t>
            </a:r>
            <a:r>
              <a:rPr lang="en-US" dirty="0" err="1"/>
              <a:t>Rucio</a:t>
            </a:r>
            <a:r>
              <a:rPr lang="en-US" dirty="0"/>
              <a:t> release 1.22.0</a:t>
            </a:r>
          </a:p>
          <a:p>
            <a:pPr lvl="1"/>
            <a:r>
              <a:rPr lang="en-GB" dirty="0"/>
              <a:t>Example policy packages produced for VOs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036580-207E-4564-BF59-BB748784D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BE2BA-77D7-4664-910B-0C1D4F668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663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083C2-6CD3-48BA-A44C-201444B0A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5300"/>
            <a:ext cx="8229600" cy="736600"/>
          </a:xfrm>
        </p:spPr>
        <p:txBody>
          <a:bodyPr/>
          <a:lstStyle/>
          <a:p>
            <a:r>
              <a:rPr lang="en-US" dirty="0"/>
              <a:t>Monitoring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447CB-B6D6-4D76-8218-F34F14FB0F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93850"/>
            <a:ext cx="8229600" cy="5067300"/>
          </a:xfrm>
        </p:spPr>
        <p:txBody>
          <a:bodyPr>
            <a:normAutofit/>
          </a:bodyPr>
          <a:lstStyle/>
          <a:p>
            <a:r>
              <a:rPr lang="en-US" sz="3200" dirty="0"/>
              <a:t>Complete monitoring toolkit for collection of </a:t>
            </a:r>
            <a:r>
              <a:rPr lang="en-US" sz="3200" dirty="0" err="1"/>
              <a:t>Rucio</a:t>
            </a:r>
            <a:r>
              <a:rPr lang="en-US" sz="3200" dirty="0"/>
              <a:t> metrics developed</a:t>
            </a:r>
            <a:endParaRPr lang="en-GB" sz="3200" dirty="0"/>
          </a:p>
          <a:p>
            <a:pPr lvl="1"/>
            <a:r>
              <a:rPr lang="en-GB" sz="2800" dirty="0"/>
              <a:t>Supports metrics such as data transfer volume, deletion events, user and site accounting data</a:t>
            </a:r>
          </a:p>
          <a:p>
            <a:pPr lvl="1"/>
            <a:r>
              <a:rPr lang="en-GB" sz="2800" dirty="0"/>
              <a:t>Deployed using Docker containers for ease and reproducibility of deployment</a:t>
            </a:r>
          </a:p>
          <a:p>
            <a:pPr lvl="1"/>
            <a:r>
              <a:rPr lang="en-GB" sz="2800" dirty="0"/>
              <a:t>Monitoring dashboards set up for SKA and DUNE experiments</a:t>
            </a: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EBEF42-EE4D-49D3-9B4C-D41D261E4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10911-D0BB-493E-8B29-E52E39D72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499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2AFF5-6A9F-497D-A56A-DF6B9FDF6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dashboard example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EB6471-3BBC-4C96-83FD-9C5C6B1AE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A0B67-76ED-47DA-BE4D-F5A12C370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A34595D7-10A2-400D-8E77-072B5339AEB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27200"/>
            <a:ext cx="8139788" cy="365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685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E3ACA-FC55-41DB-9886-98AC6244F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Monitoring documentation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CA360-6291-423F-B036-50377B4A3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62175"/>
            <a:ext cx="8229600" cy="5067300"/>
          </a:xfrm>
        </p:spPr>
        <p:txBody>
          <a:bodyPr/>
          <a:lstStyle/>
          <a:p>
            <a:r>
              <a:rPr lang="en-US" dirty="0"/>
              <a:t>Reference documentation has been produced based on experience of setting up monitoring dashboards for DUNE, SKA and multi-VO installation at RAL</a:t>
            </a:r>
          </a:p>
          <a:p>
            <a:r>
              <a:rPr lang="en-US" dirty="0"/>
              <a:t>Will be pushed into core </a:t>
            </a:r>
            <a:r>
              <a:rPr lang="en-US" dirty="0" err="1"/>
              <a:t>Rucio</a:t>
            </a:r>
            <a:r>
              <a:rPr lang="en-US" dirty="0"/>
              <a:t> once complete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459FE6-97D2-4465-BBEC-8254113B7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239FC8-87C7-4F5A-A0B7-0101530C3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22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PCC Template" id="{47AF5A41-7C61-4C87-80F4-0C89B46903B7}" vid="{DE9E6CEF-6B03-4252-AB8A-8577927AA8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EPCC Template</Template>
  <TotalTime>21</TotalTime>
  <Words>271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Clarity</vt:lpstr>
      <vt:lpstr>Creation of new capability for the Rucio Data management digital component</vt:lpstr>
      <vt:lpstr>Objectstore Support</vt:lpstr>
      <vt:lpstr>Metadata and Configurability</vt:lpstr>
      <vt:lpstr>Monitoring</vt:lpstr>
      <vt:lpstr>Monitoring dashboard example</vt:lpstr>
      <vt:lpstr>Monitoring documentation</vt:lpstr>
    </vt:vector>
  </TitlesOfParts>
  <Company>EPCC, The 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Creation of new capability for the Rucio Data management digital component</dc:title>
  <dc:creator>PERRY James</dc:creator>
  <cp:lastModifiedBy>PERRY James</cp:lastModifiedBy>
  <cp:revision>8</cp:revision>
  <dcterms:created xsi:type="dcterms:W3CDTF">2020-04-21T13:03:58Z</dcterms:created>
  <dcterms:modified xsi:type="dcterms:W3CDTF">2020-04-21T13:25:09Z</dcterms:modified>
</cp:coreProperties>
</file>