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</p:sldMasterIdLst>
  <p:notesMasterIdLst>
    <p:notesMasterId r:id="rId17"/>
  </p:notesMasterIdLst>
  <p:sldIdLst>
    <p:sldId id="257" r:id="rId6"/>
    <p:sldId id="293" r:id="rId7"/>
    <p:sldId id="285" r:id="rId8"/>
    <p:sldId id="288" r:id="rId9"/>
    <p:sldId id="286" r:id="rId10"/>
    <p:sldId id="284" r:id="rId11"/>
    <p:sldId id="289" r:id="rId12"/>
    <p:sldId id="291" r:id="rId13"/>
    <p:sldId id="292" r:id="rId14"/>
    <p:sldId id="294" r:id="rId15"/>
    <p:sldId id="2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/>
    <p:restoredTop sz="83907" autoAdjust="0"/>
  </p:normalViewPr>
  <p:slideViewPr>
    <p:cSldViewPr snapToGrid="0" snapToObjects="1">
      <p:cViewPr varScale="1">
        <p:scale>
          <a:sx n="67" d="100"/>
          <a:sy n="67" d="100"/>
        </p:scale>
        <p:origin x="1061" y="58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334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614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Mention</a:t>
            </a:r>
            <a:r>
              <a:rPr lang="en-GB" b="0" baseline="0" dirty="0" smtClean="0"/>
              <a:t> exams</a:t>
            </a:r>
            <a:endParaRPr lang="de-DE" b="0" dirty="0"/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26BDAA19-FF4F-4A54-8457-5C8E832186C8}" type="slidenum">
              <a:rPr lang="de-DE" smtClean="0">
                <a:ea typeface="ＭＳ Ｐゴシック"/>
                <a:cs typeface="ＭＳ Ｐゴシック"/>
              </a:rPr>
              <a:pPr defTabSz="908050"/>
              <a:t>8</a:t>
            </a:fld>
            <a:endParaRPr lang="de-DE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38306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Mention benefits</a:t>
            </a:r>
            <a:r>
              <a:rPr lang="en-GB" baseline="0" dirty="0" smtClean="0"/>
              <a:t> seen within SCD/STFC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52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4237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reativecommons.org/licenses/by/2.0/" TargetMode="External"/><Relationship Id="rId5" Type="http://schemas.openxmlformats.org/officeDocument/2006/relationships/hyperlink" Target="https://www.itemo.org/" TargetMode="External"/><Relationship Id="rId4" Type="http://schemas.openxmlformats.org/officeDocument/2006/relationships/hyperlink" Target="https://www.fitsm.eu/downloads/#toggle-id-9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iff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9366622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FitSM</a:t>
            </a:r>
            <a:endParaRPr lang="en-US" sz="4800" b="1" spc="-15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for lightweight IT service management</a:t>
            </a:r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 Coveney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TWG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Training</a:t>
            </a: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May 2020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55197" y="5932162"/>
            <a:ext cx="8396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These slides are derived from </a:t>
            </a:r>
            <a:r>
              <a:rPr lang="en-GB" dirty="0"/>
              <a:t>"</a:t>
            </a:r>
            <a:r>
              <a:rPr lang="en-GB" dirty="0" err="1">
                <a:hlinkClick r:id="rId4"/>
              </a:rPr>
              <a:t>FitSM</a:t>
            </a:r>
            <a:r>
              <a:rPr lang="en-GB" dirty="0">
                <a:hlinkClick r:id="rId4"/>
              </a:rPr>
              <a:t> Advanced </a:t>
            </a:r>
            <a:r>
              <a:rPr lang="en-GB" dirty="0" smtClean="0">
                <a:hlinkClick r:id="rId4"/>
              </a:rPr>
              <a:t>Training Service </a:t>
            </a:r>
            <a:r>
              <a:rPr lang="en-GB" dirty="0">
                <a:hlinkClick r:id="rId4"/>
              </a:rPr>
              <a:t>Planning and </a:t>
            </a:r>
            <a:r>
              <a:rPr lang="en-GB" dirty="0" smtClean="0">
                <a:hlinkClick r:id="rId4"/>
              </a:rPr>
              <a:t>Delivery</a:t>
            </a:r>
            <a:r>
              <a:rPr lang="en-GB" dirty="0" smtClean="0"/>
              <a:t>" </a:t>
            </a:r>
            <a:r>
              <a:rPr lang="en-GB" dirty="0"/>
              <a:t>by </a:t>
            </a:r>
            <a:r>
              <a:rPr lang="en-GB" dirty="0" smtClean="0">
                <a:hlinkClick r:id="rId5"/>
              </a:rPr>
              <a:t>ITEMO</a:t>
            </a:r>
            <a:r>
              <a:rPr lang="en-GB" dirty="0" smtClean="0"/>
              <a:t>, </a:t>
            </a:r>
            <a:r>
              <a:rPr lang="en-GB" dirty="0"/>
              <a:t>used under </a:t>
            </a:r>
            <a:r>
              <a:rPr lang="en-GB" dirty="0">
                <a:hlinkClick r:id="rId6"/>
              </a:rPr>
              <a:t>CC BY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FitSM</a:t>
            </a:r>
            <a:r>
              <a:rPr lang="en-GB" dirty="0" smtClean="0"/>
              <a:t> training for IRIS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EGI.eu </a:t>
            </a:r>
            <a:r>
              <a:rPr lang="en-GB" dirty="0"/>
              <a:t>will be restarting </a:t>
            </a:r>
            <a:r>
              <a:rPr lang="en-GB" dirty="0" err="1"/>
              <a:t>FitSM</a:t>
            </a:r>
            <a:r>
              <a:rPr lang="en-GB" dirty="0"/>
              <a:t> training after June </a:t>
            </a:r>
            <a:r>
              <a:rPr lang="en-GB" dirty="0" smtClean="0"/>
              <a:t>18</a:t>
            </a:r>
            <a:r>
              <a:rPr lang="en-GB" baseline="30000" dirty="0" smtClean="0"/>
              <a:t>th</a:t>
            </a:r>
            <a:endParaRPr lang="en-GB" dirty="0" smtClean="0"/>
          </a:p>
          <a:p>
            <a:r>
              <a:rPr lang="en-GB" dirty="0" smtClean="0"/>
              <a:t>Currently considering how to implement online training</a:t>
            </a:r>
          </a:p>
          <a:p>
            <a:r>
              <a:rPr lang="en-GB" dirty="0" smtClean="0"/>
              <a:t>We’ve volunteered as guinea pigs</a:t>
            </a:r>
          </a:p>
          <a:p>
            <a:r>
              <a:rPr lang="en-GB" dirty="0" smtClean="0"/>
              <a:t>We’re </a:t>
            </a:r>
            <a:r>
              <a:rPr lang="en-GB" dirty="0" smtClean="0"/>
              <a:t>considering training our own trainers (Foundation Level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Also looking into IRIS founding </a:t>
            </a:r>
            <a:r>
              <a:rPr lang="en-GB" dirty="0" err="1" smtClean="0"/>
              <a:t>FitSM</a:t>
            </a:r>
            <a:r>
              <a:rPr lang="en-GB" dirty="0" smtClean="0"/>
              <a:t> training for people across IRIS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43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</a:t>
            </a:r>
            <a:r>
              <a:rPr kumimoji="0" lang="en-US" sz="4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FitSM</a:t>
            </a:r>
            <a:endParaRPr lang="en-GB" dirty="0" smtClean="0"/>
          </a:p>
          <a:p>
            <a:pPr lvl="1"/>
            <a:r>
              <a:rPr lang="en-US" dirty="0"/>
              <a:t>What is </a:t>
            </a:r>
            <a:r>
              <a:rPr lang="en-US" dirty="0" err="1"/>
              <a:t>FitSM</a:t>
            </a:r>
            <a:r>
              <a:rPr lang="en-US" dirty="0" smtClean="0"/>
              <a:t>?</a:t>
            </a:r>
          </a:p>
          <a:p>
            <a:pPr lvl="1"/>
            <a:r>
              <a:rPr lang="en-GB" dirty="0" err="1"/>
              <a:t>FitSM</a:t>
            </a:r>
            <a:r>
              <a:rPr lang="en-GB" dirty="0"/>
              <a:t>, ISO/IEC 20000 and </a:t>
            </a:r>
            <a:r>
              <a:rPr lang="en-GB" dirty="0" smtClean="0"/>
              <a:t>ITIL</a:t>
            </a:r>
          </a:p>
          <a:p>
            <a:pPr lvl="1"/>
            <a:r>
              <a:rPr lang="en-US" dirty="0"/>
              <a:t>Related standards and </a:t>
            </a:r>
            <a:r>
              <a:rPr lang="en-US" dirty="0" smtClean="0"/>
              <a:t>frameworks</a:t>
            </a:r>
          </a:p>
          <a:p>
            <a:pPr lvl="1"/>
            <a:r>
              <a:rPr lang="en-US" dirty="0" err="1"/>
              <a:t>FitSM</a:t>
            </a:r>
            <a:r>
              <a:rPr lang="en-US" dirty="0"/>
              <a:t> parts</a:t>
            </a:r>
          </a:p>
          <a:p>
            <a:pPr lvl="1"/>
            <a:r>
              <a:rPr lang="en-GB" dirty="0" err="1"/>
              <a:t>FitSM</a:t>
            </a:r>
            <a:r>
              <a:rPr lang="en-GB" dirty="0"/>
              <a:t> </a:t>
            </a:r>
            <a:r>
              <a:rPr lang="en-GB" dirty="0" smtClean="0"/>
              <a:t>logic</a:t>
            </a:r>
          </a:p>
          <a:p>
            <a:pPr lvl="1"/>
            <a:r>
              <a:rPr lang="en-US" dirty="0" err="1"/>
              <a:t>FitSM</a:t>
            </a:r>
            <a:r>
              <a:rPr lang="en-US" dirty="0"/>
              <a:t> qualification program</a:t>
            </a:r>
            <a:endParaRPr lang="en-GB" dirty="0" smtClean="0"/>
          </a:p>
          <a:p>
            <a:r>
              <a:rPr lang="en-GB" dirty="0"/>
              <a:t>Why </a:t>
            </a:r>
            <a:r>
              <a:rPr lang="en-GB" dirty="0" err="1"/>
              <a:t>FitSM</a:t>
            </a:r>
            <a:r>
              <a:rPr lang="en-GB" dirty="0"/>
              <a:t>?</a:t>
            </a:r>
          </a:p>
          <a:p>
            <a:r>
              <a:rPr lang="en-GB" dirty="0" err="1"/>
              <a:t>FitSM</a:t>
            </a:r>
            <a:r>
              <a:rPr lang="en-GB" dirty="0"/>
              <a:t> training for IRIS</a:t>
            </a:r>
          </a:p>
        </p:txBody>
      </p:sp>
    </p:spTree>
    <p:extLst>
      <p:ext uri="{BB962C8B-B14F-4D97-AF65-F5344CB8AC3E}">
        <p14:creationId xmlns:p14="http://schemas.microsoft.com/office/powerpoint/2010/main" val="307983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</a:t>
            </a:r>
            <a:r>
              <a:rPr lang="en-US" noProof="0" dirty="0" err="1"/>
              <a:t>FitSM</a:t>
            </a:r>
            <a:r>
              <a:rPr lang="en-US" noProof="0" dirty="0"/>
              <a:t>?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817913" y="1678456"/>
            <a:ext cx="8650516" cy="2657688"/>
          </a:xfrm>
        </p:spPr>
        <p:txBody>
          <a:bodyPr>
            <a:normAutofit fontScale="92500"/>
          </a:bodyPr>
          <a:lstStyle/>
          <a:p>
            <a:r>
              <a:rPr lang="en-US" sz="2300" dirty="0"/>
              <a:t>Standards family for lightweight IT service management</a:t>
            </a:r>
          </a:p>
          <a:p>
            <a:r>
              <a:rPr lang="en-US" sz="2300" dirty="0"/>
              <a:t>Suitable for IT service providers of any type and scale</a:t>
            </a:r>
          </a:p>
          <a:p>
            <a:r>
              <a:rPr lang="en-US" sz="2300" dirty="0"/>
              <a:t>Main design principle: Keep it simple!</a:t>
            </a:r>
          </a:p>
          <a:p>
            <a:r>
              <a:rPr lang="en-US" sz="2300" dirty="0"/>
              <a:t>All FitSM parts are freely released under Creative Commons licenses</a:t>
            </a:r>
          </a:p>
          <a:p>
            <a:r>
              <a:rPr lang="en-US" sz="2300" dirty="0"/>
              <a:t>FitSM is operated and managed by ITEMO (non-profit)</a:t>
            </a:r>
          </a:p>
          <a:p>
            <a:r>
              <a:rPr lang="en-US" sz="2300" dirty="0"/>
              <a:t>Certification is provided through ICO-Cert or APMG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3</a:t>
            </a:fld>
            <a:endParaRPr lang="en-US"/>
          </a:p>
        </p:txBody>
      </p:sp>
      <p:pic>
        <p:nvPicPr>
          <p:cNvPr id="5" name="pasted-ima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1777" y="4677613"/>
            <a:ext cx="1423789" cy="339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Bild 4" descr="ITEMO_logo_300_130_trans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1736" y="4408714"/>
            <a:ext cx="2250009" cy="7746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200" y="4416008"/>
            <a:ext cx="967864" cy="7635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D51868-183A-484C-9937-365386B3565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2998" y="4541168"/>
            <a:ext cx="1255044" cy="509862"/>
          </a:xfrm>
          <a:prstGeom prst="rect">
            <a:avLst/>
          </a:prstGeom>
        </p:spPr>
      </p:pic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0D56F253-BEEC-E844-8B11-FA45FC567E26}"/>
              </a:ext>
            </a:extLst>
          </p:cNvPr>
          <p:cNvSpPr txBox="1">
            <a:spLocks/>
          </p:cNvSpPr>
          <p:nvPr/>
        </p:nvSpPr>
        <p:spPr>
          <a:xfrm>
            <a:off x="5031736" y="5380920"/>
            <a:ext cx="2451817" cy="77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 smtClean="0"/>
              <a:t>www.fitsm.eu</a:t>
            </a:r>
          </a:p>
        </p:txBody>
      </p:sp>
    </p:spTree>
    <p:extLst>
      <p:ext uri="{BB962C8B-B14F-4D97-AF65-F5344CB8AC3E}">
        <p14:creationId xmlns:p14="http://schemas.microsoft.com/office/powerpoint/2010/main" val="250067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FitSM</a:t>
            </a:r>
            <a:r>
              <a:rPr lang="en-GB" dirty="0"/>
              <a:t>, ISO/IEC 20000 and ITIL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848"/>
          <a:stretch/>
        </p:blipFill>
        <p:spPr>
          <a:xfrm>
            <a:off x="2261572" y="1515967"/>
            <a:ext cx="7806218" cy="300793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4</a:t>
            </a:fld>
            <a:endParaRPr lang="en-US"/>
          </a:p>
        </p:txBody>
      </p:sp>
      <p:sp>
        <p:nvSpPr>
          <p:cNvPr id="8" name="Textfeld 17"/>
          <p:cNvSpPr txBox="1">
            <a:spLocks noChangeArrowheads="1"/>
          </p:cNvSpPr>
          <p:nvPr/>
        </p:nvSpPr>
        <p:spPr bwMode="auto">
          <a:xfrm>
            <a:off x="2261572" y="4523903"/>
            <a:ext cx="308924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+mj-lt"/>
                <a:cs typeface="Arial" charset="0"/>
              </a:rPr>
              <a:t>ITIL (good practices)</a:t>
            </a:r>
          </a:p>
          <a:p>
            <a:pPr>
              <a:buFont typeface="Arial" charset="0"/>
              <a:buChar char="•"/>
            </a:pPr>
            <a:r>
              <a:rPr lang="en-US" sz="1600" dirty="0">
                <a:latin typeface="+mj-lt"/>
                <a:cs typeface="Arial" charset="0"/>
              </a:rPr>
              <a:t> About 2,000 pages (5 core books)</a:t>
            </a:r>
          </a:p>
          <a:p>
            <a:pPr>
              <a:buFont typeface="Arial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+mj-lt"/>
                <a:cs typeface="Arial" charset="0"/>
              </a:rPr>
              <a:t> No requirements</a:t>
            </a:r>
          </a:p>
        </p:txBody>
      </p:sp>
      <p:sp>
        <p:nvSpPr>
          <p:cNvPr id="9" name="Textfeld 17"/>
          <p:cNvSpPr txBox="1">
            <a:spLocks noChangeArrowheads="1"/>
          </p:cNvSpPr>
          <p:nvPr/>
        </p:nvSpPr>
        <p:spPr bwMode="auto">
          <a:xfrm>
            <a:off x="5444557" y="4523903"/>
            <a:ext cx="226474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+mj-lt"/>
                <a:cs typeface="Arial" charset="0"/>
              </a:rPr>
              <a:t>ISO/IEC 20000</a:t>
            </a:r>
          </a:p>
          <a:p>
            <a:pPr>
              <a:buFont typeface="Arial" charset="0"/>
              <a:buChar char="•"/>
            </a:pPr>
            <a:r>
              <a:rPr lang="en-US" sz="1600" dirty="0">
                <a:latin typeface="+mj-lt"/>
                <a:cs typeface="Arial" charset="0"/>
              </a:rPr>
              <a:t> 136 pages (3 core documents)</a:t>
            </a:r>
          </a:p>
          <a:p>
            <a:pPr>
              <a:buFont typeface="Arial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+mj-lt"/>
                <a:cs typeface="Arial" charset="0"/>
              </a:rPr>
              <a:t> 26 pages of requirements (part 1)</a:t>
            </a:r>
          </a:p>
        </p:txBody>
      </p:sp>
      <p:sp>
        <p:nvSpPr>
          <p:cNvPr id="10" name="Textfeld 17"/>
          <p:cNvSpPr txBox="1">
            <a:spLocks noChangeArrowheads="1"/>
          </p:cNvSpPr>
          <p:nvPr/>
        </p:nvSpPr>
        <p:spPr bwMode="auto">
          <a:xfrm>
            <a:off x="7803044" y="4523903"/>
            <a:ext cx="226474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latin typeface="+mj-lt"/>
                <a:cs typeface="Arial" charset="0"/>
              </a:rPr>
              <a:t>FitSM</a:t>
            </a:r>
            <a:endParaRPr lang="en-US" sz="2000" dirty="0"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1600" dirty="0">
                <a:latin typeface="+mj-lt"/>
                <a:cs typeface="Arial" charset="0"/>
              </a:rPr>
              <a:t> 38 pages (4 core documents)</a:t>
            </a:r>
          </a:p>
          <a:p>
            <a:pPr>
              <a:buFont typeface="Arial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+mj-lt"/>
                <a:cs typeface="Arial" charset="0"/>
              </a:rPr>
              <a:t> 9 pages of requirements (part 1)</a:t>
            </a:r>
          </a:p>
        </p:txBody>
      </p:sp>
    </p:spTree>
    <p:extLst>
      <p:ext uri="{BB962C8B-B14F-4D97-AF65-F5344CB8AC3E}">
        <p14:creationId xmlns:p14="http://schemas.microsoft.com/office/powerpoint/2010/main" val="4035276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Related standards and frameworks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29" name="Gruppieren 28"/>
          <p:cNvGrpSpPr/>
          <p:nvPr/>
        </p:nvGrpSpPr>
        <p:grpSpPr>
          <a:xfrm>
            <a:off x="2859392" y="1516137"/>
            <a:ext cx="6473219" cy="4281544"/>
            <a:chOff x="1174882" y="1717406"/>
            <a:chExt cx="6473219" cy="4281544"/>
          </a:xfrm>
        </p:grpSpPr>
        <p:sp>
          <p:nvSpPr>
            <p:cNvPr id="32" name="Rectangle 2"/>
            <p:cNvSpPr>
              <a:spLocks/>
            </p:cNvSpPr>
            <p:nvPr/>
          </p:nvSpPr>
          <p:spPr bwMode="auto">
            <a:xfrm>
              <a:off x="5573064" y="3181268"/>
              <a:ext cx="1994669" cy="2817409"/>
            </a:xfrm>
            <a:prstGeom prst="rect">
              <a:avLst/>
            </a:prstGeom>
            <a:solidFill>
              <a:srgbClr val="EAEAEA"/>
            </a:solidFill>
            <a:ln w="12700">
              <a:noFill/>
              <a:prstDash val="sysDot"/>
              <a:miter lim="800000"/>
              <a:headEnd/>
              <a:tailEnd type="none" w="lg" len="sm"/>
            </a:ln>
          </p:spPr>
          <p:txBody>
            <a:bodyPr wrap="none" lIns="64291" tIns="32146" rIns="64291" bIns="32146" anchor="ctr"/>
            <a:lstStyle/>
            <a:p>
              <a:endParaRPr lang="de-DE" sz="1400"/>
            </a:p>
          </p:txBody>
        </p:sp>
        <p:sp>
          <p:nvSpPr>
            <p:cNvPr id="35" name="Rectangle 4"/>
            <p:cNvSpPr>
              <a:spLocks/>
            </p:cNvSpPr>
            <p:nvPr/>
          </p:nvSpPr>
          <p:spPr bwMode="auto">
            <a:xfrm>
              <a:off x="1197939" y="3643308"/>
              <a:ext cx="1818909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ITIL</a:t>
              </a:r>
            </a:p>
          </p:txBody>
        </p:sp>
        <p:sp>
          <p:nvSpPr>
            <p:cNvPr id="36" name="Rectangle 6"/>
            <p:cNvSpPr>
              <a:spLocks/>
            </p:cNvSpPr>
            <p:nvPr/>
          </p:nvSpPr>
          <p:spPr bwMode="auto">
            <a:xfrm>
              <a:off x="1204290" y="4606258"/>
              <a:ext cx="1818910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/>
                <a:t>COBIT</a:t>
              </a:r>
            </a:p>
          </p:txBody>
        </p:sp>
        <p:sp>
          <p:nvSpPr>
            <p:cNvPr id="40" name="Rectangle 9"/>
            <p:cNvSpPr>
              <a:spLocks/>
            </p:cNvSpPr>
            <p:nvPr/>
          </p:nvSpPr>
          <p:spPr bwMode="auto">
            <a:xfrm>
              <a:off x="2391461" y="1717406"/>
              <a:ext cx="1645295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ISO 9000</a:t>
              </a:r>
            </a:p>
          </p:txBody>
        </p:sp>
        <p:sp>
          <p:nvSpPr>
            <p:cNvPr id="42" name="Rectangle 10"/>
            <p:cNvSpPr>
              <a:spLocks/>
            </p:cNvSpPr>
            <p:nvPr/>
          </p:nvSpPr>
          <p:spPr bwMode="auto">
            <a:xfrm>
              <a:off x="3434424" y="5568935"/>
              <a:ext cx="1818911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CMMI</a:t>
              </a:r>
            </a:p>
          </p:txBody>
        </p:sp>
        <p:sp>
          <p:nvSpPr>
            <p:cNvPr id="44" name="Rectangle 13"/>
            <p:cNvSpPr>
              <a:spLocks/>
            </p:cNvSpPr>
            <p:nvPr/>
          </p:nvSpPr>
          <p:spPr bwMode="auto">
            <a:xfrm>
              <a:off x="5743464" y="5146250"/>
              <a:ext cx="1645295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>
                  <a:latin typeface="Arial" charset="0"/>
                </a:rPr>
                <a:t>Software engineering</a:t>
              </a:r>
              <a:br>
                <a:rPr lang="en-US" sz="1100" i="1" dirty="0">
                  <a:latin typeface="Arial" charset="0"/>
                </a:rPr>
              </a:br>
              <a:r>
                <a:rPr lang="en-US" sz="1100" i="1" dirty="0">
                  <a:latin typeface="Arial" charset="0"/>
                </a:rPr>
                <a:t>maturity model</a:t>
              </a:r>
            </a:p>
          </p:txBody>
        </p:sp>
        <p:sp>
          <p:nvSpPr>
            <p:cNvPr id="45" name="Rectangle 14"/>
            <p:cNvSpPr>
              <a:spLocks/>
            </p:cNvSpPr>
            <p:nvPr/>
          </p:nvSpPr>
          <p:spPr bwMode="auto">
            <a:xfrm>
              <a:off x="5756123" y="3579945"/>
              <a:ext cx="1645295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>
                  <a:latin typeface="Arial" charset="0"/>
                </a:rPr>
                <a:t>IT service management </a:t>
              </a:r>
              <a:br>
                <a:rPr lang="en-US" sz="1100" i="1" dirty="0">
                  <a:latin typeface="Arial" charset="0"/>
                </a:rPr>
              </a:br>
              <a:r>
                <a:rPr lang="en-US" sz="1100" i="1" dirty="0">
                  <a:latin typeface="Arial" charset="0"/>
                </a:rPr>
                <a:t>standard / framework</a:t>
              </a:r>
            </a:p>
          </p:txBody>
        </p:sp>
        <p:sp>
          <p:nvSpPr>
            <p:cNvPr id="46" name="Rectangle 15"/>
            <p:cNvSpPr>
              <a:spLocks/>
            </p:cNvSpPr>
            <p:nvPr/>
          </p:nvSpPr>
          <p:spPr bwMode="auto">
            <a:xfrm>
              <a:off x="5743464" y="4102046"/>
              <a:ext cx="1645295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>
                  <a:latin typeface="Arial" charset="0"/>
                </a:rPr>
                <a:t>Quality management</a:t>
              </a:r>
            </a:p>
            <a:p>
              <a:pPr algn="ctr"/>
              <a:r>
                <a:rPr lang="en-US" sz="1100" i="1" dirty="0">
                  <a:latin typeface="Arial" charset="0"/>
                </a:rPr>
                <a:t>standard</a:t>
              </a:r>
            </a:p>
          </p:txBody>
        </p:sp>
        <p:sp>
          <p:nvSpPr>
            <p:cNvPr id="47" name="Line 27"/>
            <p:cNvSpPr>
              <a:spLocks noChangeShapeType="1"/>
            </p:cNvSpPr>
            <p:nvPr/>
          </p:nvSpPr>
          <p:spPr bwMode="auto">
            <a:xfrm>
              <a:off x="5825328" y="5708054"/>
              <a:ext cx="1518047" cy="0"/>
            </a:xfrm>
            <a:prstGeom prst="line">
              <a:avLst/>
            </a:prstGeom>
            <a:noFill/>
            <a:ln w="2540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48" name="Text Box 28"/>
            <p:cNvSpPr txBox="1">
              <a:spLocks/>
            </p:cNvSpPr>
            <p:nvPr/>
          </p:nvSpPr>
          <p:spPr bwMode="auto">
            <a:xfrm>
              <a:off x="5573065" y="5723681"/>
              <a:ext cx="2075036" cy="226503"/>
            </a:xfrm>
            <a:prstGeom prst="rect">
              <a:avLst/>
            </a:prstGeom>
            <a:noFill/>
            <a:ln w="50800">
              <a:noFill/>
              <a:prstDash val="dash"/>
              <a:miter lim="800000"/>
              <a:headEnd/>
              <a:tailEnd type="none" w="lg" len="sm"/>
            </a:ln>
          </p:spPr>
          <p:txBody>
            <a:bodyPr lIns="64291" tIns="32146" rIns="64291" bIns="3214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i="1" dirty="0">
                  <a:latin typeface="Arial" charset="0"/>
                </a:rPr>
                <a:t>adoption of concepts</a:t>
              </a:r>
            </a:p>
          </p:txBody>
        </p:sp>
        <p:sp>
          <p:nvSpPr>
            <p:cNvPr id="49" name="Text Box 30"/>
            <p:cNvSpPr txBox="1">
              <a:spLocks/>
            </p:cNvSpPr>
            <p:nvPr/>
          </p:nvSpPr>
          <p:spPr bwMode="auto">
            <a:xfrm>
              <a:off x="5659012" y="3228149"/>
              <a:ext cx="1808262" cy="226503"/>
            </a:xfrm>
            <a:prstGeom prst="rect">
              <a:avLst/>
            </a:prstGeom>
            <a:noFill/>
            <a:ln w="50800">
              <a:noFill/>
              <a:prstDash val="dash"/>
              <a:miter lim="800000"/>
              <a:headEnd/>
              <a:tailEnd type="none" w="lg" len="sm"/>
            </a:ln>
          </p:spPr>
          <p:txBody>
            <a:bodyPr lIns="64291" tIns="32146" rIns="64291" bIns="3214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000" b="1" i="1" dirty="0">
                  <a:latin typeface="Arial" charset="0"/>
                </a:rPr>
                <a:t>Legend</a:t>
              </a:r>
            </a:p>
          </p:txBody>
        </p:sp>
        <p:sp>
          <p:nvSpPr>
            <p:cNvPr id="50" name="Rectangle 32"/>
            <p:cNvSpPr>
              <a:spLocks/>
            </p:cNvSpPr>
            <p:nvPr/>
          </p:nvSpPr>
          <p:spPr bwMode="auto">
            <a:xfrm>
              <a:off x="1174882" y="2680357"/>
              <a:ext cx="1818910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ISO/IEC 27000</a:t>
              </a:r>
            </a:p>
          </p:txBody>
        </p:sp>
        <p:sp>
          <p:nvSpPr>
            <p:cNvPr id="51" name="Rectangle 8"/>
            <p:cNvSpPr>
              <a:spLocks/>
            </p:cNvSpPr>
            <p:nvPr/>
          </p:nvSpPr>
          <p:spPr bwMode="auto">
            <a:xfrm>
              <a:off x="3434425" y="2666466"/>
              <a:ext cx="1818910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ISO/IEC 20000</a:t>
              </a:r>
            </a:p>
          </p:txBody>
        </p:sp>
        <p:sp>
          <p:nvSpPr>
            <p:cNvPr id="52" name="Rectangle 5"/>
            <p:cNvSpPr>
              <a:spLocks/>
            </p:cNvSpPr>
            <p:nvPr/>
          </p:nvSpPr>
          <p:spPr bwMode="auto">
            <a:xfrm>
              <a:off x="3434425" y="3601292"/>
              <a:ext cx="1818910" cy="429741"/>
            </a:xfrm>
            <a:prstGeom prst="rect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b="1" dirty="0" err="1"/>
                <a:t>FitSM</a:t>
              </a:r>
              <a:endParaRPr lang="de-DE" sz="1400" b="1" dirty="0"/>
            </a:p>
          </p:txBody>
        </p:sp>
        <p:cxnSp>
          <p:nvCxnSpPr>
            <p:cNvPr id="53" name="AutoShape 42"/>
            <p:cNvCxnSpPr>
              <a:cxnSpLocks noChangeShapeType="1"/>
              <a:stCxn id="36" idx="3"/>
              <a:endCxn id="52" idx="2"/>
            </p:cNvCxnSpPr>
            <p:nvPr/>
          </p:nvCxnSpPr>
          <p:spPr bwMode="auto">
            <a:xfrm flipV="1">
              <a:off x="3023200" y="4031033"/>
              <a:ext cx="1320680" cy="790096"/>
            </a:xfrm>
            <a:prstGeom prst="bentConnector2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 type="arrow" w="lg" len="lg"/>
            </a:ln>
          </p:spPr>
        </p:cxnSp>
        <p:sp>
          <p:nvSpPr>
            <p:cNvPr id="54" name="Line 27"/>
            <p:cNvSpPr>
              <a:spLocks noChangeShapeType="1"/>
            </p:cNvSpPr>
            <p:nvPr/>
          </p:nvSpPr>
          <p:spPr bwMode="auto">
            <a:xfrm flipH="1">
              <a:off x="4343879" y="3096208"/>
              <a:ext cx="0" cy="505084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55" name="Rectangle 10"/>
            <p:cNvSpPr>
              <a:spLocks/>
            </p:cNvSpPr>
            <p:nvPr/>
          </p:nvSpPr>
          <p:spPr bwMode="auto">
            <a:xfrm>
              <a:off x="1204290" y="5569208"/>
              <a:ext cx="1818911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ISO 15504</a:t>
              </a:r>
            </a:p>
          </p:txBody>
        </p: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 flipH="1">
              <a:off x="2107393" y="4073048"/>
              <a:ext cx="1" cy="533209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58" name="Line 27"/>
            <p:cNvSpPr>
              <a:spLocks noChangeShapeType="1"/>
            </p:cNvSpPr>
            <p:nvPr/>
          </p:nvSpPr>
          <p:spPr bwMode="auto">
            <a:xfrm flipV="1">
              <a:off x="2107394" y="5035999"/>
              <a:ext cx="0" cy="533208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V="1">
              <a:off x="3023201" y="3110097"/>
              <a:ext cx="411224" cy="53321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arrow" w="lg" len="lg"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0" name="Line 27"/>
            <p:cNvSpPr>
              <a:spLocks noChangeShapeType="1"/>
            </p:cNvSpPr>
            <p:nvPr/>
          </p:nvSpPr>
          <p:spPr bwMode="auto">
            <a:xfrm flipH="1">
              <a:off x="3016847" y="5806923"/>
              <a:ext cx="417577" cy="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1" name="Line 27"/>
            <p:cNvSpPr>
              <a:spLocks noChangeShapeType="1"/>
            </p:cNvSpPr>
            <p:nvPr/>
          </p:nvSpPr>
          <p:spPr bwMode="auto">
            <a:xfrm flipH="1" flipV="1">
              <a:off x="2993792" y="5035997"/>
              <a:ext cx="1373144" cy="533209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2" name="Line 27"/>
            <p:cNvSpPr>
              <a:spLocks noChangeShapeType="1"/>
            </p:cNvSpPr>
            <p:nvPr/>
          </p:nvSpPr>
          <p:spPr bwMode="auto">
            <a:xfrm flipV="1">
              <a:off x="3016847" y="3816408"/>
              <a:ext cx="417578" cy="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3" name="Line 27"/>
            <p:cNvSpPr>
              <a:spLocks noChangeShapeType="1"/>
            </p:cNvSpPr>
            <p:nvPr/>
          </p:nvSpPr>
          <p:spPr bwMode="auto">
            <a:xfrm>
              <a:off x="2993792" y="2877262"/>
              <a:ext cx="440633" cy="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arrow" w="lg" len="lg"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4" name="Line 27"/>
            <p:cNvSpPr>
              <a:spLocks noChangeShapeType="1"/>
            </p:cNvSpPr>
            <p:nvPr/>
          </p:nvSpPr>
          <p:spPr bwMode="auto">
            <a:xfrm>
              <a:off x="3242673" y="2147148"/>
              <a:ext cx="1124264" cy="519318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 flipH="1">
              <a:off x="2107395" y="2147148"/>
              <a:ext cx="1135278" cy="533208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6" name="Rectangle 14"/>
            <p:cNvSpPr>
              <a:spLocks/>
            </p:cNvSpPr>
            <p:nvPr/>
          </p:nvSpPr>
          <p:spPr bwMode="auto">
            <a:xfrm>
              <a:off x="5756123" y="4624148"/>
              <a:ext cx="1645295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>
                  <a:latin typeface="Arial" charset="0"/>
                </a:rPr>
                <a:t>Information security </a:t>
              </a:r>
              <a:br>
                <a:rPr lang="en-US" sz="1100" i="1" dirty="0">
                  <a:latin typeface="Arial" charset="0"/>
                </a:rPr>
              </a:br>
              <a:r>
                <a:rPr lang="en-US" sz="1100" i="1" dirty="0">
                  <a:latin typeface="Arial" charset="0"/>
                </a:rPr>
                <a:t>management standard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989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178932" y="1182497"/>
            <a:ext cx="6135665" cy="5055835"/>
            <a:chOff x="1662681" y="2142829"/>
            <a:chExt cx="5519460" cy="4548077"/>
          </a:xfrm>
        </p:grpSpPr>
        <p:sp>
          <p:nvSpPr>
            <p:cNvPr id="41" name="Legende mit Pfeil nach oben 40"/>
            <p:cNvSpPr/>
            <p:nvPr/>
          </p:nvSpPr>
          <p:spPr>
            <a:xfrm>
              <a:off x="1676017" y="4914634"/>
              <a:ext cx="5506124" cy="1776272"/>
            </a:xfrm>
            <a:prstGeom prst="upArrowCallout">
              <a:avLst>
                <a:gd name="adj1" fmla="val 30626"/>
                <a:gd name="adj2" fmla="val 25000"/>
                <a:gd name="adj3" fmla="val 18308"/>
                <a:gd name="adj4" fmla="val 76340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39" name="Rechteck 38"/>
            <p:cNvSpPr/>
            <p:nvPr/>
          </p:nvSpPr>
          <p:spPr>
            <a:xfrm>
              <a:off x="1662681" y="2142829"/>
              <a:ext cx="5519460" cy="26945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3379341" y="3247029"/>
              <a:ext cx="2160000" cy="540000"/>
            </a:xfrm>
            <a:prstGeom prst="rect">
              <a:avLst/>
            </a:prstGeom>
            <a:solidFill>
              <a:srgbClr val="12447E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Helvetica Neue"/>
                  <a:cs typeface="Helvetica Neue"/>
                </a:rPr>
                <a:t>FitSM-1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Helvetica Neue"/>
                  <a:cs typeface="Helvetica Neue"/>
                </a:rPr>
                <a:t>Requirements</a:t>
              </a:r>
            </a:p>
          </p:txBody>
        </p:sp>
        <p:sp>
          <p:nvSpPr>
            <p:cNvPr id="18" name="Rechteck 17"/>
            <p:cNvSpPr/>
            <p:nvPr/>
          </p:nvSpPr>
          <p:spPr>
            <a:xfrm>
              <a:off x="2015730" y="4124427"/>
              <a:ext cx="2160000" cy="540000"/>
            </a:xfrm>
            <a:prstGeom prst="rect">
              <a:avLst/>
            </a:prstGeom>
            <a:solidFill>
              <a:srgbClr val="12447E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Helvetica Neue"/>
                  <a:cs typeface="Helvetica Neue"/>
                </a:rPr>
                <a:t>FitSM-2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Helvetica Neue"/>
                  <a:cs typeface="Helvetica Neue"/>
                </a:rPr>
                <a:t>Objectives and activities</a:t>
              </a:r>
            </a:p>
          </p:txBody>
        </p:sp>
        <p:sp>
          <p:nvSpPr>
            <p:cNvPr id="19" name="Rechteck 18"/>
            <p:cNvSpPr/>
            <p:nvPr/>
          </p:nvSpPr>
          <p:spPr>
            <a:xfrm>
              <a:off x="4749296" y="4124427"/>
              <a:ext cx="2160000" cy="540000"/>
            </a:xfrm>
            <a:prstGeom prst="rect">
              <a:avLst/>
            </a:prstGeom>
            <a:solidFill>
              <a:srgbClr val="12447E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Helvetica Neue"/>
                  <a:cs typeface="Helvetica Neue"/>
                </a:rPr>
                <a:t>FitSM-3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Helvetica Neue"/>
                  <a:cs typeface="Helvetica Neue"/>
                </a:rPr>
                <a:t>Role model</a:t>
              </a:r>
            </a:p>
          </p:txBody>
        </p:sp>
        <p:sp>
          <p:nvSpPr>
            <p:cNvPr id="20" name="Rechteck 19"/>
            <p:cNvSpPr/>
            <p:nvPr/>
          </p:nvSpPr>
          <p:spPr>
            <a:xfrm>
              <a:off x="3649343" y="5700256"/>
              <a:ext cx="1620000" cy="810000"/>
            </a:xfrm>
            <a:prstGeom prst="rect">
              <a:avLst/>
            </a:prstGeom>
            <a:solidFill>
              <a:srgbClr val="105AA8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Helvetica Neue"/>
                  <a:cs typeface="Helvetica Neue"/>
                </a:rPr>
                <a:t>FitSM-5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Helvetica Neue"/>
                  <a:cs typeface="Helvetica Neue"/>
                </a:rPr>
                <a:t>Selected implementation guides</a:t>
              </a:r>
            </a:p>
          </p:txBody>
        </p:sp>
        <p:cxnSp>
          <p:nvCxnSpPr>
            <p:cNvPr id="21" name="Gewinkelte Verbindung 20"/>
            <p:cNvCxnSpPr>
              <a:stCxn id="18" idx="0"/>
              <a:endCxn id="17" idx="2"/>
            </p:cNvCxnSpPr>
            <p:nvPr/>
          </p:nvCxnSpPr>
          <p:spPr>
            <a:xfrm rot="5400000" flipH="1" flipV="1">
              <a:off x="3608837" y="3273923"/>
              <a:ext cx="337398" cy="136361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winkelte Verbindung 21"/>
            <p:cNvCxnSpPr>
              <a:stCxn id="19" idx="0"/>
              <a:endCxn id="17" idx="2"/>
            </p:cNvCxnSpPr>
            <p:nvPr/>
          </p:nvCxnSpPr>
          <p:spPr>
            <a:xfrm rot="16200000" flipV="1">
              <a:off x="4975620" y="3270751"/>
              <a:ext cx="337398" cy="1369955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hteck 23"/>
            <p:cNvSpPr/>
            <p:nvPr/>
          </p:nvSpPr>
          <p:spPr>
            <a:xfrm>
              <a:off x="3379342" y="2369630"/>
              <a:ext cx="2160000" cy="540000"/>
            </a:xfrm>
            <a:prstGeom prst="rect">
              <a:avLst/>
            </a:prstGeom>
            <a:solidFill>
              <a:srgbClr val="12447E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Helvetica Neue"/>
                  <a:cs typeface="Helvetica Neue"/>
                </a:rPr>
                <a:t>FitSM-0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Helvetica Neue"/>
                  <a:cs typeface="Helvetica Neue"/>
                </a:rPr>
                <a:t>Overview &amp; vocabulary</a:t>
              </a:r>
            </a:p>
          </p:txBody>
        </p:sp>
        <p:sp>
          <p:nvSpPr>
            <p:cNvPr id="25" name="Rechteck 24"/>
            <p:cNvSpPr/>
            <p:nvPr/>
          </p:nvSpPr>
          <p:spPr>
            <a:xfrm>
              <a:off x="1784693" y="5697018"/>
              <a:ext cx="1620000" cy="810000"/>
            </a:xfrm>
            <a:prstGeom prst="rect">
              <a:avLst/>
            </a:prstGeom>
            <a:solidFill>
              <a:srgbClr val="105AA8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Helvetica Neue"/>
                  <a:cs typeface="Helvetica Neue"/>
                </a:rPr>
                <a:t>FitSM-4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Helvetica Neue"/>
                  <a:cs typeface="Helvetica Neue"/>
                </a:rPr>
                <a:t>Selected templates and samples</a:t>
              </a:r>
            </a:p>
          </p:txBody>
        </p:sp>
        <p:sp>
          <p:nvSpPr>
            <p:cNvPr id="27" name="Rechteck 26"/>
            <p:cNvSpPr/>
            <p:nvPr/>
          </p:nvSpPr>
          <p:spPr>
            <a:xfrm>
              <a:off x="5476199" y="5700256"/>
              <a:ext cx="1620000" cy="810000"/>
            </a:xfrm>
            <a:prstGeom prst="rect">
              <a:avLst/>
            </a:prstGeom>
            <a:solidFill>
              <a:srgbClr val="105AA8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Helvetica Neue"/>
                  <a:cs typeface="Helvetica Neue"/>
                </a:rPr>
                <a:t>FitSM-6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Helvetica Neue"/>
                  <a:cs typeface="Helvetica Neue"/>
                </a:rPr>
                <a:t>Maturity and capability assessment scheme</a:t>
              </a:r>
            </a:p>
          </p:txBody>
        </p:sp>
        <p:cxnSp>
          <p:nvCxnSpPr>
            <p:cNvPr id="29" name="Gewinkelte Verbindung 28"/>
            <p:cNvCxnSpPr>
              <a:stCxn id="24" idx="2"/>
              <a:endCxn id="17" idx="0"/>
            </p:cNvCxnSpPr>
            <p:nvPr/>
          </p:nvCxnSpPr>
          <p:spPr>
            <a:xfrm rot="5400000">
              <a:off x="4290644" y="3078330"/>
              <a:ext cx="337399" cy="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/>
            <p:cNvSpPr txBox="1"/>
            <p:nvPr/>
          </p:nvSpPr>
          <p:spPr>
            <a:xfrm>
              <a:off x="1676016" y="5354605"/>
              <a:ext cx="1671582" cy="2699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350" b="1" i="1" dirty="0">
                  <a:solidFill>
                    <a:srgbClr val="12447E"/>
                  </a:solidFill>
                  <a:latin typeface="Helvetica Neue"/>
                  <a:cs typeface="Helvetica Neue"/>
                </a:rPr>
                <a:t>Implementation </a:t>
              </a:r>
              <a:r>
                <a:rPr lang="de-DE" sz="1350" b="1" i="1" dirty="0" err="1">
                  <a:solidFill>
                    <a:srgbClr val="12447E"/>
                  </a:solidFill>
                  <a:latin typeface="Helvetica Neue"/>
                  <a:cs typeface="Helvetica Neue"/>
                </a:rPr>
                <a:t>aids</a:t>
              </a:r>
              <a:endParaRPr lang="de-DE" sz="1350" b="1" i="1" dirty="0">
                <a:solidFill>
                  <a:srgbClr val="12447E"/>
                </a:solidFill>
                <a:latin typeface="Helvetica Neue"/>
                <a:cs typeface="Helvetica Neue"/>
              </a:endParaRPr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1676016" y="2156535"/>
              <a:ext cx="1238978" cy="2699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350" b="1" i="1" dirty="0">
                  <a:solidFill>
                    <a:srgbClr val="12447E"/>
                  </a:solidFill>
                  <a:latin typeface="Helvetica Neue"/>
                  <a:cs typeface="Helvetica Neue"/>
                </a:rPr>
                <a:t>Core Standard</a:t>
              </a:r>
            </a:p>
          </p:txBody>
        </p:sp>
      </p:grpSp>
      <p:sp>
        <p:nvSpPr>
          <p:cNvPr id="49" name="Textfeld 28"/>
          <p:cNvSpPr txBox="1"/>
          <p:nvPr/>
        </p:nvSpPr>
        <p:spPr>
          <a:xfrm rot="16200000">
            <a:off x="1184104" y="2127623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Arial Narrow" panose="020B0606020202030204" pitchFamily="34" charset="0"/>
                <a:cs typeface="Arial" pitchFamily="34" charset="0"/>
              </a:rPr>
              <a:t>Normative</a:t>
            </a:r>
          </a:p>
        </p:txBody>
      </p:sp>
      <p:sp>
        <p:nvSpPr>
          <p:cNvPr id="50" name="Textfeld 28"/>
          <p:cNvSpPr txBox="1"/>
          <p:nvPr/>
        </p:nvSpPr>
        <p:spPr>
          <a:xfrm rot="16200000">
            <a:off x="1000467" y="4359877"/>
            <a:ext cx="1648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Arial Narrow" panose="020B0606020202030204" pitchFamily="34" charset="0"/>
                <a:cs typeface="Arial" pitchFamily="34" charset="0"/>
              </a:rPr>
              <a:t>Informational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524000" y="3142846"/>
            <a:ext cx="9074258" cy="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Inhaltsplatzhalter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3025" y="3884606"/>
            <a:ext cx="1131829" cy="396000"/>
          </a:xfrm>
          <a:prstGeom prst="rect">
            <a:avLst/>
          </a:prstGeom>
        </p:spPr>
      </p:pic>
      <p:pic>
        <p:nvPicPr>
          <p:cNvPr id="28" name="Inhaltsplatzhalter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8437" y="3886779"/>
            <a:ext cx="1131829" cy="396000"/>
          </a:xfrm>
          <a:prstGeom prst="rect">
            <a:avLst/>
          </a:prstGeom>
        </p:spPr>
      </p:pic>
      <p:pic>
        <p:nvPicPr>
          <p:cNvPr id="30" name="Inhaltsplatzhalter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4406" y="5807659"/>
            <a:ext cx="1131829" cy="396000"/>
          </a:xfrm>
          <a:prstGeom prst="rect">
            <a:avLst/>
          </a:prstGeom>
        </p:spPr>
      </p:pic>
      <p:pic>
        <p:nvPicPr>
          <p:cNvPr id="32" name="Inhaltsplatzhalter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9702" y="5807659"/>
            <a:ext cx="1131829" cy="396000"/>
          </a:xfrm>
          <a:prstGeom prst="rect">
            <a:avLst/>
          </a:prstGeom>
        </p:spPr>
      </p:pic>
      <p:pic>
        <p:nvPicPr>
          <p:cNvPr id="33" name="Grafik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3994" y="2253643"/>
            <a:ext cx="1131829" cy="396000"/>
          </a:xfrm>
          <a:prstGeom prst="rect">
            <a:avLst/>
          </a:prstGeom>
        </p:spPr>
      </p:pic>
      <p:pic>
        <p:nvPicPr>
          <p:cNvPr id="34" name="Grafik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4999" y="5789425"/>
            <a:ext cx="1131829" cy="396000"/>
          </a:xfrm>
          <a:prstGeom prst="rect">
            <a:avLst/>
          </a:prstGeom>
        </p:spPr>
      </p:pic>
      <p:pic>
        <p:nvPicPr>
          <p:cNvPr id="42" name="Inhaltsplatzhalter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49" y="1236618"/>
            <a:ext cx="1131829" cy="396000"/>
          </a:xfrm>
          <a:prstGeom prst="rect">
            <a:avLst/>
          </a:prstGeom>
        </p:spPr>
      </p:pic>
      <p:sp>
        <p:nvSpPr>
          <p:cNvPr id="35" name="Titel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FitSM</a:t>
            </a:r>
            <a:r>
              <a:rPr lang="en-US" dirty="0" smtClean="0"/>
              <a:t> parts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5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FitSM logic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7</a:t>
            </a:fld>
            <a:endParaRPr lang="en-US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3515" y="1282800"/>
            <a:ext cx="7734002" cy="464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112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FitSM</a:t>
            </a:r>
            <a:r>
              <a:rPr lang="en-US" noProof="0" dirty="0"/>
              <a:t> qualification program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512736"/>
              </p:ext>
            </p:extLst>
          </p:nvPr>
        </p:nvGraphicFramePr>
        <p:xfrm>
          <a:off x="1981200" y="4596668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>
                          <a:effectLst/>
                        </a:rPr>
                        <a:t>Foundation Level</a:t>
                      </a:r>
                      <a:endParaRPr lang="en-GB" sz="1400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hteck 7"/>
          <p:cNvSpPr/>
          <p:nvPr/>
        </p:nvSpPr>
        <p:spPr>
          <a:xfrm>
            <a:off x="3714467" y="5079587"/>
            <a:ext cx="4763069" cy="6823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Foundation training in IT service management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213423"/>
              </p:ext>
            </p:extLst>
          </p:nvPr>
        </p:nvGraphicFramePr>
        <p:xfrm>
          <a:off x="1981200" y="2970860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>
                          <a:effectLst/>
                        </a:rPr>
                        <a:t>Advanced Level</a:t>
                      </a:r>
                      <a:endParaRPr lang="en-GB" sz="1400" noProof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69970"/>
              </p:ext>
            </p:extLst>
          </p:nvPr>
        </p:nvGraphicFramePr>
        <p:xfrm>
          <a:off x="1981200" y="1345052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>
                          <a:effectLst/>
                        </a:rPr>
                        <a:t>Expert</a:t>
                      </a:r>
                      <a:r>
                        <a:rPr lang="en-GB" sz="1400" baseline="0" noProof="0" dirty="0">
                          <a:effectLst/>
                        </a:rPr>
                        <a:t> </a:t>
                      </a:r>
                      <a:r>
                        <a:rPr lang="en-GB" sz="1400" noProof="0" dirty="0">
                          <a:effectLst/>
                        </a:rPr>
                        <a:t>Level</a:t>
                      </a:r>
                      <a:endParaRPr lang="en-GB" sz="1400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hteck 12"/>
          <p:cNvSpPr/>
          <p:nvPr/>
        </p:nvSpPr>
        <p:spPr>
          <a:xfrm>
            <a:off x="2158620" y="1765456"/>
            <a:ext cx="4826380" cy="6823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         Expert training in IT service management</a:t>
            </a:r>
          </a:p>
        </p:txBody>
      </p:sp>
      <p:sp>
        <p:nvSpPr>
          <p:cNvPr id="14" name="Rechteck 13"/>
          <p:cNvSpPr/>
          <p:nvPr/>
        </p:nvSpPr>
        <p:spPr>
          <a:xfrm>
            <a:off x="2158622" y="3432758"/>
            <a:ext cx="3841845" cy="6823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Advanced training in</a:t>
            </a:r>
          </a:p>
          <a:p>
            <a:pPr algn="ctr"/>
            <a:r>
              <a:rPr lang="en-GB" b="1"/>
              <a:t>service planning and delivery</a:t>
            </a:r>
          </a:p>
        </p:txBody>
      </p:sp>
      <p:sp>
        <p:nvSpPr>
          <p:cNvPr id="15" name="Rechteck 14"/>
          <p:cNvSpPr/>
          <p:nvPr/>
        </p:nvSpPr>
        <p:spPr>
          <a:xfrm>
            <a:off x="6183574" y="3432758"/>
            <a:ext cx="3841845" cy="6823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Advanced training in</a:t>
            </a:r>
          </a:p>
          <a:p>
            <a:pPr algn="ctr"/>
            <a:r>
              <a:rPr lang="en-GB" b="1"/>
              <a:t>service operation and control</a:t>
            </a:r>
          </a:p>
        </p:txBody>
      </p:sp>
      <p:sp>
        <p:nvSpPr>
          <p:cNvPr id="4" name="Pfeil nach unten 3"/>
          <p:cNvSpPr/>
          <p:nvPr/>
        </p:nvSpPr>
        <p:spPr>
          <a:xfrm rot="10800000">
            <a:off x="5908912" y="4331244"/>
            <a:ext cx="374176" cy="216083"/>
          </a:xfrm>
          <a:prstGeom prst="downArrow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Pfeil nach unten 15"/>
          <p:cNvSpPr/>
          <p:nvPr/>
        </p:nvSpPr>
        <p:spPr>
          <a:xfrm rot="10800000">
            <a:off x="5893557" y="2685557"/>
            <a:ext cx="374176" cy="216083"/>
          </a:xfrm>
          <a:prstGeom prst="downArrow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8368841" y="5467885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1 day</a:t>
            </a:r>
          </a:p>
        </p:txBody>
      </p:sp>
      <p:sp>
        <p:nvSpPr>
          <p:cNvPr id="18" name="Rechteck 17"/>
          <p:cNvSpPr/>
          <p:nvPr/>
        </p:nvSpPr>
        <p:spPr>
          <a:xfrm>
            <a:off x="6106706" y="3366958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2 days</a:t>
            </a:r>
          </a:p>
        </p:txBody>
      </p:sp>
      <p:sp>
        <p:nvSpPr>
          <p:cNvPr id="19" name="Rechteck 18"/>
          <p:cNvSpPr/>
          <p:nvPr/>
        </p:nvSpPr>
        <p:spPr>
          <a:xfrm>
            <a:off x="2104028" y="3366958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2 days</a:t>
            </a:r>
          </a:p>
        </p:txBody>
      </p:sp>
      <p:sp>
        <p:nvSpPr>
          <p:cNvPr id="20" name="Rechteck 19"/>
          <p:cNvSpPr/>
          <p:nvPr/>
        </p:nvSpPr>
        <p:spPr>
          <a:xfrm>
            <a:off x="2031456" y="1643880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2 days</a:t>
            </a:r>
          </a:p>
        </p:txBody>
      </p:sp>
      <p:sp>
        <p:nvSpPr>
          <p:cNvPr id="21" name="Rechteck 12"/>
          <p:cNvSpPr/>
          <p:nvPr/>
        </p:nvSpPr>
        <p:spPr>
          <a:xfrm>
            <a:off x="7511862" y="1765456"/>
            <a:ext cx="2559895" cy="6823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/>
              <a:t>       Expert Bridge</a:t>
            </a:r>
          </a:p>
        </p:txBody>
      </p:sp>
      <p:sp>
        <p:nvSpPr>
          <p:cNvPr id="22" name="Rechteck 19"/>
          <p:cNvSpPr/>
          <p:nvPr/>
        </p:nvSpPr>
        <p:spPr>
          <a:xfrm>
            <a:off x="7191327" y="1643880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3 days</a:t>
            </a:r>
          </a:p>
        </p:txBody>
      </p:sp>
      <p:sp>
        <p:nvSpPr>
          <p:cNvPr id="23" name="Rechteck 16"/>
          <p:cNvSpPr/>
          <p:nvPr/>
        </p:nvSpPr>
        <p:spPr>
          <a:xfrm>
            <a:off x="9343570" y="1643879"/>
            <a:ext cx="1536866" cy="589012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ITIL Expert, ISO/IEC 20000 consultant and auditor</a:t>
            </a:r>
          </a:p>
        </p:txBody>
      </p:sp>
    </p:spTree>
    <p:extLst>
      <p:ext uri="{BB962C8B-B14F-4D97-AF65-F5344CB8AC3E}">
        <p14:creationId xmlns:p14="http://schemas.microsoft.com/office/powerpoint/2010/main" val="400332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</a:t>
            </a:r>
            <a:r>
              <a:rPr lang="en-GB" dirty="0" err="1" smtClean="0"/>
              <a:t>FitSM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Formalising your IT service management means you can spot the gaps more easily</a:t>
            </a:r>
            <a:endParaRPr lang="en-GB" dirty="0"/>
          </a:p>
          <a:p>
            <a:r>
              <a:rPr lang="en-GB" dirty="0" smtClean="0"/>
              <a:t>Shared vocab - means you can talk the same language</a:t>
            </a:r>
          </a:p>
          <a:p>
            <a:r>
              <a:rPr lang="en-GB" dirty="0" smtClean="0"/>
              <a:t>Increasingly used within EU funded projects – some are making Foundation Level a requirement for project partners</a:t>
            </a:r>
          </a:p>
          <a:p>
            <a:r>
              <a:rPr lang="en-GB" dirty="0" smtClean="0"/>
              <a:t>It’s not ISO </a:t>
            </a:r>
            <a:r>
              <a:rPr lang="en-GB" dirty="0" smtClean="0"/>
              <a:t>20000/ITIL!</a:t>
            </a:r>
            <a:endParaRPr lang="en-GB" dirty="0" smtClean="0"/>
          </a:p>
          <a:p>
            <a:r>
              <a:rPr lang="en-GB" dirty="0" smtClean="0"/>
              <a:t>The training is quite </a:t>
            </a:r>
            <a:r>
              <a:rPr lang="en-GB" dirty="0" smtClean="0"/>
              <a:t>fun</a:t>
            </a:r>
            <a:endParaRPr lang="en-GB" dirty="0" smtClean="0"/>
          </a:p>
          <a:p>
            <a:r>
              <a:rPr lang="en-GB" dirty="0" smtClean="0"/>
              <a:t>STFC has </a:t>
            </a:r>
            <a:r>
              <a:rPr lang="en-GB" dirty="0" smtClean="0"/>
              <a:t>&gt;40 </a:t>
            </a:r>
            <a:r>
              <a:rPr lang="en-GB" dirty="0" smtClean="0"/>
              <a:t>at Foundation and ~</a:t>
            </a:r>
            <a:r>
              <a:rPr lang="en-GB" dirty="0" smtClean="0"/>
              <a:t>20 </a:t>
            </a:r>
            <a:r>
              <a:rPr lang="en-GB" dirty="0" smtClean="0"/>
              <a:t>at Advanced Level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5007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1947B08D5984288BC8B16A979FF50" ma:contentTypeVersion="4" ma:contentTypeDescription="Create a new document." ma:contentTypeScope="" ma:versionID="d503cd8271a72c702ca1961133ba175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5FE28F-E808-4D13-89A4-C40B1B8D9C60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87399C5-6643-4EBB-BF3C-1743A0F34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3674</TotalTime>
  <Words>443</Words>
  <Application>Microsoft Office PowerPoint</Application>
  <PresentationFormat>Widescreen</PresentationFormat>
  <Paragraphs>114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MS Gothic</vt:lpstr>
      <vt:lpstr>ＭＳ Ｐゴシック</vt:lpstr>
      <vt:lpstr>Arial</vt:lpstr>
      <vt:lpstr>Arial Narrow</vt:lpstr>
      <vt:lpstr>Arial Regular</vt:lpstr>
      <vt:lpstr>Calibri</vt:lpstr>
      <vt:lpstr>Calibri Light</vt:lpstr>
      <vt:lpstr>Helvetica Neue</vt:lpstr>
      <vt:lpstr>Times New Roman</vt:lpstr>
      <vt:lpstr>Wingdings</vt:lpstr>
      <vt:lpstr>Font and logo master</vt:lpstr>
      <vt:lpstr>Font WITHOUT logo master</vt:lpstr>
      <vt:lpstr>PowerPoint Presentation</vt:lpstr>
      <vt:lpstr>Contents</vt:lpstr>
      <vt:lpstr>What is FitSM?</vt:lpstr>
      <vt:lpstr>FitSM, ISO/IEC 20000 and ITIL</vt:lpstr>
      <vt:lpstr>Related standards and frameworks</vt:lpstr>
      <vt:lpstr>PowerPoint Presentation</vt:lpstr>
      <vt:lpstr>FitSM logic</vt:lpstr>
      <vt:lpstr>FitSM qualification program</vt:lpstr>
      <vt:lpstr>Why FitSM?</vt:lpstr>
      <vt:lpstr>FitSM training for IRIS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Presentation</dc:title>
  <dc:creator>Philip Millard</dc:creator>
  <cp:lastModifiedBy>Coveney, Adrian (STFC,RAL,SC)</cp:lastModifiedBy>
  <cp:revision>205</cp:revision>
  <cp:lastPrinted>2019-10-02T08:27:37Z</cp:lastPrinted>
  <dcterms:created xsi:type="dcterms:W3CDTF">2019-09-17T08:04:08Z</dcterms:created>
  <dcterms:modified xsi:type="dcterms:W3CDTF">2020-05-04T15:37:01Z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0x010100F731947B08D5984288BC8B16A979FF50</vt:lpwstr>
  </property>
</Properties>
</file>