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700" r:id="rId5"/>
    <p:sldMasterId id="2147483715" r:id="rId6"/>
    <p:sldMasterId id="2147483728" r:id="rId7"/>
  </p:sldMasterIdLst>
  <p:notesMasterIdLst>
    <p:notesMasterId r:id="rId23"/>
  </p:notesMasterIdLst>
  <p:sldIdLst>
    <p:sldId id="257" r:id="rId8"/>
    <p:sldId id="284" r:id="rId9"/>
    <p:sldId id="285" r:id="rId10"/>
    <p:sldId id="287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86" r:id="rId20"/>
    <p:sldId id="283" r:id="rId21"/>
    <p:sldId id="28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88"/>
    <a:srgbClr val="F08900"/>
    <a:srgbClr val="FF6900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28" autoAdjust="0"/>
    <p:restoredTop sz="71795" autoAdjust="0"/>
  </p:normalViewPr>
  <p:slideViewPr>
    <p:cSldViewPr snapToGrid="0" snapToObjects="1">
      <p:cViewPr varScale="1">
        <p:scale>
          <a:sx n="82" d="100"/>
          <a:sy n="82" d="100"/>
        </p:scale>
        <p:origin x="1464" y="96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Access</a:t>
            </a:r>
            <a:r>
              <a:rPr lang="en-US" baseline="0" dirty="0" smtClean="0"/>
              <a:t> to:</a:t>
            </a:r>
            <a:br>
              <a:rPr lang="en-US" baseline="0" dirty="0" smtClean="0"/>
            </a:br>
            <a:r>
              <a:rPr lang="en-US" baseline="0" dirty="0" smtClean="0"/>
              <a:t>Multiple clouds, APEL, MISP, </a:t>
            </a:r>
            <a:r>
              <a:rPr lang="en-US" baseline="0" dirty="0" err="1" smtClean="0"/>
              <a:t>FAIRsFAIR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8248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IAM 2.0 likely delayed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97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IAM 2.0 likely delayed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970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IAM 2.0 likely delayed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757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potential to use the integration as a TWG case-study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531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1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21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35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817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5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851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24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61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008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873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189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241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257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545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77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304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414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808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494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499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645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800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902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99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802522" y="5824038"/>
            <a:ext cx="1066939" cy="54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33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3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go-iam.github.io/docs/v/current/user-guide/client-registration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Relationship Id="rId4" Type="http://schemas.openxmlformats.org/officeDocument/2006/relationships/hyperlink" Target="mailto:iris-iam-support@gridpp.rl.ac.uk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6" y="2160730"/>
            <a:ext cx="5532465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the</a:t>
            </a:r>
          </a:p>
          <a:p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IAM do for you</a:t>
            </a:r>
            <a:endParaRPr lang="en-US" sz="4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67790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Technical Working Group – 14</a:t>
            </a:r>
            <a:r>
              <a:rPr lang="en-GB" sz="2400" baseline="30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July 2020</a:t>
            </a:r>
          </a:p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Dack</a:t>
            </a: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Command Line Access  - authentication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B9E1D8-FB32-4D89-987A-8267855A314B}"/>
              </a:ext>
            </a:extLst>
          </p:cNvPr>
          <p:cNvSpPr/>
          <p:nvPr/>
        </p:nvSpPr>
        <p:spPr>
          <a:xfrm>
            <a:off x="1787236" y="1780309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browser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B595C5-BD68-4955-9E2F-29F1AC1CA5EB}"/>
              </a:ext>
            </a:extLst>
          </p:cNvPr>
          <p:cNvSpPr/>
          <p:nvPr/>
        </p:nvSpPr>
        <p:spPr>
          <a:xfrm>
            <a:off x="7716981" y="1780309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IAM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50C2A02-376A-413D-B97D-2B262C010D02}"/>
              </a:ext>
            </a:extLst>
          </p:cNvPr>
          <p:cNvSpPr/>
          <p:nvPr/>
        </p:nvSpPr>
        <p:spPr>
          <a:xfrm rot="-1500000">
            <a:off x="4294945" y="3648213"/>
            <a:ext cx="3103417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8B4721-FE76-4264-B4F6-5ED0B0B9A37C}"/>
              </a:ext>
            </a:extLst>
          </p:cNvPr>
          <p:cNvSpPr/>
          <p:nvPr/>
        </p:nvSpPr>
        <p:spPr>
          <a:xfrm>
            <a:off x="1787236" y="4357254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ssh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 client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D7CA014-063E-41D1-9046-CCD793732DEA}"/>
              </a:ext>
            </a:extLst>
          </p:cNvPr>
          <p:cNvSpPr/>
          <p:nvPr/>
        </p:nvSpPr>
        <p:spPr>
          <a:xfrm>
            <a:off x="4253381" y="4895121"/>
            <a:ext cx="3103417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409FF7-25C8-423E-AF01-1E5E064C98DE}"/>
              </a:ext>
            </a:extLst>
          </p:cNvPr>
          <p:cNvSpPr/>
          <p:nvPr/>
        </p:nvSpPr>
        <p:spPr>
          <a:xfrm>
            <a:off x="7716981" y="4357254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ssh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 server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6BC684-612D-4135-8E9B-11BA45758D4B}"/>
              </a:ext>
            </a:extLst>
          </p:cNvPr>
          <p:cNvSpPr/>
          <p:nvPr/>
        </p:nvSpPr>
        <p:spPr>
          <a:xfrm rot="1320000">
            <a:off x="1052946" y="2542308"/>
            <a:ext cx="3643745" cy="9698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90D27E-BECC-4C0C-872A-06AC21E621BA}"/>
              </a:ext>
            </a:extLst>
          </p:cNvPr>
          <p:cNvSpPr/>
          <p:nvPr/>
        </p:nvSpPr>
        <p:spPr>
          <a:xfrm rot="20640000" flipV="1">
            <a:off x="955344" y="2608768"/>
            <a:ext cx="3588327" cy="11083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84A87-1F6C-4C3D-A7CD-FE128382D50D}"/>
              </a:ext>
            </a:extLst>
          </p:cNvPr>
          <p:cNvSpPr txBox="1"/>
          <p:nvPr/>
        </p:nvSpPr>
        <p:spPr>
          <a:xfrm>
            <a:off x="2401166" y="611418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Direct access bypasses IAM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AB17BBCD-0D16-448E-A901-9B3424123E76}"/>
              </a:ext>
            </a:extLst>
          </p:cNvPr>
          <p:cNvSpPr/>
          <p:nvPr/>
        </p:nvSpPr>
        <p:spPr>
          <a:xfrm>
            <a:off x="8550123" y="3433363"/>
            <a:ext cx="512618" cy="78970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9797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Command Line Access</a:t>
            </a:r>
            <a:endParaRPr lang="en-US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EE79CF36-A9D1-4968-979B-31C53C418C00}"/>
              </a:ext>
            </a:extLst>
          </p:cNvPr>
          <p:cNvSpPr/>
          <p:nvPr/>
        </p:nvSpPr>
        <p:spPr>
          <a:xfrm>
            <a:off x="2634233" y="1563000"/>
            <a:ext cx="512618" cy="78970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8B4721-FE76-4264-B4F6-5ED0B0B9A37C}"/>
              </a:ext>
            </a:extLst>
          </p:cNvPr>
          <p:cNvSpPr/>
          <p:nvPr/>
        </p:nvSpPr>
        <p:spPr>
          <a:xfrm>
            <a:off x="1801090" y="2486890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ssh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 client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UI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D7CA014-063E-41D1-9046-CCD793732DEA}"/>
              </a:ext>
            </a:extLst>
          </p:cNvPr>
          <p:cNvSpPr/>
          <p:nvPr/>
        </p:nvSpPr>
        <p:spPr>
          <a:xfrm>
            <a:off x="4267236" y="3024757"/>
            <a:ext cx="3103417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409FF7-25C8-423E-AF01-1E5E064C98DE}"/>
              </a:ext>
            </a:extLst>
          </p:cNvPr>
          <p:cNvSpPr/>
          <p:nvPr/>
        </p:nvSpPr>
        <p:spPr>
          <a:xfrm>
            <a:off x="7730836" y="2486890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ssh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 server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B48304AD-3798-4D88-BF06-AC6991401443}"/>
              </a:ext>
            </a:extLst>
          </p:cNvPr>
          <p:cNvSpPr/>
          <p:nvPr/>
        </p:nvSpPr>
        <p:spPr>
          <a:xfrm>
            <a:off x="8563978" y="1562999"/>
            <a:ext cx="512618" cy="78970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13BB60-27FF-49A1-AA0C-C47BC0B3AE08}"/>
              </a:ext>
            </a:extLst>
          </p:cNvPr>
          <p:cNvSpPr/>
          <p:nvPr/>
        </p:nvSpPr>
        <p:spPr>
          <a:xfrm>
            <a:off x="1787235" y="5036126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data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28D6AC83-869E-4D73-BC05-8117F851AF3B}"/>
              </a:ext>
            </a:extLst>
          </p:cNvPr>
          <p:cNvSpPr/>
          <p:nvPr/>
        </p:nvSpPr>
        <p:spPr>
          <a:xfrm rot="10800000">
            <a:off x="4253381" y="5573993"/>
            <a:ext cx="3103417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D9E020C-0CE7-4A68-8B53-8FCDACE93FD5}"/>
              </a:ext>
            </a:extLst>
          </p:cNvPr>
          <p:cNvSpPr/>
          <p:nvPr/>
        </p:nvSpPr>
        <p:spPr>
          <a:xfrm>
            <a:off x="7716981" y="5036126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job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50F10269-DF59-45A7-92E1-15AAED8C050A}"/>
              </a:ext>
            </a:extLst>
          </p:cNvPr>
          <p:cNvSpPr/>
          <p:nvPr/>
        </p:nvSpPr>
        <p:spPr>
          <a:xfrm>
            <a:off x="8550123" y="4112235"/>
            <a:ext cx="512618" cy="78970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1986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Service Access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8B4721-FE76-4264-B4F6-5ED0B0B9A37C}"/>
              </a:ext>
            </a:extLst>
          </p:cNvPr>
          <p:cNvSpPr/>
          <p:nvPr/>
        </p:nvSpPr>
        <p:spPr>
          <a:xfrm>
            <a:off x="1801090" y="2486890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End user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D7CA014-063E-41D1-9046-CCD793732DEA}"/>
              </a:ext>
            </a:extLst>
          </p:cNvPr>
          <p:cNvSpPr/>
          <p:nvPr/>
        </p:nvSpPr>
        <p:spPr>
          <a:xfrm>
            <a:off x="4267236" y="3024757"/>
            <a:ext cx="3103417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409FF7-25C8-423E-AF01-1E5E064C98DE}"/>
              </a:ext>
            </a:extLst>
          </p:cNvPr>
          <p:cNvSpPr/>
          <p:nvPr/>
        </p:nvSpPr>
        <p:spPr>
          <a:xfrm>
            <a:off x="7730836" y="2486890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service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B48304AD-3798-4D88-BF06-AC6991401443}"/>
              </a:ext>
            </a:extLst>
          </p:cNvPr>
          <p:cNvSpPr/>
          <p:nvPr/>
        </p:nvSpPr>
        <p:spPr>
          <a:xfrm>
            <a:off x="8550124" y="1618417"/>
            <a:ext cx="512618" cy="78970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13BB60-27FF-49A1-AA0C-C47BC0B3AE08}"/>
              </a:ext>
            </a:extLst>
          </p:cNvPr>
          <p:cNvSpPr/>
          <p:nvPr/>
        </p:nvSpPr>
        <p:spPr>
          <a:xfrm>
            <a:off x="1787235" y="5036126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ssh</a:t>
            </a:r>
            <a:endParaRPr kumimoji="0" lang="en-US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28D6AC83-869E-4D73-BC05-8117F851AF3B}"/>
              </a:ext>
            </a:extLst>
          </p:cNvPr>
          <p:cNvSpPr/>
          <p:nvPr/>
        </p:nvSpPr>
        <p:spPr>
          <a:xfrm>
            <a:off x="4253381" y="5573993"/>
            <a:ext cx="3103417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D9E020C-0CE7-4A68-8B53-8FCDACE93FD5}"/>
              </a:ext>
            </a:extLst>
          </p:cNvPr>
          <p:cNvSpPr/>
          <p:nvPr/>
        </p:nvSpPr>
        <p:spPr>
          <a:xfrm>
            <a:off x="7716981" y="5036126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IRIS IaaS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50F10269-DF59-45A7-92E1-15AAED8C050A}"/>
              </a:ext>
            </a:extLst>
          </p:cNvPr>
          <p:cNvSpPr/>
          <p:nvPr/>
        </p:nvSpPr>
        <p:spPr>
          <a:xfrm rot="10800000">
            <a:off x="8550123" y="4112235"/>
            <a:ext cx="512618" cy="78970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04345-B148-4B34-89F2-E65C806F45F5}"/>
              </a:ext>
            </a:extLst>
          </p:cNvPr>
          <p:cNvSpPr/>
          <p:nvPr/>
        </p:nvSpPr>
        <p:spPr>
          <a:xfrm>
            <a:off x="7730836" y="62344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IAM</a:t>
            </a:r>
          </a:p>
        </p:txBody>
      </p:sp>
    </p:spTree>
    <p:extLst>
      <p:ext uri="{BB962C8B-B14F-4D97-AF65-F5344CB8AC3E}">
        <p14:creationId xmlns:p14="http://schemas.microsoft.com/office/powerpoint/2010/main" val="349425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Improve support around the IAM service to project service capabilities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Documentation as to what the service can offer and how to use it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IAM as </a:t>
            </a:r>
            <a:r>
              <a:rPr lang="en-GB" sz="28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AuthN</a:t>
            </a:r>
            <a:r>
              <a:rPr lang="en-GB" sz="28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/Z for the IRIS website and </a:t>
            </a:r>
            <a:r>
              <a:rPr lang="en-GB" sz="28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Indico</a:t>
            </a:r>
            <a:r>
              <a:rPr lang="en-GB" sz="28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Work with LSST and other services to integrate IAM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Further testing of SSH capabilities, with the aim to connect to services later this year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to INDIGO IAM 2.0 when released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FY2020 Next</a:t>
            </a:r>
            <a:r>
              <a:rPr kumimoji="0" lang="en-US" sz="4400" b="1" i="0" u="none" strike="noStrike" kern="1200" cap="none" spc="-150" normalizeH="0" noProof="0" dirty="0" smtClean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Steps</a:t>
            </a:r>
            <a:endParaRPr kumimoji="0" lang="en-US" sz="4400" b="1" i="0" u="none" strike="noStrike" kern="1200" cap="none" spc="-150" normalizeH="0" baseline="0" noProof="0" dirty="0">
              <a:ln>
                <a:noFill/>
              </a:ln>
              <a:solidFill>
                <a:srgbClr val="2E2D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69D5D6-9CBF-2F47-ABA6-C44F092862B7}"/>
              </a:ext>
            </a:extLst>
          </p:cNvPr>
          <p:cNvSpPr/>
          <p:nvPr/>
        </p:nvSpPr>
        <p:spPr>
          <a:xfrm>
            <a:off x="973969" y="5904254"/>
            <a:ext cx="3556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Facebook: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D539E4-64DB-C141-80BC-DC0282462C17}"/>
              </a:ext>
            </a:extLst>
          </p:cNvPr>
          <p:cNvSpPr/>
          <p:nvPr/>
        </p:nvSpPr>
        <p:spPr>
          <a:xfrm>
            <a:off x="4286723" y="5904254"/>
            <a:ext cx="2734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Twitter:@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STFC_matters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EB0994-2D52-2647-9C24-1B83B0A77782}"/>
              </a:ext>
            </a:extLst>
          </p:cNvPr>
          <p:cNvSpPr/>
          <p:nvPr/>
        </p:nvSpPr>
        <p:spPr>
          <a:xfrm>
            <a:off x="7265120" y="5904254"/>
            <a:ext cx="3319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YouTube: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29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0D8578B-06B8-D44F-871B-381E169CC5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3F8DB5-D875-CF4D-A96F-70F080421F1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6DB885-21B5-F244-A9B6-E73EA79D11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9538" y="2851150"/>
            <a:ext cx="69342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83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5D5672-619E-2A42-B427-9EB0DD5D44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391" y="345182"/>
            <a:ext cx="5494007" cy="61817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08DC7F5-099C-FD4D-905A-DC79A38901EC}"/>
              </a:ext>
            </a:extLst>
          </p:cNvPr>
          <p:cNvSpPr/>
          <p:nvPr/>
        </p:nvSpPr>
        <p:spPr>
          <a:xfrm>
            <a:off x="420797" y="1244052"/>
            <a:ext cx="46044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IRIS IAM (Identity and Access Manager) is an authorization and authentication infrastructure (AAI) which provides a range of security and access control functionality to the services which make up the IRIS infrastructure. </a:t>
            </a: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After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year of development, the IAM is now a working and usable authentication solution with operational funding to support it.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67786B-8CF6-7140-A9BE-F2F0A0F1F7F0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IRIS IAM</a:t>
            </a:r>
            <a:endParaRPr kumimoji="0" lang="en-US" sz="4400" b="1" i="0" u="none" strike="noStrike" kern="1200" cap="none" spc="-150" normalizeH="0" baseline="0" noProof="0" dirty="0">
              <a:ln>
                <a:noFill/>
              </a:ln>
              <a:solidFill>
                <a:srgbClr val="2E2D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46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2020 Digital Asset focuses around improving the service the IAM can offer IRIS.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 has been undertaken to improve the IAM service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Host monitoring and logging have been improved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Feedback from IRIS users and services is being fed back into the EOSC-funded Dashboard development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has also fed into the provision of a registration support page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 underway to support new communities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 steps to move LSST behind IAM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FAIRdata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forum (part of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FAIRsFAIR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has implemented IAM for authentication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Command Line work has been started by Jens &amp; Will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Preparation for IAM 2.0, including an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Aquilon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feature for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Keycloak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deployment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FY2020 Progress</a:t>
            </a:r>
            <a:endParaRPr kumimoji="0" lang="en-US" sz="4400" b="1" i="0" u="none" strike="noStrike" kern="1200" cap="none" spc="-150" normalizeH="0" baseline="0" noProof="0" dirty="0">
              <a:ln>
                <a:noFill/>
              </a:ln>
              <a:solidFill>
                <a:srgbClr val="2E2D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1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It is –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in most cases – very easy to connect any web based services to the IRIS IAM.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noProof="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IAM utilises the standard OAuth/OIDC flows, present on most modern software and easy to implement with Apache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IAM user can register a client </a:t>
            </a:r>
            <a:endParaRPr lang="en-GB" sz="2400" noProof="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INDIGO IAM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 here: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indigo-iam.github.io/docs/v/current/user-guide/client-registration.html</a:t>
            </a:r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contact us if you have any questions!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iris-iam-support@gridpp.rl.ac.uk</a:t>
            </a: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400" noProof="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Command line connectivity is being developed by Jens and Will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aim is to have this available later this year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8385059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Connecting</a:t>
            </a:r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your Service to IAM</a:t>
            </a:r>
            <a:endParaRPr kumimoji="0" lang="en-US" sz="4400" b="1" i="0" u="none" strike="noStrike" kern="1200" cap="none" spc="-150" normalizeH="0" baseline="0" noProof="0" dirty="0">
              <a:ln>
                <a:noFill/>
              </a:ln>
              <a:solidFill>
                <a:srgbClr val="2E2D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0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634127"/>
            <a:ext cx="1071946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Usability – CLI is for "expert users"?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– traditionally uses X.509/GSI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 to need &gt;1 protocol, to cover different services/use cases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 (de)provisioning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authorisation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and Interoperation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profiles are technology agnostic and should work with both SAML and OIDC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Technologies – </a:t>
            </a:r>
            <a:r>
              <a:rPr lang="en-GB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ssh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plugins (including Assent)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117906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Command Line Integration</a:t>
            </a:r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General issues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From Jens</a:t>
            </a:r>
            <a:endParaRPr kumimoji="0" lang="en-US" sz="2400" b="1" i="0" u="none" strike="noStrike" kern="1200" cap="none" spc="-150" normalizeH="0" baseline="0" noProof="0" dirty="0" smtClean="0">
              <a:ln>
                <a:noFill/>
              </a:ln>
              <a:solidFill>
                <a:srgbClr val="2E2D6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82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Command Line Access  - authentication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B9E1D8-FB32-4D89-987A-8267855A314B}"/>
              </a:ext>
            </a:extLst>
          </p:cNvPr>
          <p:cNvSpPr/>
          <p:nvPr/>
        </p:nvSpPr>
        <p:spPr>
          <a:xfrm>
            <a:off x="1787236" y="1780309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ssh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 client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B595C5-BD68-4955-9E2F-29F1AC1CA5EB}"/>
              </a:ext>
            </a:extLst>
          </p:cNvPr>
          <p:cNvSpPr/>
          <p:nvPr/>
        </p:nvSpPr>
        <p:spPr>
          <a:xfrm>
            <a:off x="7716981" y="1780309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ssh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 server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50C2A02-376A-413D-B97D-2B262C010D02}"/>
              </a:ext>
            </a:extLst>
          </p:cNvPr>
          <p:cNvSpPr/>
          <p:nvPr/>
        </p:nvSpPr>
        <p:spPr>
          <a:xfrm>
            <a:off x="4253381" y="1944103"/>
            <a:ext cx="3103417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67BAD88-E8F9-41B2-A2EE-3ABCA16E8B79}"/>
              </a:ext>
            </a:extLst>
          </p:cNvPr>
          <p:cNvSpPr/>
          <p:nvPr/>
        </p:nvSpPr>
        <p:spPr>
          <a:xfrm rot="10800000">
            <a:off x="4253381" y="2636830"/>
            <a:ext cx="3103417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EE79CF36-A9D1-4968-979B-31C53C418C00}"/>
              </a:ext>
            </a:extLst>
          </p:cNvPr>
          <p:cNvSpPr/>
          <p:nvPr/>
        </p:nvSpPr>
        <p:spPr>
          <a:xfrm>
            <a:off x="2620378" y="3433364"/>
            <a:ext cx="512618" cy="78970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8B4721-FE76-4264-B4F6-5ED0B0B9A37C}"/>
              </a:ext>
            </a:extLst>
          </p:cNvPr>
          <p:cNvSpPr/>
          <p:nvPr/>
        </p:nvSpPr>
        <p:spPr>
          <a:xfrm>
            <a:off x="1787236" y="4357254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browser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D7CA014-063E-41D1-9046-CCD793732DEA}"/>
              </a:ext>
            </a:extLst>
          </p:cNvPr>
          <p:cNvSpPr/>
          <p:nvPr/>
        </p:nvSpPr>
        <p:spPr>
          <a:xfrm>
            <a:off x="4253381" y="4895121"/>
            <a:ext cx="3103417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409FF7-25C8-423E-AF01-1E5E064C98DE}"/>
              </a:ext>
            </a:extLst>
          </p:cNvPr>
          <p:cNvSpPr/>
          <p:nvPr/>
        </p:nvSpPr>
        <p:spPr>
          <a:xfrm>
            <a:off x="7716981" y="4357254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IAM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8268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Command Line Access  - authentication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B9E1D8-FB32-4D89-987A-8267855A314B}"/>
              </a:ext>
            </a:extLst>
          </p:cNvPr>
          <p:cNvSpPr/>
          <p:nvPr/>
        </p:nvSpPr>
        <p:spPr>
          <a:xfrm>
            <a:off x="1787236" y="1780309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browser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B595C5-BD68-4955-9E2F-29F1AC1CA5EB}"/>
              </a:ext>
            </a:extLst>
          </p:cNvPr>
          <p:cNvSpPr/>
          <p:nvPr/>
        </p:nvSpPr>
        <p:spPr>
          <a:xfrm>
            <a:off x="7716981" y="1780309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IAM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50C2A02-376A-413D-B97D-2B262C010D02}"/>
              </a:ext>
            </a:extLst>
          </p:cNvPr>
          <p:cNvSpPr/>
          <p:nvPr/>
        </p:nvSpPr>
        <p:spPr>
          <a:xfrm>
            <a:off x="4253381" y="2262758"/>
            <a:ext cx="3103417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EE79CF36-A9D1-4968-979B-31C53C418C00}"/>
              </a:ext>
            </a:extLst>
          </p:cNvPr>
          <p:cNvSpPr/>
          <p:nvPr/>
        </p:nvSpPr>
        <p:spPr>
          <a:xfrm>
            <a:off x="2620378" y="3433364"/>
            <a:ext cx="512618" cy="78970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8B4721-FE76-4264-B4F6-5ED0B0B9A37C}"/>
              </a:ext>
            </a:extLst>
          </p:cNvPr>
          <p:cNvSpPr/>
          <p:nvPr/>
        </p:nvSpPr>
        <p:spPr>
          <a:xfrm>
            <a:off x="1787236" y="4357254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ssh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 client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D7CA014-063E-41D1-9046-CCD793732DEA}"/>
              </a:ext>
            </a:extLst>
          </p:cNvPr>
          <p:cNvSpPr/>
          <p:nvPr/>
        </p:nvSpPr>
        <p:spPr>
          <a:xfrm>
            <a:off x="4253381" y="4895121"/>
            <a:ext cx="3103417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409FF7-25C8-423E-AF01-1E5E064C98DE}"/>
              </a:ext>
            </a:extLst>
          </p:cNvPr>
          <p:cNvSpPr/>
          <p:nvPr/>
        </p:nvSpPr>
        <p:spPr>
          <a:xfrm>
            <a:off x="7716981" y="4357254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ssh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 server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81C26F-1DDB-41CA-9DD6-9058E08DE16B}"/>
              </a:ext>
            </a:extLst>
          </p:cNvPr>
          <p:cNvSpPr txBox="1"/>
          <p:nvPr/>
        </p:nvSpPr>
        <p:spPr>
          <a:xfrm>
            <a:off x="5306291" y="451658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ssh</a:t>
            </a:r>
          </a:p>
        </p:txBody>
      </p:sp>
    </p:spTree>
    <p:extLst>
      <p:ext uri="{BB962C8B-B14F-4D97-AF65-F5344CB8AC3E}">
        <p14:creationId xmlns:p14="http://schemas.microsoft.com/office/powerpoint/2010/main" val="3381801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Command Line Access  - authentication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B9E1D8-FB32-4D89-987A-8267855A314B}"/>
              </a:ext>
            </a:extLst>
          </p:cNvPr>
          <p:cNvSpPr/>
          <p:nvPr/>
        </p:nvSpPr>
        <p:spPr>
          <a:xfrm>
            <a:off x="1787236" y="1780309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browser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B595C5-BD68-4955-9E2F-29F1AC1CA5EB}"/>
              </a:ext>
            </a:extLst>
          </p:cNvPr>
          <p:cNvSpPr/>
          <p:nvPr/>
        </p:nvSpPr>
        <p:spPr>
          <a:xfrm>
            <a:off x="7716981" y="1780309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IAM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50C2A02-376A-413D-B97D-2B262C010D02}"/>
              </a:ext>
            </a:extLst>
          </p:cNvPr>
          <p:cNvSpPr/>
          <p:nvPr/>
        </p:nvSpPr>
        <p:spPr>
          <a:xfrm>
            <a:off x="4253381" y="2262758"/>
            <a:ext cx="3103417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EE79CF36-A9D1-4968-979B-31C53C418C00}"/>
              </a:ext>
            </a:extLst>
          </p:cNvPr>
          <p:cNvSpPr/>
          <p:nvPr/>
        </p:nvSpPr>
        <p:spPr>
          <a:xfrm>
            <a:off x="2620378" y="3433364"/>
            <a:ext cx="512618" cy="78970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8B4721-FE76-4264-B4F6-5ED0B0B9A37C}"/>
              </a:ext>
            </a:extLst>
          </p:cNvPr>
          <p:cNvSpPr/>
          <p:nvPr/>
        </p:nvSpPr>
        <p:spPr>
          <a:xfrm>
            <a:off x="1787236" y="4357254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WS client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D7CA014-063E-41D1-9046-CCD793732DEA}"/>
              </a:ext>
            </a:extLst>
          </p:cNvPr>
          <p:cNvSpPr/>
          <p:nvPr/>
        </p:nvSpPr>
        <p:spPr>
          <a:xfrm>
            <a:off x="4253381" y="4895121"/>
            <a:ext cx="3103417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409FF7-25C8-423E-AF01-1E5E064C98DE}"/>
              </a:ext>
            </a:extLst>
          </p:cNvPr>
          <p:cNvSpPr/>
          <p:nvPr/>
        </p:nvSpPr>
        <p:spPr>
          <a:xfrm>
            <a:off x="7716981" y="4357254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WS server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E1B42B-4805-4E30-BB29-0C8B72D54C72}"/>
              </a:ext>
            </a:extLst>
          </p:cNvPr>
          <p:cNvSpPr txBox="1"/>
          <p:nvPr/>
        </p:nvSpPr>
        <p:spPr>
          <a:xfrm>
            <a:off x="5375564" y="459970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</a:t>
            </a:r>
          </a:p>
        </p:txBody>
      </p:sp>
    </p:spTree>
    <p:extLst>
      <p:ext uri="{BB962C8B-B14F-4D97-AF65-F5344CB8AC3E}">
        <p14:creationId xmlns:p14="http://schemas.microsoft.com/office/powerpoint/2010/main" val="35738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Command Line Access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B9E1D8-FB32-4D89-987A-8267855A314B}"/>
              </a:ext>
            </a:extLst>
          </p:cNvPr>
          <p:cNvSpPr/>
          <p:nvPr/>
        </p:nvSpPr>
        <p:spPr>
          <a:xfrm>
            <a:off x="1787236" y="1780309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browser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B595C5-BD68-4955-9E2F-29F1AC1CA5EB}"/>
              </a:ext>
            </a:extLst>
          </p:cNvPr>
          <p:cNvSpPr/>
          <p:nvPr/>
        </p:nvSpPr>
        <p:spPr>
          <a:xfrm>
            <a:off x="7716981" y="1780309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IAM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50C2A02-376A-413D-B97D-2B262C010D02}"/>
              </a:ext>
            </a:extLst>
          </p:cNvPr>
          <p:cNvSpPr/>
          <p:nvPr/>
        </p:nvSpPr>
        <p:spPr>
          <a:xfrm>
            <a:off x="4253381" y="2262758"/>
            <a:ext cx="3103417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EE79CF36-A9D1-4968-979B-31C53C418C00}"/>
              </a:ext>
            </a:extLst>
          </p:cNvPr>
          <p:cNvSpPr/>
          <p:nvPr/>
        </p:nvSpPr>
        <p:spPr>
          <a:xfrm>
            <a:off x="2620378" y="3433364"/>
            <a:ext cx="512618" cy="78970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8B4721-FE76-4264-B4F6-5ED0B0B9A37C}"/>
              </a:ext>
            </a:extLst>
          </p:cNvPr>
          <p:cNvSpPr/>
          <p:nvPr/>
        </p:nvSpPr>
        <p:spPr>
          <a:xfrm>
            <a:off x="1787236" y="4357254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ssh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 client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D7CA014-063E-41D1-9046-CCD793732DEA}"/>
              </a:ext>
            </a:extLst>
          </p:cNvPr>
          <p:cNvSpPr/>
          <p:nvPr/>
        </p:nvSpPr>
        <p:spPr>
          <a:xfrm>
            <a:off x="4253381" y="4895121"/>
            <a:ext cx="3103417" cy="48490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409FF7-25C8-423E-AF01-1E5E064C98DE}"/>
              </a:ext>
            </a:extLst>
          </p:cNvPr>
          <p:cNvSpPr/>
          <p:nvPr/>
        </p:nvSpPr>
        <p:spPr>
          <a:xfrm>
            <a:off x="7716981" y="4357254"/>
            <a:ext cx="2189018" cy="1440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ssh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 server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B48304AD-3798-4D88-BF06-AC6991401443}"/>
              </a:ext>
            </a:extLst>
          </p:cNvPr>
          <p:cNvSpPr/>
          <p:nvPr/>
        </p:nvSpPr>
        <p:spPr>
          <a:xfrm>
            <a:off x="8550123" y="3433363"/>
            <a:ext cx="512618" cy="78970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9540562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15B617C59DC14C90AC21EF720B0C2E" ma:contentTypeVersion="13" ma:contentTypeDescription="Create a new document." ma:contentTypeScope="" ma:versionID="b8be1469a57463f3e0548a08369ebf82">
  <xsd:schema xmlns:xsd="http://www.w3.org/2001/XMLSchema" xmlns:xs="http://www.w3.org/2001/XMLSchema" xmlns:p="http://schemas.microsoft.com/office/2006/metadata/properties" xmlns:ns3="7542b57f-865a-45c8-901f-9ccf6aaa3b9d" xmlns:ns4="3f18af7c-b119-454a-aea8-f9888f37a86a" targetNamespace="http://schemas.microsoft.com/office/2006/metadata/properties" ma:root="true" ma:fieldsID="a851efa26b08a132ce0447e6eb1e82af" ns3:_="" ns4:_="">
    <xsd:import namespace="7542b57f-865a-45c8-901f-9ccf6aaa3b9d"/>
    <xsd:import namespace="3f18af7c-b119-454a-aea8-f9888f37a86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2b57f-865a-45c8-901f-9ccf6aaa3b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8af7c-b119-454a-aea8-f9888f37a8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343E82-7DC5-4DF1-896D-E8C717438D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5FE28F-E808-4D13-89A4-C40B1B8D9C60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3f18af7c-b119-454a-aea8-f9888f37a86a"/>
    <ds:schemaRef ds:uri="http://purl.org/dc/terms/"/>
    <ds:schemaRef ds:uri="7542b57f-865a-45c8-901f-9ccf6aaa3b9d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E4C8636-611D-4054-BACF-60ECD77AF9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2b57f-865a-45c8-901f-9ccf6aaa3b9d"/>
    <ds:schemaRef ds:uri="3f18af7c-b119-454a-aea8-f9888f37a8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4744</TotalTime>
  <Words>558</Words>
  <Application>Microsoft Office PowerPoint</Application>
  <PresentationFormat>Widescreen</PresentationFormat>
  <Paragraphs>105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Regular</vt:lpstr>
      <vt:lpstr>Calibri</vt:lpstr>
      <vt:lpstr>Calibri Light</vt:lpstr>
      <vt:lpstr>Wingdings</vt:lpstr>
      <vt:lpstr>Font and logo master</vt:lpstr>
      <vt:lpstr>Font WITHOUT logo master</vt:lpstr>
      <vt:lpstr>1_Font and logo master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Command Line Access  - authentication</vt:lpstr>
      <vt:lpstr>Command Line Access  - authentication</vt:lpstr>
      <vt:lpstr>Command Line Access  - authentication</vt:lpstr>
      <vt:lpstr>Command Line Access</vt:lpstr>
      <vt:lpstr>Command Line Access  - authentication</vt:lpstr>
      <vt:lpstr>Command Line Access</vt:lpstr>
      <vt:lpstr>Service Access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PowerPoint Presentation</dc:title>
  <dc:creator>Philip Millard</dc:creator>
  <cp:lastModifiedBy>Dack, Thomas (STFC,RAL,SC)</cp:lastModifiedBy>
  <cp:revision>201</cp:revision>
  <cp:lastPrinted>2019-10-02T08:27:37Z</cp:lastPrinted>
  <dcterms:created xsi:type="dcterms:W3CDTF">2019-09-17T08:04:08Z</dcterms:created>
  <dcterms:modified xsi:type="dcterms:W3CDTF">2020-07-14T13:43:10Z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0x0101005915B617C59DC14C90AC21EF720B0C2E</vt:lpwstr>
  </property>
</Properties>
</file>