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a 20 min talk to be given in IRIS Technical Working Group meeting 11/8/2020.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3210063d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3210063d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3210063d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3210063d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3210063d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3210063d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3210063d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3210063d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3210063d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3210063d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f376006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f376006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3210063da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3210063d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3210063d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3210063d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f37600633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f37600633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3210063da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3210063da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3210063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3210063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f37600633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f37600633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3210063d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3210063d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f37600633_1_0:notes"/>
          <p:cNvSpPr txBox="1"/>
          <p:nvPr>
            <p:ph idx="1" type="body"/>
          </p:nvPr>
        </p:nvSpPr>
        <p:spPr>
          <a:xfrm>
            <a:off x="685638" y="4343369"/>
            <a:ext cx="5486700" cy="41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8f37600633_1_0:notes"/>
          <p:cNvSpPr/>
          <p:nvPr>
            <p:ph idx="2" type="sldImg"/>
          </p:nvPr>
        </p:nvSpPr>
        <p:spPr>
          <a:xfrm>
            <a:off x="45426" y="685176"/>
            <a:ext cx="6767100" cy="343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3210063d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3210063d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3210063d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3210063d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f37600633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f37600633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3210063da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3210063da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7.png"/><Relationship Id="rId7" Type="http://schemas.openxmlformats.org/officeDocument/2006/relationships/image" Target="../media/image42.png"/><Relationship Id="rId8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40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2.png"/><Relationship Id="rId4" Type="http://schemas.openxmlformats.org/officeDocument/2006/relationships/image" Target="../media/image40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5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3.png"/><Relationship Id="rId4" Type="http://schemas.openxmlformats.org/officeDocument/2006/relationships/image" Target="../media/image43.png"/><Relationship Id="rId5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7.png"/><Relationship Id="rId5" Type="http://schemas.openxmlformats.org/officeDocument/2006/relationships/image" Target="../media/image9.jpg"/><Relationship Id="rId6" Type="http://schemas.openxmlformats.org/officeDocument/2006/relationships/image" Target="../media/image5.png"/><Relationship Id="rId7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4.png"/><Relationship Id="rId13" Type="http://schemas.openxmlformats.org/officeDocument/2006/relationships/image" Target="../media/image21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5" Type="http://schemas.openxmlformats.org/officeDocument/2006/relationships/image" Target="../media/image33.png"/><Relationship Id="rId14" Type="http://schemas.openxmlformats.org/officeDocument/2006/relationships/image" Target="../media/image24.png"/><Relationship Id="rId16" Type="http://schemas.openxmlformats.org/officeDocument/2006/relationships/image" Target="../media/image23.png"/><Relationship Id="rId5" Type="http://schemas.openxmlformats.org/officeDocument/2006/relationships/image" Target="../media/image36.png"/><Relationship Id="rId6" Type="http://schemas.openxmlformats.org/officeDocument/2006/relationships/image" Target="../media/image16.png"/><Relationship Id="rId7" Type="http://schemas.openxmlformats.org/officeDocument/2006/relationships/image" Target="../media/image35.png"/><Relationship Id="rId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CCP4 Cloud and web services on IRIS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1439999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Ville Uski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85600" cy="298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6062" y="382800"/>
            <a:ext cx="3595274" cy="252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8536" y="82600"/>
            <a:ext cx="2469563" cy="235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6786" y="2739881"/>
            <a:ext cx="2469563" cy="2104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7">
            <a:alphaModFix/>
          </a:blip>
          <a:srcRect b="5939" l="0" r="0" t="6194"/>
          <a:stretch/>
        </p:blipFill>
        <p:spPr>
          <a:xfrm>
            <a:off x="339425" y="3175350"/>
            <a:ext cx="3167225" cy="181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9649" y="3175350"/>
            <a:ext cx="2620572" cy="181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CCP4 Online configuration</a:t>
            </a:r>
            <a:endParaRPr/>
          </a:p>
        </p:txBody>
      </p:sp>
      <p:sp>
        <p:nvSpPr>
          <p:cNvPr id="205" name="Google Shape;20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Frontend: Java servlet application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Backend: CCP4 cluster: ~ 300 cores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~ 10 years 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Runs an outdated operating system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Plan: replace/extend the CCP4 cluster with a virtual cluster in the STFC Cloud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CCP4 Online on the STFC Cloud</a:t>
            </a:r>
            <a:endParaRPr/>
          </a:p>
        </p:txBody>
      </p:sp>
      <p:sp>
        <p:nvSpPr>
          <p:cNvPr id="211" name="Google Shape;21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setup: mirrors the main server, runs the same jobs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frontend (c1.medium) + 12 compute nodes (c1.3xl)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GridEngine queuing system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Configuration with: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ElastiCluster + Ansible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ElastiCluster</a:t>
            </a:r>
            <a:endParaRPr/>
          </a:p>
        </p:txBody>
      </p:sp>
      <p:sp>
        <p:nvSpPr>
          <p:cNvPr id="217" name="Google Shape;21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from</a:t>
            </a:r>
            <a:r>
              <a:rPr lang="en-GB"/>
              <a:t> the University of Zurich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licensed under G</a:t>
            </a:r>
            <a:r>
              <a:rPr lang="en-GB"/>
              <a:t>NU General Public License version </a:t>
            </a:r>
            <a:r>
              <a:rPr lang="en-GB"/>
              <a:t>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INI-style configuration file to define cluster templates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Automated setup of HPC clusters using SLURM or GridEngine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resizable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Fine tuning with an Ansible playbook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Installation of the CCP4 suite on the compute nodes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Mounting of databases (e.g. Protein Data Bank) from morrigan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Installation of scripts to run CCP4 Online jobs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50" y="152400"/>
            <a:ext cx="825079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3" y="0"/>
            <a:ext cx="91215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CCP4 Online on STFC Cloud: Future perspectives</a:t>
            </a:r>
            <a:endParaRPr/>
          </a:p>
        </p:txBody>
      </p:sp>
      <p:sp>
        <p:nvSpPr>
          <p:cNvPr id="235" name="Google Shape;23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Extend and eventually replace the CCP4 cluster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Run more pipelines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 AlphaFold predictions as search models</a:t>
            </a:r>
            <a:br>
              <a:rPr lang="en-GB"/>
            </a:br>
            <a:r>
              <a:rPr lang="en-GB"/>
              <a:t>in AMPLE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Conplot from University of Liverpool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As a Docker container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New COVID-19 pipeline from CCPEM</a:t>
            </a:r>
            <a:endParaRPr/>
          </a:p>
        </p:txBody>
      </p:sp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700" y="1221850"/>
            <a:ext cx="2004350" cy="13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3525" y="3739872"/>
            <a:ext cx="2899525" cy="6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4825" y="3451976"/>
            <a:ext cx="2309252" cy="6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2750" y="1956972"/>
            <a:ext cx="1807400" cy="18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38" y="2117725"/>
            <a:ext cx="60483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6975" y="2289987"/>
            <a:ext cx="2648574" cy="264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/>
          <p:nvPr>
            <p:ph type="title"/>
          </p:nvPr>
        </p:nvSpPr>
        <p:spPr>
          <a:xfrm>
            <a:off x="311700" y="445025"/>
            <a:ext cx="723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CCP4 Cloud: Structure solution on the Cloud</a:t>
            </a:r>
            <a:endParaRPr/>
          </a:p>
        </p:txBody>
      </p:sp>
      <p:pic>
        <p:nvPicPr>
          <p:cNvPr id="251" name="Google Shape;2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050" y="868425"/>
            <a:ext cx="1054825" cy="7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0613" y="66176"/>
            <a:ext cx="1011698" cy="7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475" y="1207763"/>
            <a:ext cx="3754600" cy="285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0350" y="2017900"/>
            <a:ext cx="3995900" cy="30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9700" y="2063250"/>
            <a:ext cx="2324300" cy="155913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6911073" y="2145310"/>
            <a:ext cx="1798800" cy="16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CCP4 Cloud configuration</a:t>
            </a:r>
            <a:endParaRPr/>
          </a:p>
        </p:txBody>
      </p:sp>
      <p:pic>
        <p:nvPicPr>
          <p:cNvPr id="262" name="Google Shape;2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901" y="1338925"/>
            <a:ext cx="2975175" cy="3183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31"/>
          <p:cNvCxnSpPr/>
          <p:nvPr/>
        </p:nvCxnSpPr>
        <p:spPr>
          <a:xfrm flipH="1">
            <a:off x="3848450" y="1346225"/>
            <a:ext cx="958500" cy="27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4" name="Google Shape;264;p31"/>
          <p:cNvSpPr/>
          <p:nvPr/>
        </p:nvSpPr>
        <p:spPr>
          <a:xfrm>
            <a:off x="1192600" y="1273075"/>
            <a:ext cx="2780100" cy="1046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5" name="Google Shape;265;p31"/>
          <p:cNvCxnSpPr/>
          <p:nvPr/>
        </p:nvCxnSpPr>
        <p:spPr>
          <a:xfrm flipH="1">
            <a:off x="4119200" y="3497275"/>
            <a:ext cx="717000" cy="17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p31"/>
          <p:cNvSpPr txBox="1"/>
          <p:nvPr/>
        </p:nvSpPr>
        <p:spPr>
          <a:xfrm>
            <a:off x="4960575" y="3131450"/>
            <a:ext cx="22680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Currently: CCP4 servers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Plan: STFC Cloud VMs</a:t>
            </a:r>
            <a:endParaRPr/>
          </a:p>
        </p:txBody>
      </p:sp>
      <p:pic>
        <p:nvPicPr>
          <p:cNvPr id="267" name="Google Shape;2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200" y="479588"/>
            <a:ext cx="1610625" cy="16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0025" y="1616828"/>
            <a:ext cx="2268000" cy="11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775" y="152400"/>
            <a:ext cx="544280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2563900" y="224825"/>
            <a:ext cx="6008700" cy="10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Software for Macromolecular X-Ray Crystallography since 1979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673975"/>
            <a:ext cx="6420600" cy="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44444"/>
                </a:solidFill>
                <a:highlight>
                  <a:srgbClr val="FFFFFF"/>
                </a:highlight>
              </a:rPr>
              <a:t>CCP4 provides an integrated suite of 200 programs. </a:t>
            </a:r>
            <a:endParaRPr sz="13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444444"/>
              </a:solidFill>
              <a:highlight>
                <a:srgbClr val="FFFFFF"/>
              </a:highlight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79" y="371929"/>
            <a:ext cx="1872375" cy="7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11700" y="4113225"/>
            <a:ext cx="70575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444444"/>
                </a:solidFill>
                <a:highlight>
                  <a:schemeClr val="lt1"/>
                </a:highlight>
              </a:rPr>
              <a:t>CCP4 is supported by the Biotechnology and Biological Sciences Research Council (BBSRC) and the industrial income. </a:t>
            </a:r>
            <a:endParaRPr sz="1300">
              <a:solidFill>
                <a:srgbClr val="444444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9200" y="3990200"/>
            <a:ext cx="1727751" cy="8701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53900" y="2294825"/>
            <a:ext cx="6142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is used for solving structures of macromolecules: proteins, carbohydrates, lipids, RNAs, DNAs.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458374" y="2809525"/>
            <a:ext cx="1347226" cy="111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6">
            <a:alphaModFix/>
          </a:blip>
          <a:srcRect b="0" l="17273" r="0" t="17273"/>
          <a:stretch/>
        </p:blipFill>
        <p:spPr>
          <a:xfrm>
            <a:off x="6167973" y="2967385"/>
            <a:ext cx="1005200" cy="8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9575" y="2847364"/>
            <a:ext cx="1133025" cy="92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4572000" y="825475"/>
            <a:ext cx="4348800" cy="10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Macromolecular X-ray Crystallography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50" y="336025"/>
            <a:ext cx="3725850" cy="44577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4643050" y="2333950"/>
            <a:ext cx="39144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leading method for obtaining chemical and biological understanding of the fundamental building blocks of life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7"/>
          <p:cNvGrpSpPr/>
          <p:nvPr/>
        </p:nvGrpSpPr>
        <p:grpSpPr>
          <a:xfrm>
            <a:off x="419100" y="702475"/>
            <a:ext cx="7786703" cy="3545047"/>
            <a:chOff x="0" y="0"/>
            <a:chExt cx="2147483647" cy="2147483647"/>
          </a:xfrm>
        </p:grpSpPr>
        <p:sp>
          <p:nvSpPr>
            <p:cNvPr id="86" name="Google Shape;86;p17"/>
            <p:cNvSpPr/>
            <p:nvPr/>
          </p:nvSpPr>
          <p:spPr>
            <a:xfrm>
              <a:off x="0" y="5331"/>
              <a:ext cx="2147482803" cy="2147478315"/>
            </a:xfrm>
            <a:prstGeom prst="roundRect">
              <a:avLst>
                <a:gd fmla="val 2160" name="adj"/>
              </a:avLst>
            </a:prstGeom>
            <a:solidFill>
              <a:srgbClr val="D0D8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7"/>
            <p:cNvSpPr txBox="1"/>
            <p:nvPr/>
          </p:nvSpPr>
          <p:spPr>
            <a:xfrm>
              <a:off x="0" y="0"/>
              <a:ext cx="2147483647" cy="913396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17"/>
          <p:cNvGrpSpPr/>
          <p:nvPr/>
        </p:nvGrpSpPr>
        <p:grpSpPr>
          <a:xfrm>
            <a:off x="5549900" y="4345781"/>
            <a:ext cx="1145103" cy="381701"/>
            <a:chOff x="0" y="0"/>
            <a:chExt cx="1908505200" cy="954252600"/>
          </a:xfrm>
        </p:grpSpPr>
        <p:sp>
          <p:nvSpPr>
            <p:cNvPr id="89" name="Google Shape;89;p17"/>
            <p:cNvSpPr/>
            <p:nvPr/>
          </p:nvSpPr>
          <p:spPr>
            <a:xfrm>
              <a:off x="0" y="0"/>
              <a:ext cx="1908505200" cy="954252600"/>
            </a:xfrm>
            <a:prstGeom prst="roundRect">
              <a:avLst>
                <a:gd fmla="val 2160" name="adj"/>
              </a:avLst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7"/>
            <p:cNvSpPr txBox="1"/>
            <p:nvPr/>
          </p:nvSpPr>
          <p:spPr>
            <a:xfrm>
              <a:off x="27733625" y="27697113"/>
              <a:ext cx="1853037900" cy="8988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Deposition</a:t>
              </a:r>
              <a:endParaRPr/>
            </a:p>
          </p:txBody>
        </p:sp>
      </p:grpSp>
      <p:grpSp>
        <p:nvGrpSpPr>
          <p:cNvPr id="91" name="Google Shape;91;p17"/>
          <p:cNvGrpSpPr/>
          <p:nvPr/>
        </p:nvGrpSpPr>
        <p:grpSpPr>
          <a:xfrm>
            <a:off x="5549900" y="2309813"/>
            <a:ext cx="1145103" cy="381701"/>
            <a:chOff x="0" y="0"/>
            <a:chExt cx="1908505200" cy="954252600"/>
          </a:xfrm>
        </p:grpSpPr>
        <p:sp>
          <p:nvSpPr>
            <p:cNvPr id="92" name="Google Shape;92;p17"/>
            <p:cNvSpPr/>
            <p:nvPr/>
          </p:nvSpPr>
          <p:spPr>
            <a:xfrm>
              <a:off x="0" y="0"/>
              <a:ext cx="1908505200" cy="954252600"/>
            </a:xfrm>
            <a:prstGeom prst="roundRect">
              <a:avLst>
                <a:gd fmla="val 2160" name="adj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7"/>
            <p:cNvSpPr txBox="1"/>
            <p:nvPr/>
          </p:nvSpPr>
          <p:spPr>
            <a:xfrm>
              <a:off x="27733625" y="27697113"/>
              <a:ext cx="1853037900" cy="8988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Densi</a:t>
              </a:r>
              <a:r>
                <a:rPr b="1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ty </a:t>
              </a: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Modification</a:t>
              </a:r>
              <a:endParaRPr/>
            </a:p>
          </p:txBody>
        </p:sp>
      </p:grpSp>
      <p:grpSp>
        <p:nvGrpSpPr>
          <p:cNvPr id="94" name="Google Shape;94;p17"/>
          <p:cNvGrpSpPr/>
          <p:nvPr/>
        </p:nvGrpSpPr>
        <p:grpSpPr>
          <a:xfrm>
            <a:off x="4733600" y="1849259"/>
            <a:ext cx="1145103" cy="381701"/>
            <a:chOff x="49729166" y="54125000"/>
            <a:chExt cx="1908505200" cy="954252600"/>
          </a:xfrm>
        </p:grpSpPr>
        <p:sp>
          <p:nvSpPr>
            <p:cNvPr id="95" name="Google Shape;95;p17"/>
            <p:cNvSpPr/>
            <p:nvPr/>
          </p:nvSpPr>
          <p:spPr>
            <a:xfrm>
              <a:off x="49729166" y="54125000"/>
              <a:ext cx="1908505200" cy="954252600"/>
            </a:xfrm>
            <a:prstGeom prst="roundRect">
              <a:avLst>
                <a:gd fmla="val 2160" name="adj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7"/>
            <p:cNvSpPr txBox="1"/>
            <p:nvPr/>
          </p:nvSpPr>
          <p:spPr>
            <a:xfrm>
              <a:off x="105104813" y="313442250"/>
              <a:ext cx="1853124900" cy="3273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Exper</a:t>
              </a:r>
              <a:r>
                <a:rPr lang="en-GB"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mental Phasing</a:t>
              </a:r>
              <a:endParaRPr/>
            </a:p>
          </p:txBody>
        </p:sp>
      </p:grpSp>
      <p:grpSp>
        <p:nvGrpSpPr>
          <p:cNvPr id="97" name="Google Shape;97;p17"/>
          <p:cNvGrpSpPr/>
          <p:nvPr/>
        </p:nvGrpSpPr>
        <p:grpSpPr>
          <a:xfrm>
            <a:off x="6407150" y="1827609"/>
            <a:ext cx="1145103" cy="381701"/>
            <a:chOff x="0" y="0"/>
            <a:chExt cx="1908505200" cy="954252600"/>
          </a:xfrm>
        </p:grpSpPr>
        <p:sp>
          <p:nvSpPr>
            <p:cNvPr id="98" name="Google Shape;98;p17"/>
            <p:cNvSpPr/>
            <p:nvPr/>
          </p:nvSpPr>
          <p:spPr>
            <a:xfrm>
              <a:off x="0" y="0"/>
              <a:ext cx="1908505200" cy="954252600"/>
            </a:xfrm>
            <a:prstGeom prst="roundRect">
              <a:avLst>
                <a:gd fmla="val 2160" name="adj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7"/>
            <p:cNvSpPr txBox="1"/>
            <p:nvPr/>
          </p:nvSpPr>
          <p:spPr>
            <a:xfrm>
              <a:off x="27733625" y="0"/>
              <a:ext cx="1853037900" cy="8988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Molecular Replacement</a:t>
              </a:r>
              <a:endParaRPr/>
            </a:p>
          </p:txBody>
        </p:sp>
      </p:grpSp>
      <p:grpSp>
        <p:nvGrpSpPr>
          <p:cNvPr id="100" name="Google Shape;100;p17"/>
          <p:cNvGrpSpPr/>
          <p:nvPr/>
        </p:nvGrpSpPr>
        <p:grpSpPr>
          <a:xfrm>
            <a:off x="5549900" y="2822972"/>
            <a:ext cx="1145103" cy="381701"/>
            <a:chOff x="0" y="0"/>
            <a:chExt cx="1908505200" cy="954252600"/>
          </a:xfrm>
        </p:grpSpPr>
        <p:sp>
          <p:nvSpPr>
            <p:cNvPr id="101" name="Google Shape;101;p17"/>
            <p:cNvSpPr/>
            <p:nvPr/>
          </p:nvSpPr>
          <p:spPr>
            <a:xfrm>
              <a:off x="0" y="0"/>
              <a:ext cx="1908505200" cy="954252600"/>
            </a:xfrm>
            <a:prstGeom prst="roundRect">
              <a:avLst>
                <a:gd fmla="val 2160" name="adj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7"/>
            <p:cNvSpPr txBox="1"/>
            <p:nvPr/>
          </p:nvSpPr>
          <p:spPr>
            <a:xfrm>
              <a:off x="27733625" y="27695525"/>
              <a:ext cx="1853037900" cy="8988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Model Building</a:t>
              </a:r>
              <a:endParaRPr/>
            </a:p>
          </p:txBody>
        </p:sp>
      </p:grpSp>
      <p:grpSp>
        <p:nvGrpSpPr>
          <p:cNvPr id="103" name="Google Shape;103;p17"/>
          <p:cNvGrpSpPr/>
          <p:nvPr/>
        </p:nvGrpSpPr>
        <p:grpSpPr>
          <a:xfrm>
            <a:off x="5549900" y="1345406"/>
            <a:ext cx="1145103" cy="381701"/>
            <a:chOff x="0" y="0"/>
            <a:chExt cx="1908505200" cy="954252600"/>
          </a:xfrm>
        </p:grpSpPr>
        <p:sp>
          <p:nvSpPr>
            <p:cNvPr id="104" name="Google Shape;104;p17"/>
            <p:cNvSpPr/>
            <p:nvPr/>
          </p:nvSpPr>
          <p:spPr>
            <a:xfrm>
              <a:off x="0" y="0"/>
              <a:ext cx="1908505200" cy="954252600"/>
            </a:xfrm>
            <a:prstGeom prst="roundRect">
              <a:avLst>
                <a:gd fmla="val 2160" name="adj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7"/>
            <p:cNvSpPr txBox="1"/>
            <p:nvPr/>
          </p:nvSpPr>
          <p:spPr>
            <a:xfrm>
              <a:off x="27733625" y="27697113"/>
              <a:ext cx="1853037900" cy="8988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Data Processing and Red</a:t>
              </a:r>
              <a:r>
                <a:rPr lang="en-GB"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ction</a:t>
              </a:r>
              <a:endParaRPr/>
            </a:p>
          </p:txBody>
        </p:sp>
      </p:grpSp>
      <p:grpSp>
        <p:nvGrpSpPr>
          <p:cNvPr id="106" name="Google Shape;106;p17"/>
          <p:cNvGrpSpPr/>
          <p:nvPr/>
        </p:nvGrpSpPr>
        <p:grpSpPr>
          <a:xfrm>
            <a:off x="5549900" y="3840956"/>
            <a:ext cx="1145103" cy="381701"/>
            <a:chOff x="0" y="0"/>
            <a:chExt cx="1908505200" cy="954252600"/>
          </a:xfrm>
        </p:grpSpPr>
        <p:sp>
          <p:nvSpPr>
            <p:cNvPr id="107" name="Google Shape;107;p17"/>
            <p:cNvSpPr/>
            <p:nvPr/>
          </p:nvSpPr>
          <p:spPr>
            <a:xfrm>
              <a:off x="0" y="0"/>
              <a:ext cx="1908505200" cy="954252600"/>
            </a:xfrm>
            <a:prstGeom prst="roundRect">
              <a:avLst>
                <a:gd fmla="val 2160" name="adj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7"/>
            <p:cNvSpPr txBox="1"/>
            <p:nvPr/>
          </p:nvSpPr>
          <p:spPr>
            <a:xfrm>
              <a:off x="27733625" y="27697113"/>
              <a:ext cx="1853037900" cy="8988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Structure Analysis</a:t>
              </a:r>
              <a:endParaRPr/>
            </a:p>
          </p:txBody>
        </p:sp>
      </p:grpSp>
      <p:grpSp>
        <p:nvGrpSpPr>
          <p:cNvPr id="109" name="Google Shape;109;p17"/>
          <p:cNvGrpSpPr/>
          <p:nvPr/>
        </p:nvGrpSpPr>
        <p:grpSpPr>
          <a:xfrm>
            <a:off x="5549900" y="3327796"/>
            <a:ext cx="1145103" cy="381701"/>
            <a:chOff x="0" y="0"/>
            <a:chExt cx="1908505200" cy="954252600"/>
          </a:xfrm>
        </p:grpSpPr>
        <p:sp>
          <p:nvSpPr>
            <p:cNvPr id="110" name="Google Shape;110;p17"/>
            <p:cNvSpPr/>
            <p:nvPr/>
          </p:nvSpPr>
          <p:spPr>
            <a:xfrm>
              <a:off x="0" y="0"/>
              <a:ext cx="1908505200" cy="954252600"/>
            </a:xfrm>
            <a:prstGeom prst="roundRect">
              <a:avLst>
                <a:gd fmla="val 2160" name="adj"/>
              </a:avLst>
            </a:prstGeom>
            <a:gradFill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27733625" y="27695525"/>
              <a:ext cx="1853037900" cy="8988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Refinement</a:t>
              </a:r>
              <a:endParaRPr/>
            </a:p>
          </p:txBody>
        </p:sp>
      </p:grpSp>
      <p:sp>
        <p:nvSpPr>
          <p:cNvPr id="112" name="Google Shape;112;p17"/>
          <p:cNvSpPr/>
          <p:nvPr/>
        </p:nvSpPr>
        <p:spPr>
          <a:xfrm rot="8645530">
            <a:off x="5413518" y="1770657"/>
            <a:ext cx="253716" cy="125718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/>
          <p:nvPr/>
        </p:nvSpPr>
        <p:spPr>
          <a:xfrm rot="2269621">
            <a:off x="6644958" y="1771263"/>
            <a:ext cx="251435" cy="126979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7"/>
          <p:cNvSpPr/>
          <p:nvPr/>
        </p:nvSpPr>
        <p:spPr>
          <a:xfrm rot="2269621">
            <a:off x="5573396" y="2253466"/>
            <a:ext cx="251435" cy="126979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 rot="8645530">
            <a:off x="6575567" y="2252861"/>
            <a:ext cx="253716" cy="125718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 rot="5400000">
            <a:off x="6014188" y="2720709"/>
            <a:ext cx="214500" cy="14280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 rot="5400000">
            <a:off x="6014188" y="3202912"/>
            <a:ext cx="214500" cy="14280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/>
          <p:nvPr/>
        </p:nvSpPr>
        <p:spPr>
          <a:xfrm rot="5400000">
            <a:off x="6014188" y="3738693"/>
            <a:ext cx="214500" cy="14280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 rot="5400000">
            <a:off x="6014188" y="4274475"/>
            <a:ext cx="214500" cy="14280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 rot="5400000">
            <a:off x="6009425" y="1249097"/>
            <a:ext cx="214500" cy="14280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7"/>
          <p:cNvGrpSpPr/>
          <p:nvPr/>
        </p:nvGrpSpPr>
        <p:grpSpPr>
          <a:xfrm>
            <a:off x="5537200" y="327422"/>
            <a:ext cx="1145103" cy="381701"/>
            <a:chOff x="0" y="0"/>
            <a:chExt cx="1908505200" cy="954252600"/>
          </a:xfrm>
        </p:grpSpPr>
        <p:sp>
          <p:nvSpPr>
            <p:cNvPr id="122" name="Google Shape;122;p17"/>
            <p:cNvSpPr/>
            <p:nvPr/>
          </p:nvSpPr>
          <p:spPr>
            <a:xfrm>
              <a:off x="0" y="0"/>
              <a:ext cx="1908505200" cy="954252600"/>
            </a:xfrm>
            <a:prstGeom prst="roundRect">
              <a:avLst>
                <a:gd fmla="val 2160" name="adj"/>
              </a:avLst>
            </a:prstGeom>
            <a:gradFill>
              <a:gsLst>
                <a:gs pos="0">
                  <a:srgbClr val="CB6C1D"/>
                </a:gs>
                <a:gs pos="80000">
                  <a:srgbClr val="FF8F2A"/>
                </a:gs>
                <a:gs pos="100000">
                  <a:srgbClr val="FF8F26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7"/>
            <p:cNvSpPr txBox="1"/>
            <p:nvPr/>
          </p:nvSpPr>
          <p:spPr>
            <a:xfrm>
              <a:off x="27733625" y="27695525"/>
              <a:ext cx="1853037900" cy="8988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0" lIns="8250" spcFirstLastPara="1" rIns="8250" wrap="square" tIns="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rPr b="0" lang="en-GB" sz="13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Crystallisation</a:t>
              </a:r>
              <a:endParaRPr/>
            </a:p>
          </p:txBody>
        </p:sp>
      </p:grpSp>
      <p:sp>
        <p:nvSpPr>
          <p:cNvPr id="124" name="Google Shape;124;p17"/>
          <p:cNvSpPr/>
          <p:nvPr/>
        </p:nvSpPr>
        <p:spPr>
          <a:xfrm rot="5400000">
            <a:off x="6014188" y="738318"/>
            <a:ext cx="214500" cy="14280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FF00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095" y="2957477"/>
            <a:ext cx="2753100" cy="12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5537212" y="863309"/>
            <a:ext cx="1145100" cy="381600"/>
          </a:xfrm>
          <a:prstGeom prst="roundRect">
            <a:avLst>
              <a:gd fmla="val 2160" name="adj"/>
            </a:avLst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5-04-16 at 11.55.34.png" id="127" name="Google Shape;12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9576" y="1086340"/>
            <a:ext cx="2004300" cy="165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28" name="Google Shape;128;p17"/>
          <p:cNvSpPr txBox="1"/>
          <p:nvPr/>
        </p:nvSpPr>
        <p:spPr>
          <a:xfrm>
            <a:off x="5566540" y="885498"/>
            <a:ext cx="11118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50" lIns="8250" spcFirstLastPara="1" rIns="8250" wrap="square" tIns="82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lang="en-GB" sz="13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-GB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Collection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lang="en-GB" sz="13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6662" y="920371"/>
            <a:ext cx="1298700" cy="73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ot-black.png" id="130" name="Google Shape;130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36825" y="2738438"/>
            <a:ext cx="1857300" cy="12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541337" y="1329928"/>
            <a:ext cx="13572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GB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CCP4 Software Suite</a:t>
            </a:r>
            <a:endParaRPr/>
          </a:p>
        </p:txBody>
      </p:sp>
      <p:pic>
        <p:nvPicPr>
          <p:cNvPr descr="jligand-interface.png" id="132" name="Google Shape;13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36950" y="3381375"/>
            <a:ext cx="1551000" cy="8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/>
          <p:nvPr/>
        </p:nvSpPr>
        <p:spPr>
          <a:xfrm>
            <a:off x="4624025" y="1651475"/>
            <a:ext cx="3234000" cy="701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>
            <a:off x="1148700" y="504850"/>
            <a:ext cx="40971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Solving the Phase Problem has led to some of the greatest achievements in medical science.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E.g. the </a:t>
            </a:r>
            <a:r>
              <a:rPr i="1" lang="en-GB"/>
              <a:t>HIV protease</a:t>
            </a:r>
            <a:r>
              <a:rPr lang="en-GB"/>
              <a:t> protein inhibitors</a:t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075" y="1989850"/>
            <a:ext cx="2766716" cy="193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8"/>
          <p:cNvSpPr txBox="1"/>
          <p:nvPr/>
        </p:nvSpPr>
        <p:spPr>
          <a:xfrm>
            <a:off x="7528700" y="1792450"/>
            <a:ext cx="10170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Active site</a:t>
            </a:r>
            <a:endParaRPr/>
          </a:p>
        </p:txBody>
      </p:sp>
      <p:cxnSp>
        <p:nvCxnSpPr>
          <p:cNvPr id="141" name="Google Shape;141;p18"/>
          <p:cNvCxnSpPr/>
          <p:nvPr/>
        </p:nvCxnSpPr>
        <p:spPr>
          <a:xfrm rot="10800000">
            <a:off x="4726500" y="2443600"/>
            <a:ext cx="1397400" cy="8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8"/>
          <p:cNvCxnSpPr/>
          <p:nvPr/>
        </p:nvCxnSpPr>
        <p:spPr>
          <a:xfrm flipH="1">
            <a:off x="4719075" y="2955875"/>
            <a:ext cx="1390200" cy="149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8"/>
          <p:cNvCxnSpPr/>
          <p:nvPr/>
        </p:nvCxnSpPr>
        <p:spPr>
          <a:xfrm rot="10800000">
            <a:off x="2136425" y="2443800"/>
            <a:ext cx="4880100" cy="8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8"/>
          <p:cNvCxnSpPr/>
          <p:nvPr/>
        </p:nvCxnSpPr>
        <p:spPr>
          <a:xfrm flipH="1">
            <a:off x="2129225" y="2948550"/>
            <a:ext cx="4887300" cy="150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750" y="2427900"/>
            <a:ext cx="2598750" cy="20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100" y="779650"/>
            <a:ext cx="4485247" cy="29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" y="0"/>
            <a:ext cx="3404768" cy="31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075" y="3347325"/>
            <a:ext cx="25146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663075" y="3179450"/>
            <a:ext cx="11781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3072925" y="3643600"/>
            <a:ext cx="7608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“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p4online.PNG" id="159" name="Google Shape;159;p20"/>
          <p:cNvPicPr preferRelativeResize="0"/>
          <p:nvPr/>
        </p:nvPicPr>
        <p:blipFill rotWithShape="1">
          <a:blip r:embed="rId3">
            <a:alphaModFix/>
          </a:blip>
          <a:srcRect b="30853" l="0" r="0" t="0"/>
          <a:stretch/>
        </p:blipFill>
        <p:spPr>
          <a:xfrm>
            <a:off x="4724425" y="160975"/>
            <a:ext cx="4671951" cy="3311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124375" y="160975"/>
            <a:ext cx="4499700" cy="44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CCP4 Online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Web tools for solving the Phase Problem with different methods: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Molecular replacement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Experimental phasing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since 2012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2019: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~</a:t>
            </a:r>
            <a:r>
              <a:rPr lang="en-GB"/>
              <a:t> 9000 job submissions from users around the world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3244200" y="1730225"/>
            <a:ext cx="2619000" cy="1974000"/>
          </a:xfrm>
          <a:prstGeom prst="ellipse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0125" y="3156975"/>
            <a:ext cx="1344300" cy="24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900" y="3123800"/>
            <a:ext cx="1618496" cy="6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900" y="944162"/>
            <a:ext cx="2093044" cy="3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0050" y="1841063"/>
            <a:ext cx="1644122" cy="6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91800" y="589874"/>
            <a:ext cx="1911206" cy="4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8">
            <a:alphaModFix/>
          </a:blip>
          <a:srcRect b="283240" l="227069" r="-227069" t="-283240"/>
          <a:stretch/>
        </p:blipFill>
        <p:spPr>
          <a:xfrm>
            <a:off x="6594456" y="2151738"/>
            <a:ext cx="14478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7200" y="3062050"/>
            <a:ext cx="2159950" cy="5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95849" y="4190125"/>
            <a:ext cx="2359009" cy="6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1375" y="1985610"/>
            <a:ext cx="1785983" cy="48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46753" y="944139"/>
            <a:ext cx="1344300" cy="5108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1"/>
          <p:cNvCxnSpPr/>
          <p:nvPr/>
        </p:nvCxnSpPr>
        <p:spPr>
          <a:xfrm>
            <a:off x="3075100" y="1352725"/>
            <a:ext cx="519000" cy="47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cxnSp>
        <p:nvCxnSpPr>
          <p:cNvPr id="177" name="Google Shape;177;p21"/>
          <p:cNvCxnSpPr/>
          <p:nvPr/>
        </p:nvCxnSpPr>
        <p:spPr>
          <a:xfrm>
            <a:off x="4325575" y="1179700"/>
            <a:ext cx="39600" cy="44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cxnSp>
        <p:nvCxnSpPr>
          <p:cNvPr id="178" name="Google Shape;178;p21"/>
          <p:cNvCxnSpPr/>
          <p:nvPr/>
        </p:nvCxnSpPr>
        <p:spPr>
          <a:xfrm flipH="1">
            <a:off x="5638975" y="1454975"/>
            <a:ext cx="401100" cy="47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cxnSp>
        <p:nvCxnSpPr>
          <p:cNvPr id="179" name="Google Shape;179;p21"/>
          <p:cNvCxnSpPr/>
          <p:nvPr/>
        </p:nvCxnSpPr>
        <p:spPr>
          <a:xfrm flipH="1" rot="10800000">
            <a:off x="5937825" y="2430175"/>
            <a:ext cx="582000" cy="7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cxnSp>
        <p:nvCxnSpPr>
          <p:cNvPr id="180" name="Google Shape;180;p21"/>
          <p:cNvCxnSpPr>
            <a:endCxn id="172" idx="1"/>
          </p:cNvCxnSpPr>
          <p:nvPr/>
        </p:nvCxnSpPr>
        <p:spPr>
          <a:xfrm>
            <a:off x="5796200" y="3193150"/>
            <a:ext cx="231000" cy="15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cxnSp>
        <p:nvCxnSpPr>
          <p:cNvPr id="181" name="Google Shape;181;p21"/>
          <p:cNvCxnSpPr/>
          <p:nvPr/>
        </p:nvCxnSpPr>
        <p:spPr>
          <a:xfrm>
            <a:off x="5224425" y="3629038"/>
            <a:ext cx="519000" cy="47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cxnSp>
        <p:nvCxnSpPr>
          <p:cNvPr id="182" name="Google Shape;182;p21"/>
          <p:cNvCxnSpPr/>
          <p:nvPr/>
        </p:nvCxnSpPr>
        <p:spPr>
          <a:xfrm flipH="1">
            <a:off x="4199700" y="3814375"/>
            <a:ext cx="3150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cxnSp>
        <p:nvCxnSpPr>
          <p:cNvPr id="183" name="Google Shape;183;p21"/>
          <p:cNvCxnSpPr/>
          <p:nvPr/>
        </p:nvCxnSpPr>
        <p:spPr>
          <a:xfrm flipH="1" rot="10800000">
            <a:off x="2658250" y="3365950"/>
            <a:ext cx="731700" cy="9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cxnSp>
        <p:nvCxnSpPr>
          <p:cNvPr id="184" name="Google Shape;184;p21"/>
          <p:cNvCxnSpPr/>
          <p:nvPr/>
        </p:nvCxnSpPr>
        <p:spPr>
          <a:xfrm>
            <a:off x="2563875" y="2367275"/>
            <a:ext cx="605700" cy="14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triangle"/>
          </a:ln>
        </p:spPr>
      </p:cxnSp>
      <p:pic>
        <p:nvPicPr>
          <p:cNvPr id="185" name="Google Shape;185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43725" y="2549450"/>
            <a:ext cx="1380694" cy="4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829802" y="1985810"/>
            <a:ext cx="1447800" cy="57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11925" y="4213460"/>
            <a:ext cx="1965217" cy="5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244206" y="4297100"/>
            <a:ext cx="1230121" cy="639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/>
          <p:nvPr/>
        </p:nvSpPr>
        <p:spPr>
          <a:xfrm>
            <a:off x="153132" y="2735272"/>
            <a:ext cx="4658925" cy="2355100"/>
          </a:xfrm>
          <a:custGeom>
            <a:rect b="b" l="l" r="r" t="t"/>
            <a:pathLst>
              <a:path extrusionOk="0" h="94204" w="186357">
                <a:moveTo>
                  <a:pt x="19671" y="11076"/>
                </a:moveTo>
                <a:cubicBezTo>
                  <a:pt x="13902" y="16845"/>
                  <a:pt x="7465" y="22840"/>
                  <a:pt x="4886" y="30580"/>
                </a:cubicBezTo>
                <a:cubicBezTo>
                  <a:pt x="3000" y="36239"/>
                  <a:pt x="2990" y="42364"/>
                  <a:pt x="1740" y="48197"/>
                </a:cubicBezTo>
                <a:cubicBezTo>
                  <a:pt x="-134" y="56942"/>
                  <a:pt x="-1644" y="67952"/>
                  <a:pt x="3942" y="74937"/>
                </a:cubicBezTo>
                <a:cubicBezTo>
                  <a:pt x="8165" y="80217"/>
                  <a:pt x="16001" y="81259"/>
                  <a:pt x="22502" y="83116"/>
                </a:cubicBezTo>
                <a:cubicBezTo>
                  <a:pt x="35814" y="86918"/>
                  <a:pt x="49576" y="89586"/>
                  <a:pt x="63399" y="90352"/>
                </a:cubicBezTo>
                <a:cubicBezTo>
                  <a:pt x="68635" y="90642"/>
                  <a:pt x="73596" y="92977"/>
                  <a:pt x="78814" y="93498"/>
                </a:cubicBezTo>
                <a:cubicBezTo>
                  <a:pt x="93467" y="94962"/>
                  <a:pt x="108696" y="94082"/>
                  <a:pt x="122856" y="90037"/>
                </a:cubicBezTo>
                <a:cubicBezTo>
                  <a:pt x="129724" y="88075"/>
                  <a:pt x="137177" y="89791"/>
                  <a:pt x="144248" y="88779"/>
                </a:cubicBezTo>
                <a:cubicBezTo>
                  <a:pt x="150808" y="87841"/>
                  <a:pt x="157547" y="86021"/>
                  <a:pt x="164067" y="87206"/>
                </a:cubicBezTo>
                <a:cubicBezTo>
                  <a:pt x="170926" y="88453"/>
                  <a:pt x="181710" y="90924"/>
                  <a:pt x="184829" y="84689"/>
                </a:cubicBezTo>
                <a:cubicBezTo>
                  <a:pt x="190899" y="72556"/>
                  <a:pt x="176515" y="56331"/>
                  <a:pt x="165010" y="49141"/>
                </a:cubicBezTo>
                <a:cubicBezTo>
                  <a:pt x="162184" y="47375"/>
                  <a:pt x="158396" y="48060"/>
                  <a:pt x="155258" y="46939"/>
                </a:cubicBezTo>
                <a:cubicBezTo>
                  <a:pt x="147660" y="44225"/>
                  <a:pt x="140708" y="39890"/>
                  <a:pt x="133866" y="35614"/>
                </a:cubicBezTo>
                <a:cubicBezTo>
                  <a:pt x="121114" y="27645"/>
                  <a:pt x="112013" y="14642"/>
                  <a:pt x="99262" y="6672"/>
                </a:cubicBezTo>
                <a:cubicBezTo>
                  <a:pt x="87025" y="-977"/>
                  <a:pt x="70908" y="65"/>
                  <a:pt x="56478" y="65"/>
                </a:cubicBezTo>
                <a:cubicBezTo>
                  <a:pt x="43672" y="65"/>
                  <a:pt x="26772" y="419"/>
                  <a:pt x="19671" y="1107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