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2" r:id="rId5"/>
    <p:sldMasterId id="2147483684" r:id="rId6"/>
    <p:sldMasterId id="2147483696" r:id="rId7"/>
  </p:sldMasterIdLst>
  <p:notesMasterIdLst>
    <p:notesMasterId r:id="rId22"/>
  </p:notesMasterIdLst>
  <p:sldIdLst>
    <p:sldId id="256" r:id="rId8"/>
    <p:sldId id="1037" r:id="rId9"/>
    <p:sldId id="1036" r:id="rId10"/>
    <p:sldId id="1035" r:id="rId11"/>
    <p:sldId id="1039" r:id="rId12"/>
    <p:sldId id="1040" r:id="rId13"/>
    <p:sldId id="1041" r:id="rId14"/>
    <p:sldId id="1026" r:id="rId15"/>
    <p:sldId id="271" r:id="rId16"/>
    <p:sldId id="274" r:id="rId17"/>
    <p:sldId id="272" r:id="rId18"/>
    <p:sldId id="273" r:id="rId19"/>
    <p:sldId id="1032" r:id="rId20"/>
    <p:sldId id="104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039F48-765F-41F3-8E47-5F4B83AA9E81}" v="27" dt="2020-11-18T14:23:46.5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10" d="100"/>
          <a:sy n="110" d="100"/>
        </p:scale>
        <p:origin x="114" y="1266"/>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72" d="100"/>
          <a:sy n="72" d="100"/>
        </p:scale>
        <p:origin x="3058"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740E76-3DCC-443D-B81A-DFCEE603832D}" type="datetimeFigureOut">
              <a:rPr lang="en-GB" smtClean="0"/>
              <a:t>18/11/2020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F43A51-0312-4B0E-B66B-54A502710A80}" type="slidenum">
              <a:rPr lang="en-GB" smtClean="0"/>
              <a:t>‹#›</a:t>
            </a:fld>
            <a:endParaRPr lang="en-GB"/>
          </a:p>
        </p:txBody>
      </p:sp>
    </p:spTree>
    <p:extLst>
      <p:ext uri="{BB962C8B-B14F-4D97-AF65-F5344CB8AC3E}">
        <p14:creationId xmlns:p14="http://schemas.microsoft.com/office/powerpoint/2010/main" val="3930599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github.com/galaxyproject/pulsar"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covid19.galaxyproject.org/cheminformatics/"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github.com/galaxyproject/pulsar"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covid19.galaxyproject.org/cheminformatics/"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github.com/galaxyproject/pulsar"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covid19.galaxyproject.org/cheminformatics/"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ab6707c8e0_0_85:notes"/>
          <p:cNvSpPr>
            <a:spLocks noGrp="1" noRot="1" noChangeAspect="1"/>
          </p:cNvSpPr>
          <p:nvPr>
            <p:ph type="sldImg" idx="2"/>
          </p:nvPr>
        </p:nvSpPr>
        <p:spPr>
          <a:xfrm>
            <a:off x="139700" y="731838"/>
            <a:ext cx="6819900" cy="38369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ab6707c8e0_0_85:notes"/>
          <p:cNvSpPr txBox="1">
            <a:spLocks noGrp="1"/>
          </p:cNvSpPr>
          <p:nvPr>
            <p:ph type="body" idx="1"/>
          </p:nvPr>
        </p:nvSpPr>
        <p:spPr>
          <a:xfrm>
            <a:off x="709930" y="4861441"/>
            <a:ext cx="5679300" cy="4605600"/>
          </a:xfrm>
          <a:prstGeom prst="rect">
            <a:avLst/>
          </a:prstGeom>
        </p:spPr>
        <p:txBody>
          <a:bodyPr spcFirstLastPara="1" wrap="square" lIns="99025" tIns="49500" rIns="99025" bIns="49500" anchor="t" anchorCtr="0">
            <a:noAutofit/>
          </a:bodyPr>
          <a:lstStyle/>
          <a:p>
            <a:pPr marL="609585" indent="-423323" defTabSz="1219170">
              <a:buClr>
                <a:srgbClr val="000000"/>
              </a:buClr>
              <a:buSzPts val="1400"/>
              <a:buFont typeface="Roboto"/>
              <a:buChar char="●"/>
            </a:pPr>
            <a:r>
              <a:rPr lang="en-GB" kern="0" dirty="0">
                <a:solidFill>
                  <a:srgbClr val="000000"/>
                </a:solidFill>
                <a:latin typeface="Roboto"/>
                <a:ea typeface="Roboto"/>
                <a:cs typeface="Roboto"/>
                <a:sym typeface="Roboto"/>
              </a:rPr>
              <a:t>Development underway of a “Cloud Console” for DLS users to start/stop Cloud based services/applications, e.g. </a:t>
            </a:r>
            <a:r>
              <a:rPr lang="en-GB" kern="0" dirty="0" err="1">
                <a:solidFill>
                  <a:srgbClr val="000000"/>
                </a:solidFill>
                <a:latin typeface="Roboto"/>
                <a:ea typeface="Roboto"/>
                <a:cs typeface="Roboto"/>
                <a:sym typeface="Roboto"/>
              </a:rPr>
              <a:t>HTCondor</a:t>
            </a:r>
            <a:r>
              <a:rPr lang="en-GB" kern="0" dirty="0">
                <a:solidFill>
                  <a:srgbClr val="000000"/>
                </a:solidFill>
                <a:latin typeface="Roboto"/>
                <a:ea typeface="Roboto"/>
                <a:cs typeface="Roboto"/>
                <a:sym typeface="Roboto"/>
              </a:rPr>
              <a:t> clusters, </a:t>
            </a:r>
            <a:r>
              <a:rPr lang="en-GB" kern="0" dirty="0" err="1">
                <a:solidFill>
                  <a:srgbClr val="000000"/>
                </a:solidFill>
                <a:latin typeface="Roboto"/>
                <a:ea typeface="Roboto"/>
                <a:cs typeface="Roboto"/>
                <a:sym typeface="Roboto"/>
              </a:rPr>
              <a:t>Slurm</a:t>
            </a:r>
            <a:r>
              <a:rPr lang="en-GB" kern="0" dirty="0">
                <a:solidFill>
                  <a:srgbClr val="000000"/>
                </a:solidFill>
                <a:latin typeface="Roboto"/>
                <a:ea typeface="Roboto"/>
                <a:cs typeface="Roboto"/>
                <a:sym typeface="Roboto"/>
              </a:rPr>
              <a:t> Clusters, DASK Clusters, Object Storage.</a:t>
            </a:r>
          </a:p>
          <a:p>
            <a:pPr marL="609585" defTabSz="1219170">
              <a:buClr>
                <a:srgbClr val="000000"/>
              </a:buClr>
            </a:pPr>
            <a:endParaRPr lang="en-GB" kern="0" dirty="0">
              <a:solidFill>
                <a:srgbClr val="000000"/>
              </a:solidFill>
              <a:latin typeface="Roboto"/>
              <a:ea typeface="Roboto"/>
              <a:cs typeface="Roboto"/>
              <a:sym typeface="Roboto"/>
            </a:endParaRPr>
          </a:p>
          <a:p>
            <a:pPr marL="609585" indent="-423323" defTabSz="1219170">
              <a:buClr>
                <a:srgbClr val="000000"/>
              </a:buClr>
              <a:buSzPts val="1400"/>
              <a:buFont typeface="Roboto"/>
              <a:buChar char="●"/>
            </a:pPr>
            <a:r>
              <a:rPr lang="en-GB" kern="0" dirty="0">
                <a:solidFill>
                  <a:srgbClr val="000000"/>
                </a:solidFill>
                <a:latin typeface="Roboto"/>
                <a:ea typeface="Roboto"/>
                <a:cs typeface="Roboto"/>
                <a:sym typeface="Roboto"/>
              </a:rPr>
              <a:t>Scientists/researchers won’t interact with Cloud APIs/tools directly. They launch services/applications via the Cloud Console and log in/target the resources they start.</a:t>
            </a:r>
          </a:p>
          <a:p>
            <a:pPr marL="609585" defTabSz="1219170">
              <a:buClr>
                <a:srgbClr val="000000"/>
              </a:buClr>
            </a:pPr>
            <a:endParaRPr lang="en-GB" kern="0" dirty="0">
              <a:solidFill>
                <a:srgbClr val="000000"/>
              </a:solidFill>
              <a:latin typeface="Roboto"/>
              <a:ea typeface="Roboto"/>
              <a:cs typeface="Roboto"/>
              <a:sym typeface="Roboto"/>
            </a:endParaRPr>
          </a:p>
          <a:p>
            <a:pPr marL="609585" indent="-423323" defTabSz="1219170">
              <a:buClr>
                <a:srgbClr val="000000"/>
              </a:buClr>
              <a:buSzPts val="1400"/>
              <a:buFont typeface="Roboto"/>
              <a:buChar char="●"/>
            </a:pPr>
            <a:r>
              <a:rPr lang="en-GB" kern="0" dirty="0">
                <a:solidFill>
                  <a:srgbClr val="000000"/>
                </a:solidFill>
                <a:latin typeface="Roboto"/>
                <a:ea typeface="Roboto"/>
                <a:cs typeface="Roboto"/>
                <a:sym typeface="Roboto"/>
              </a:rPr>
              <a:t>Cloud Console will provide DLS billing integration for Pub Cloud resources.</a:t>
            </a:r>
          </a:p>
          <a:p>
            <a:pPr marL="609585" defTabSz="1219170">
              <a:buClr>
                <a:srgbClr val="000000"/>
              </a:buClr>
            </a:pPr>
            <a:endParaRPr lang="en-GB" kern="0" dirty="0">
              <a:solidFill>
                <a:srgbClr val="000000"/>
              </a:solidFill>
              <a:latin typeface="Roboto"/>
              <a:ea typeface="Roboto"/>
              <a:cs typeface="Roboto"/>
              <a:sym typeface="Roboto"/>
            </a:endParaRPr>
          </a:p>
          <a:p>
            <a:pPr marL="609585" indent="-423323" defTabSz="1219170">
              <a:buClr>
                <a:srgbClr val="000000"/>
              </a:buClr>
              <a:buSzPts val="1400"/>
              <a:buFont typeface="Roboto"/>
              <a:buChar char="●"/>
            </a:pPr>
            <a:r>
              <a:rPr lang="en-GB" kern="0" dirty="0" err="1">
                <a:solidFill>
                  <a:srgbClr val="000000"/>
                </a:solidFill>
                <a:latin typeface="Roboto"/>
                <a:ea typeface="Roboto"/>
                <a:cs typeface="Roboto"/>
                <a:sym typeface="Roboto"/>
              </a:rPr>
              <a:t>HTCondor</a:t>
            </a:r>
            <a:r>
              <a:rPr lang="en-GB" kern="0" dirty="0">
                <a:solidFill>
                  <a:srgbClr val="000000"/>
                </a:solidFill>
                <a:latin typeface="Roboto"/>
                <a:ea typeface="Roboto"/>
                <a:cs typeface="Roboto"/>
                <a:sym typeface="Roboto"/>
              </a:rPr>
              <a:t> running HTC workloads is a good fit for IRIS. Head node(s) runs in DLS (containerised) with workers connecting from anywhere e.g. IRIS, Pub Cloud Spot Markets.</a:t>
            </a:r>
          </a:p>
          <a:p>
            <a:pPr marL="609585" defTabSz="1219170">
              <a:buClr>
                <a:srgbClr val="000000"/>
              </a:buClr>
            </a:pPr>
            <a:endParaRPr lang="en-GB" kern="0" dirty="0">
              <a:solidFill>
                <a:srgbClr val="000000"/>
              </a:solidFill>
              <a:latin typeface="Roboto"/>
              <a:ea typeface="Roboto"/>
              <a:cs typeface="Roboto"/>
              <a:sym typeface="Roboto"/>
            </a:endParaRPr>
          </a:p>
          <a:p>
            <a:pPr marL="609585" indent="-423323" defTabSz="1219170">
              <a:buClr>
                <a:srgbClr val="000000"/>
              </a:buClr>
              <a:buSzPts val="1400"/>
              <a:buFont typeface="Roboto"/>
              <a:buChar char="●"/>
            </a:pPr>
            <a:r>
              <a:rPr lang="en-GB" kern="0" dirty="0">
                <a:solidFill>
                  <a:srgbClr val="000000"/>
                </a:solidFill>
                <a:latin typeface="Roboto"/>
                <a:ea typeface="Roboto"/>
                <a:cs typeface="Roboto"/>
                <a:sym typeface="Roboto"/>
              </a:rPr>
              <a:t>HPC clusters as a service will initially be targeted at Pub Cloud due to purpose designed HPC infrastructure: RDMA, DDN HPC storage etc.</a:t>
            </a:r>
          </a:p>
          <a:p>
            <a:pPr marL="609585" defTabSz="1219170">
              <a:buClr>
                <a:srgbClr val="000000"/>
              </a:buClr>
            </a:pPr>
            <a:endParaRPr lang="en-GB" kern="0" dirty="0">
              <a:solidFill>
                <a:srgbClr val="000000"/>
              </a:solidFill>
              <a:latin typeface="Roboto"/>
              <a:ea typeface="Roboto"/>
              <a:cs typeface="Roboto"/>
              <a:sym typeface="Roboto"/>
            </a:endParaRPr>
          </a:p>
          <a:p>
            <a:pPr marL="609585" indent="-423323" defTabSz="1219170">
              <a:buClr>
                <a:srgbClr val="000000"/>
              </a:buClr>
              <a:buSzPts val="1400"/>
              <a:buFont typeface="Roboto"/>
              <a:buChar char="●"/>
            </a:pPr>
            <a:r>
              <a:rPr lang="en-GB" kern="0" dirty="0">
                <a:solidFill>
                  <a:srgbClr val="000000"/>
                </a:solidFill>
                <a:latin typeface="Roboto"/>
                <a:ea typeface="Roboto"/>
                <a:cs typeface="Roboto"/>
                <a:sym typeface="Roboto"/>
              </a:rPr>
              <a:t>POCs underway for HPC Clusters in the cloud (Oracle, AWS and GCP engaged).</a:t>
            </a:r>
          </a:p>
          <a:p>
            <a:pPr marL="0" lvl="0" indent="0" algn="l" rtl="0">
              <a:spcBef>
                <a:spcPts val="420"/>
              </a:spcBef>
              <a:spcAft>
                <a:spcPts val="0"/>
              </a:spcAft>
              <a:buNone/>
            </a:pPr>
            <a:endParaRPr dirty="0"/>
          </a:p>
        </p:txBody>
      </p:sp>
      <p:sp>
        <p:nvSpPr>
          <p:cNvPr id="174" name="Google Shape;174;gab6707c8e0_0_85:notes"/>
          <p:cNvSpPr txBox="1">
            <a:spLocks noGrp="1"/>
          </p:cNvSpPr>
          <p:nvPr>
            <p:ph type="sldNum" idx="12"/>
          </p:nvPr>
        </p:nvSpPr>
        <p:spPr>
          <a:xfrm>
            <a:off x="4022385" y="9721243"/>
            <a:ext cx="3075300" cy="511800"/>
          </a:xfrm>
          <a:prstGeom prst="rect">
            <a:avLst/>
          </a:prstGeom>
        </p:spPr>
        <p:txBody>
          <a:bodyPr spcFirstLastPara="1" wrap="square" lIns="99025" tIns="49500" rIns="99025" bIns="495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t>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a166d5dd33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a166d5dd33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1445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a166d5dd33_1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a166d5dd33_1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1686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Fragalysis web-application is now deployed on the STFC cloud infrastructure. This includes a </a:t>
            </a:r>
            <a:r>
              <a:rPr lang="en-GB" dirty="0" err="1"/>
              <a:t>kubernetes</a:t>
            </a:r>
            <a:r>
              <a:rPr lang="en-GB" dirty="0"/>
              <a:t> cluster orchestrated by rancher. Ansible playbooks are used to define the build of pods, which are managed and launched from AWX, which provides a web-based user interface, REST API, and task engine built on top of ansible. The infrastructure enabled through the cloud allows multiple Fragalysis environments to exist in isolation from each other: a production stack, a staging stack, and multiple developer stacks. In addition to the application pods, a graph-database enabled through neo4j is also deployed. This is a large graph-database, and encodes molecules and parts of molecules as nodes on a graph, with the edges describing molecular transformations. This is powerful, as we can encode commercially available molecules into the graph, and enumerate from Fragalysis or elsewhere how to change molecules so that they look more like lead or drug molecules. The generation of new graph-network molecules, which is a computationally expensive task, is also enabled through the STFC cloud, with new VMs spun up for the computations each time they are needed</a:t>
            </a:r>
          </a:p>
          <a:p>
            <a:endParaRPr lang="en-GB" dirty="0"/>
          </a:p>
          <a:p>
            <a:endParaRPr lang="en-GB" dirty="0"/>
          </a:p>
          <a:p>
            <a:r>
              <a:rPr lang="en-GB" dirty="0"/>
              <a:t>Fragalysis has been heavily utilised in the COVID </a:t>
            </a:r>
            <a:r>
              <a:rPr lang="en-GB" dirty="0" err="1"/>
              <a:t>Moonshot</a:t>
            </a:r>
            <a:r>
              <a:rPr lang="en-GB" dirty="0"/>
              <a:t> project, being the primary platform for dissemination of 3D structural information from the Beamline, and helping contributors from across the globe to design new molecules.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F42077-8DE0-1F47-9E4E-E3B242A90F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13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addition, remaining VMs in the </a:t>
            </a:r>
            <a:r>
              <a:rPr lang="en-GB" dirty="0" err="1"/>
              <a:t>XChem</a:t>
            </a:r>
            <a:r>
              <a:rPr lang="en-GB" dirty="0"/>
              <a:t> allocation have been pooled into a </a:t>
            </a:r>
            <a:r>
              <a:rPr lang="en-GB" dirty="0" err="1"/>
              <a:t>hpc</a:t>
            </a:r>
            <a:r>
              <a:rPr lang="en-GB" dirty="0"/>
              <a:t> cluster for remote job execution from </a:t>
            </a:r>
            <a:r>
              <a:rPr lang="en-GB" dirty="0" err="1"/>
              <a:t>usegalaxy.eu</a:t>
            </a:r>
            <a:r>
              <a:rPr lang="en-GB" dirty="0"/>
              <a:t> through pulsar (</a:t>
            </a:r>
            <a:r>
              <a:rPr lang="en-GB" u="none" strike="noStrike" dirty="0">
                <a:effectLst/>
                <a:hlinkClick r:id="rId3"/>
              </a:rPr>
              <a:t>https://github.com/galaxyproject/pulsar</a:t>
            </a:r>
            <a:r>
              <a:rPr lang="en-GB" dirty="0"/>
              <a:t>). UK users making use of medicinal chemistry tools through the Chemical Toolbox have their jobs executed on the pulsar nodes deployed on the STFC cloud. </a:t>
            </a:r>
            <a:r>
              <a:rPr lang="en-GB" dirty="0" err="1"/>
              <a:t>XChem</a:t>
            </a:r>
            <a:r>
              <a:rPr lang="en-GB" dirty="0"/>
              <a:t> have been heavy users of this, designing new workflows for evaluation of newly designed molecules. An example of this can be seen for the COVID </a:t>
            </a:r>
            <a:r>
              <a:rPr lang="en-GB" dirty="0" err="1"/>
              <a:t>Moonshot</a:t>
            </a:r>
            <a:r>
              <a:rPr lang="en-GB" dirty="0"/>
              <a:t> work, where elaborations from initial hits at the beamline (disseminated through Fragalysis) were designed (through the graph-network) and a workflow was designed in galaxy to estimate binding, and score molecules (workflows executed on pulsar cluster): </a:t>
            </a:r>
            <a:r>
              <a:rPr lang="en-GB" u="none" strike="noStrike" dirty="0">
                <a:effectLst/>
                <a:hlinkClick r:id="rId4"/>
              </a:rPr>
              <a:t>https://covid19.galaxyproject.org/cheminformatics/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F42077-8DE0-1F47-9E4E-E3B242A90F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87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addition, remaining VMs in the </a:t>
            </a:r>
            <a:r>
              <a:rPr lang="en-GB" dirty="0" err="1"/>
              <a:t>XChem</a:t>
            </a:r>
            <a:r>
              <a:rPr lang="en-GB" dirty="0"/>
              <a:t> allocation have been pooled into a </a:t>
            </a:r>
            <a:r>
              <a:rPr lang="en-GB" dirty="0" err="1"/>
              <a:t>hpc</a:t>
            </a:r>
            <a:r>
              <a:rPr lang="en-GB" dirty="0"/>
              <a:t> cluster for remote job execution from </a:t>
            </a:r>
            <a:r>
              <a:rPr lang="en-GB" dirty="0" err="1"/>
              <a:t>usegalaxy.eu</a:t>
            </a:r>
            <a:r>
              <a:rPr lang="en-GB" dirty="0"/>
              <a:t> through pulsar (</a:t>
            </a:r>
            <a:r>
              <a:rPr lang="en-GB" u="none" strike="noStrike" dirty="0">
                <a:effectLst/>
                <a:hlinkClick r:id="rId3"/>
              </a:rPr>
              <a:t>https://github.com/galaxyproject/pulsar</a:t>
            </a:r>
            <a:r>
              <a:rPr lang="en-GB" dirty="0"/>
              <a:t>). UK users making use of medicinal chemistry tools through the Chemical Toolbox have their jobs executed on the pulsar nodes deployed on the STFC cloud. </a:t>
            </a:r>
            <a:r>
              <a:rPr lang="en-GB" dirty="0" err="1"/>
              <a:t>XChem</a:t>
            </a:r>
            <a:r>
              <a:rPr lang="en-GB" dirty="0"/>
              <a:t> have been heavy users of this, designing new workflows for evaluation of newly designed molecules. An example of this can be seen for the COVID </a:t>
            </a:r>
            <a:r>
              <a:rPr lang="en-GB" dirty="0" err="1"/>
              <a:t>Moonshot</a:t>
            </a:r>
            <a:r>
              <a:rPr lang="en-GB" dirty="0"/>
              <a:t> work, where elaborations from initial hits at the beamline (disseminated through Fragalysis) were designed (through the graph-network) and a workflow was designed in galaxy to estimate binding, and score molecules (workflows executed on pulsar cluster): </a:t>
            </a:r>
            <a:r>
              <a:rPr lang="en-GB" u="none" strike="noStrike" dirty="0">
                <a:effectLst/>
                <a:hlinkClick r:id="rId4"/>
              </a:rPr>
              <a:t>https://covid19.galaxyproject.org/cheminformatics/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F42077-8DE0-1F47-9E4E-E3B242A90F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2317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addition, remaining VMs in the </a:t>
            </a:r>
            <a:r>
              <a:rPr lang="en-GB" dirty="0" err="1"/>
              <a:t>XChem</a:t>
            </a:r>
            <a:r>
              <a:rPr lang="en-GB" dirty="0"/>
              <a:t> allocation have been pooled into a </a:t>
            </a:r>
            <a:r>
              <a:rPr lang="en-GB" dirty="0" err="1"/>
              <a:t>hpc</a:t>
            </a:r>
            <a:r>
              <a:rPr lang="en-GB" dirty="0"/>
              <a:t> cluster for remote job execution from </a:t>
            </a:r>
            <a:r>
              <a:rPr lang="en-GB" dirty="0" err="1"/>
              <a:t>usegalaxy.eu</a:t>
            </a:r>
            <a:r>
              <a:rPr lang="en-GB" dirty="0"/>
              <a:t> through pulsar (</a:t>
            </a:r>
            <a:r>
              <a:rPr lang="en-GB" u="none" strike="noStrike" dirty="0">
                <a:effectLst/>
                <a:hlinkClick r:id="rId3"/>
              </a:rPr>
              <a:t>https://github.com/galaxyproject/pulsar</a:t>
            </a:r>
            <a:r>
              <a:rPr lang="en-GB" dirty="0"/>
              <a:t>). UK users making use of medicinal chemistry tools through the Chemical Toolbox have their jobs executed on the pulsar nodes deployed on the STFC cloud. </a:t>
            </a:r>
            <a:r>
              <a:rPr lang="en-GB" dirty="0" err="1"/>
              <a:t>XChem</a:t>
            </a:r>
            <a:r>
              <a:rPr lang="en-GB" dirty="0"/>
              <a:t> have been heavy users of this, designing new workflows for evaluation of newly designed molecules. An example of this can be seen for the COVID </a:t>
            </a:r>
            <a:r>
              <a:rPr lang="en-GB" dirty="0" err="1"/>
              <a:t>Moonshot</a:t>
            </a:r>
            <a:r>
              <a:rPr lang="en-GB" dirty="0"/>
              <a:t> work, where elaborations from initial hits at the beamline (disseminated through Fragalysis) were designed (through the graph-network) and a workflow was designed in galaxy to estimate binding, and score molecules (workflows executed on pulsar cluster): </a:t>
            </a:r>
            <a:r>
              <a:rPr lang="en-GB" u="none" strike="noStrike" dirty="0">
                <a:effectLst/>
                <a:hlinkClick r:id="rId4"/>
              </a:rPr>
              <a:t>https://covid19.galaxyproject.org/cheminformatics/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F42077-8DE0-1F47-9E4E-E3B242A90F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4375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46E8EE-EE94-B440-9B38-E6DF38AA66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49208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5A8C3-73C6-4164-8602-58A31C4F728C}"/>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BBB3D750-7597-4CC6-A3CA-9D0E5E531D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178C0CE-A224-4FFB-A95C-AA637149BD06}"/>
              </a:ext>
            </a:extLst>
          </p:cNvPr>
          <p:cNvSpPr>
            <a:spLocks noGrp="1"/>
          </p:cNvSpPr>
          <p:nvPr>
            <p:ph type="dt" sz="half" idx="10"/>
          </p:nvPr>
        </p:nvSpPr>
        <p:spPr/>
        <p:txBody>
          <a:bodyPr/>
          <a:lstStyle/>
          <a:p>
            <a:fld id="{9D799E77-2033-4605-900A-47F80123B87D}" type="datetimeFigureOut">
              <a:rPr lang="en-GB" smtClean="0"/>
              <a:t>18/11/2020</a:t>
            </a:fld>
            <a:endParaRPr lang="en-GB"/>
          </a:p>
        </p:txBody>
      </p:sp>
      <p:sp>
        <p:nvSpPr>
          <p:cNvPr id="5" name="Footer Placeholder 4">
            <a:extLst>
              <a:ext uri="{FF2B5EF4-FFF2-40B4-BE49-F238E27FC236}">
                <a16:creationId xmlns:a16="http://schemas.microsoft.com/office/drawing/2014/main" id="{32C791FB-DAB6-4ED7-9F6A-705693E4A4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57277CD-3B91-4C0B-AF57-0A1D211A19C6}"/>
              </a:ext>
            </a:extLst>
          </p:cNvPr>
          <p:cNvSpPr>
            <a:spLocks noGrp="1"/>
          </p:cNvSpPr>
          <p:nvPr>
            <p:ph type="sldNum" sz="quarter" idx="12"/>
          </p:nvPr>
        </p:nvSpPr>
        <p:spPr/>
        <p:txBody>
          <a:bodyPr/>
          <a:lstStyle/>
          <a:p>
            <a:fld id="{38A0F1CF-7999-4EC1-9DC0-61B5AF5B6BFD}" type="slidenum">
              <a:rPr lang="en-GB" smtClean="0"/>
              <a:t>‹#›</a:t>
            </a:fld>
            <a:endParaRPr lang="en-GB"/>
          </a:p>
        </p:txBody>
      </p:sp>
      <p:pic>
        <p:nvPicPr>
          <p:cNvPr id="7" name="Picture 2">
            <a:extLst>
              <a:ext uri="{FF2B5EF4-FFF2-40B4-BE49-F238E27FC236}">
                <a16:creationId xmlns:a16="http://schemas.microsoft.com/office/drawing/2014/main" id="{590A5D8F-9E99-485E-B547-390619140929}"/>
              </a:ext>
            </a:extLst>
          </p:cNvPr>
          <p:cNvPicPr>
            <a:picLocks noChangeAspect="1" noChangeArrowheads="1"/>
          </p:cNvPicPr>
          <p:nvPr userDrawn="1"/>
        </p:nvPicPr>
        <p:blipFill>
          <a:blip r:embed="rId2" cstate="print"/>
          <a:srcRect/>
          <a:stretch>
            <a:fillRect/>
          </a:stretch>
        </p:blipFill>
        <p:spPr bwMode="auto">
          <a:xfrm>
            <a:off x="0" y="3625057"/>
            <a:ext cx="11684000" cy="3273425"/>
          </a:xfrm>
          <a:prstGeom prst="rect">
            <a:avLst/>
          </a:prstGeom>
          <a:noFill/>
        </p:spPr>
      </p:pic>
    </p:spTree>
    <p:extLst>
      <p:ext uri="{BB962C8B-B14F-4D97-AF65-F5344CB8AC3E}">
        <p14:creationId xmlns:p14="http://schemas.microsoft.com/office/powerpoint/2010/main" val="486088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2A040-B197-49F3-8973-289C439D559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8E74C58-4E25-4934-9EC5-B38061F8CE3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CE0689-C179-4B3D-A9D9-CEAE9291436F}"/>
              </a:ext>
            </a:extLst>
          </p:cNvPr>
          <p:cNvSpPr>
            <a:spLocks noGrp="1"/>
          </p:cNvSpPr>
          <p:nvPr>
            <p:ph type="dt" sz="half" idx="10"/>
          </p:nvPr>
        </p:nvSpPr>
        <p:spPr/>
        <p:txBody>
          <a:bodyPr/>
          <a:lstStyle/>
          <a:p>
            <a:fld id="{9D799E77-2033-4605-900A-47F80123B87D}" type="datetimeFigureOut">
              <a:rPr lang="en-GB" smtClean="0"/>
              <a:t>18/11/2020</a:t>
            </a:fld>
            <a:endParaRPr lang="en-GB"/>
          </a:p>
        </p:txBody>
      </p:sp>
      <p:sp>
        <p:nvSpPr>
          <p:cNvPr id="5" name="Footer Placeholder 4">
            <a:extLst>
              <a:ext uri="{FF2B5EF4-FFF2-40B4-BE49-F238E27FC236}">
                <a16:creationId xmlns:a16="http://schemas.microsoft.com/office/drawing/2014/main" id="{8FB89DBD-EB02-4759-8A32-9769C60D9E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75F0A4-F7DA-4363-BD8D-805617F2C850}"/>
              </a:ext>
            </a:extLst>
          </p:cNvPr>
          <p:cNvSpPr>
            <a:spLocks noGrp="1"/>
          </p:cNvSpPr>
          <p:nvPr>
            <p:ph type="sldNum" sz="quarter" idx="12"/>
          </p:nvPr>
        </p:nvSpPr>
        <p:spPr/>
        <p:txBody>
          <a:bodyPr/>
          <a:lstStyle/>
          <a:p>
            <a:fld id="{38A0F1CF-7999-4EC1-9DC0-61B5AF5B6BFD}" type="slidenum">
              <a:rPr lang="en-GB" smtClean="0"/>
              <a:t>‹#›</a:t>
            </a:fld>
            <a:endParaRPr lang="en-GB"/>
          </a:p>
        </p:txBody>
      </p:sp>
    </p:spTree>
    <p:extLst>
      <p:ext uri="{BB962C8B-B14F-4D97-AF65-F5344CB8AC3E}">
        <p14:creationId xmlns:p14="http://schemas.microsoft.com/office/powerpoint/2010/main" val="1697100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31DCC6-B4AB-4551-93CD-2F27017D705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28F516D-4D2B-49A8-B74E-E63DD6A6C3F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002F1D-BECE-43F3-A0BB-9EFC63CEE215}"/>
              </a:ext>
            </a:extLst>
          </p:cNvPr>
          <p:cNvSpPr>
            <a:spLocks noGrp="1"/>
          </p:cNvSpPr>
          <p:nvPr>
            <p:ph type="dt" sz="half" idx="10"/>
          </p:nvPr>
        </p:nvSpPr>
        <p:spPr/>
        <p:txBody>
          <a:bodyPr/>
          <a:lstStyle/>
          <a:p>
            <a:fld id="{9D799E77-2033-4605-900A-47F80123B87D}" type="datetimeFigureOut">
              <a:rPr lang="en-GB" smtClean="0"/>
              <a:t>18/11/2020</a:t>
            </a:fld>
            <a:endParaRPr lang="en-GB"/>
          </a:p>
        </p:txBody>
      </p:sp>
      <p:sp>
        <p:nvSpPr>
          <p:cNvPr id="5" name="Footer Placeholder 4">
            <a:extLst>
              <a:ext uri="{FF2B5EF4-FFF2-40B4-BE49-F238E27FC236}">
                <a16:creationId xmlns:a16="http://schemas.microsoft.com/office/drawing/2014/main" id="{F6BE1854-8AEF-4519-9F53-A8179B1201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E7A486-4EE7-4C1A-A146-95869B31E21A}"/>
              </a:ext>
            </a:extLst>
          </p:cNvPr>
          <p:cNvSpPr>
            <a:spLocks noGrp="1"/>
          </p:cNvSpPr>
          <p:nvPr>
            <p:ph type="sldNum" sz="quarter" idx="12"/>
          </p:nvPr>
        </p:nvSpPr>
        <p:spPr/>
        <p:txBody>
          <a:bodyPr/>
          <a:lstStyle/>
          <a:p>
            <a:fld id="{38A0F1CF-7999-4EC1-9DC0-61B5AF5B6BFD}" type="slidenum">
              <a:rPr lang="en-GB" smtClean="0"/>
              <a:t>‹#›</a:t>
            </a:fld>
            <a:endParaRPr lang="en-GB"/>
          </a:p>
        </p:txBody>
      </p:sp>
    </p:spTree>
    <p:extLst>
      <p:ext uri="{BB962C8B-B14F-4D97-AF65-F5344CB8AC3E}">
        <p14:creationId xmlns:p14="http://schemas.microsoft.com/office/powerpoint/2010/main" val="3085539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7CA05-995F-7240-9BB3-13D27FFB717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5A9E69B-9645-EA49-82D4-F28081A074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B999E04-6E9E-2543-811A-7AC01DE82AE8}"/>
              </a:ext>
            </a:extLst>
          </p:cNvPr>
          <p:cNvSpPr>
            <a:spLocks noGrp="1"/>
          </p:cNvSpPr>
          <p:nvPr>
            <p:ph type="dt" sz="half" idx="10"/>
          </p:nvPr>
        </p:nvSpPr>
        <p:spPr/>
        <p:txBody>
          <a:bodyPr/>
          <a:lstStyle/>
          <a:p>
            <a:fld id="{D72425E7-E5FD-D64B-9D3C-FD72E9E0E673}" type="datetimeFigureOut">
              <a:rPr lang="en-US" smtClean="0"/>
              <a:t>11/18/2020</a:t>
            </a:fld>
            <a:endParaRPr lang="en-US"/>
          </a:p>
        </p:txBody>
      </p:sp>
      <p:sp>
        <p:nvSpPr>
          <p:cNvPr id="5" name="Footer Placeholder 4">
            <a:extLst>
              <a:ext uri="{FF2B5EF4-FFF2-40B4-BE49-F238E27FC236}">
                <a16:creationId xmlns:a16="http://schemas.microsoft.com/office/drawing/2014/main" id="{4E624DA8-B5B9-304A-BF7E-EB17EC780F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EA66A3-D4F8-D64D-AE50-EB5907087A60}"/>
              </a:ext>
            </a:extLst>
          </p:cNvPr>
          <p:cNvSpPr>
            <a:spLocks noGrp="1"/>
          </p:cNvSpPr>
          <p:nvPr>
            <p:ph type="sldNum" sz="quarter" idx="12"/>
          </p:nvPr>
        </p:nvSpPr>
        <p:spPr/>
        <p:txBody>
          <a:bodyPr/>
          <a:lstStyle/>
          <a:p>
            <a:fld id="{3FFD2051-B04D-5145-8DC0-873BC41D3399}" type="slidenum">
              <a:rPr lang="en-US" smtClean="0"/>
              <a:t>‹#›</a:t>
            </a:fld>
            <a:endParaRPr lang="en-US"/>
          </a:p>
        </p:txBody>
      </p:sp>
    </p:spTree>
    <p:extLst>
      <p:ext uri="{BB962C8B-B14F-4D97-AF65-F5344CB8AC3E}">
        <p14:creationId xmlns:p14="http://schemas.microsoft.com/office/powerpoint/2010/main" val="16839716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60521-EF3E-4C40-933B-CDF7CEB98ED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977A199-F6EC-0F4C-B40A-AF17B9884E6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B5CB062-DF37-2A41-AFE0-9887C7F7F6AF}"/>
              </a:ext>
            </a:extLst>
          </p:cNvPr>
          <p:cNvSpPr>
            <a:spLocks noGrp="1"/>
          </p:cNvSpPr>
          <p:nvPr>
            <p:ph type="dt" sz="half" idx="10"/>
          </p:nvPr>
        </p:nvSpPr>
        <p:spPr/>
        <p:txBody>
          <a:bodyPr/>
          <a:lstStyle/>
          <a:p>
            <a:fld id="{D72425E7-E5FD-D64B-9D3C-FD72E9E0E673}" type="datetimeFigureOut">
              <a:rPr lang="en-US" smtClean="0"/>
              <a:t>11/18/2020</a:t>
            </a:fld>
            <a:endParaRPr lang="en-US"/>
          </a:p>
        </p:txBody>
      </p:sp>
      <p:sp>
        <p:nvSpPr>
          <p:cNvPr id="5" name="Footer Placeholder 4">
            <a:extLst>
              <a:ext uri="{FF2B5EF4-FFF2-40B4-BE49-F238E27FC236}">
                <a16:creationId xmlns:a16="http://schemas.microsoft.com/office/drawing/2014/main" id="{83CF942B-DF85-4844-8D1A-57B96FF717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2D6FCD-DD7C-0E49-8EB1-C39BFDEAFA6E}"/>
              </a:ext>
            </a:extLst>
          </p:cNvPr>
          <p:cNvSpPr>
            <a:spLocks noGrp="1"/>
          </p:cNvSpPr>
          <p:nvPr>
            <p:ph type="sldNum" sz="quarter" idx="12"/>
          </p:nvPr>
        </p:nvSpPr>
        <p:spPr/>
        <p:txBody>
          <a:bodyPr/>
          <a:lstStyle/>
          <a:p>
            <a:fld id="{3FFD2051-B04D-5145-8DC0-873BC41D3399}" type="slidenum">
              <a:rPr lang="en-US" smtClean="0"/>
              <a:t>‹#›</a:t>
            </a:fld>
            <a:endParaRPr lang="en-US"/>
          </a:p>
        </p:txBody>
      </p:sp>
    </p:spTree>
    <p:extLst>
      <p:ext uri="{BB962C8B-B14F-4D97-AF65-F5344CB8AC3E}">
        <p14:creationId xmlns:p14="http://schemas.microsoft.com/office/powerpoint/2010/main" val="2521213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E2CF4-59FD-F342-BC0F-BB8D5C72156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606B48D-545D-8545-A7EB-1404253FC3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7B6DB7E-8382-794D-BEED-179271A8E04B}"/>
              </a:ext>
            </a:extLst>
          </p:cNvPr>
          <p:cNvSpPr>
            <a:spLocks noGrp="1"/>
          </p:cNvSpPr>
          <p:nvPr>
            <p:ph type="dt" sz="half" idx="10"/>
          </p:nvPr>
        </p:nvSpPr>
        <p:spPr/>
        <p:txBody>
          <a:bodyPr/>
          <a:lstStyle/>
          <a:p>
            <a:fld id="{D72425E7-E5FD-D64B-9D3C-FD72E9E0E673}" type="datetimeFigureOut">
              <a:rPr lang="en-US" smtClean="0"/>
              <a:t>11/18/2020</a:t>
            </a:fld>
            <a:endParaRPr lang="en-US"/>
          </a:p>
        </p:txBody>
      </p:sp>
      <p:sp>
        <p:nvSpPr>
          <p:cNvPr id="5" name="Footer Placeholder 4">
            <a:extLst>
              <a:ext uri="{FF2B5EF4-FFF2-40B4-BE49-F238E27FC236}">
                <a16:creationId xmlns:a16="http://schemas.microsoft.com/office/drawing/2014/main" id="{4C91E4B5-D361-D645-BE12-E662F0E75A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F9B26C-188D-7643-8F9A-32A7DBE120FD}"/>
              </a:ext>
            </a:extLst>
          </p:cNvPr>
          <p:cNvSpPr>
            <a:spLocks noGrp="1"/>
          </p:cNvSpPr>
          <p:nvPr>
            <p:ph type="sldNum" sz="quarter" idx="12"/>
          </p:nvPr>
        </p:nvSpPr>
        <p:spPr/>
        <p:txBody>
          <a:bodyPr/>
          <a:lstStyle/>
          <a:p>
            <a:fld id="{3FFD2051-B04D-5145-8DC0-873BC41D3399}" type="slidenum">
              <a:rPr lang="en-US" smtClean="0"/>
              <a:t>‹#›</a:t>
            </a:fld>
            <a:endParaRPr lang="en-US"/>
          </a:p>
        </p:txBody>
      </p:sp>
    </p:spTree>
    <p:extLst>
      <p:ext uri="{BB962C8B-B14F-4D97-AF65-F5344CB8AC3E}">
        <p14:creationId xmlns:p14="http://schemas.microsoft.com/office/powerpoint/2010/main" val="15793893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FD935-29A1-4D4E-A84B-757B1CA0788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F4817DE-8EAA-1341-AAAB-BA4DA912D69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9BAD47F-49C2-EC45-A890-A7053B62252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751EB33D-EA76-8946-B483-A6C09B349AA4}"/>
              </a:ext>
            </a:extLst>
          </p:cNvPr>
          <p:cNvSpPr>
            <a:spLocks noGrp="1"/>
          </p:cNvSpPr>
          <p:nvPr>
            <p:ph type="dt" sz="half" idx="10"/>
          </p:nvPr>
        </p:nvSpPr>
        <p:spPr/>
        <p:txBody>
          <a:bodyPr/>
          <a:lstStyle/>
          <a:p>
            <a:fld id="{D72425E7-E5FD-D64B-9D3C-FD72E9E0E673}" type="datetimeFigureOut">
              <a:rPr lang="en-US" smtClean="0"/>
              <a:t>11/18/2020</a:t>
            </a:fld>
            <a:endParaRPr lang="en-US"/>
          </a:p>
        </p:txBody>
      </p:sp>
      <p:sp>
        <p:nvSpPr>
          <p:cNvPr id="6" name="Footer Placeholder 5">
            <a:extLst>
              <a:ext uri="{FF2B5EF4-FFF2-40B4-BE49-F238E27FC236}">
                <a16:creationId xmlns:a16="http://schemas.microsoft.com/office/drawing/2014/main" id="{9F0AE480-8EFE-9047-9B64-51F8BE29B4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B8237E-1E31-7D47-8CE6-E48DB4BCD497}"/>
              </a:ext>
            </a:extLst>
          </p:cNvPr>
          <p:cNvSpPr>
            <a:spLocks noGrp="1"/>
          </p:cNvSpPr>
          <p:nvPr>
            <p:ph type="sldNum" sz="quarter" idx="12"/>
          </p:nvPr>
        </p:nvSpPr>
        <p:spPr/>
        <p:txBody>
          <a:bodyPr/>
          <a:lstStyle/>
          <a:p>
            <a:fld id="{3FFD2051-B04D-5145-8DC0-873BC41D3399}" type="slidenum">
              <a:rPr lang="en-US" smtClean="0"/>
              <a:t>‹#›</a:t>
            </a:fld>
            <a:endParaRPr lang="en-US"/>
          </a:p>
        </p:txBody>
      </p:sp>
    </p:spTree>
    <p:extLst>
      <p:ext uri="{BB962C8B-B14F-4D97-AF65-F5344CB8AC3E}">
        <p14:creationId xmlns:p14="http://schemas.microsoft.com/office/powerpoint/2010/main" val="19299705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522AF-591B-A243-935E-C2AF0A77B591}"/>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9E051BF-E410-E549-A90B-16BCD10ACB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41AFAC3-C450-C04B-A354-043AF1CCF94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0C354EA-DE56-454D-8AF4-7037AD1DC4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91D5883-2F35-0245-B652-0C2479F0B31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663570E-BDD1-BC4E-99FA-932752C1BF58}"/>
              </a:ext>
            </a:extLst>
          </p:cNvPr>
          <p:cNvSpPr>
            <a:spLocks noGrp="1"/>
          </p:cNvSpPr>
          <p:nvPr>
            <p:ph type="dt" sz="half" idx="10"/>
          </p:nvPr>
        </p:nvSpPr>
        <p:spPr/>
        <p:txBody>
          <a:bodyPr/>
          <a:lstStyle/>
          <a:p>
            <a:fld id="{D72425E7-E5FD-D64B-9D3C-FD72E9E0E673}" type="datetimeFigureOut">
              <a:rPr lang="en-US" smtClean="0"/>
              <a:t>11/18/2020</a:t>
            </a:fld>
            <a:endParaRPr lang="en-US"/>
          </a:p>
        </p:txBody>
      </p:sp>
      <p:sp>
        <p:nvSpPr>
          <p:cNvPr id="8" name="Footer Placeholder 7">
            <a:extLst>
              <a:ext uri="{FF2B5EF4-FFF2-40B4-BE49-F238E27FC236}">
                <a16:creationId xmlns:a16="http://schemas.microsoft.com/office/drawing/2014/main" id="{0D161E78-AE30-5449-9D93-FFF77C56666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D2358AB-9EE0-A747-AB83-C2136F23FFAA}"/>
              </a:ext>
            </a:extLst>
          </p:cNvPr>
          <p:cNvSpPr>
            <a:spLocks noGrp="1"/>
          </p:cNvSpPr>
          <p:nvPr>
            <p:ph type="sldNum" sz="quarter" idx="12"/>
          </p:nvPr>
        </p:nvSpPr>
        <p:spPr/>
        <p:txBody>
          <a:bodyPr/>
          <a:lstStyle/>
          <a:p>
            <a:fld id="{3FFD2051-B04D-5145-8DC0-873BC41D3399}" type="slidenum">
              <a:rPr lang="en-US" smtClean="0"/>
              <a:t>‹#›</a:t>
            </a:fld>
            <a:endParaRPr lang="en-US"/>
          </a:p>
        </p:txBody>
      </p:sp>
    </p:spTree>
    <p:extLst>
      <p:ext uri="{BB962C8B-B14F-4D97-AF65-F5344CB8AC3E}">
        <p14:creationId xmlns:p14="http://schemas.microsoft.com/office/powerpoint/2010/main" val="38204742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A0486-F3E9-A641-BC46-6742113D59B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5B714DE2-98D1-6748-B19D-BF02411B658E}"/>
              </a:ext>
            </a:extLst>
          </p:cNvPr>
          <p:cNvSpPr>
            <a:spLocks noGrp="1"/>
          </p:cNvSpPr>
          <p:nvPr>
            <p:ph type="dt" sz="half" idx="10"/>
          </p:nvPr>
        </p:nvSpPr>
        <p:spPr/>
        <p:txBody>
          <a:bodyPr/>
          <a:lstStyle/>
          <a:p>
            <a:fld id="{D72425E7-E5FD-D64B-9D3C-FD72E9E0E673}" type="datetimeFigureOut">
              <a:rPr lang="en-US" smtClean="0"/>
              <a:t>11/18/2020</a:t>
            </a:fld>
            <a:endParaRPr lang="en-US"/>
          </a:p>
        </p:txBody>
      </p:sp>
      <p:sp>
        <p:nvSpPr>
          <p:cNvPr id="4" name="Footer Placeholder 3">
            <a:extLst>
              <a:ext uri="{FF2B5EF4-FFF2-40B4-BE49-F238E27FC236}">
                <a16:creationId xmlns:a16="http://schemas.microsoft.com/office/drawing/2014/main" id="{DEA6F659-CF7F-4843-8EBD-3244E02109A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7B6E21A-EA75-0845-B826-863D239EC44D}"/>
              </a:ext>
            </a:extLst>
          </p:cNvPr>
          <p:cNvSpPr>
            <a:spLocks noGrp="1"/>
          </p:cNvSpPr>
          <p:nvPr>
            <p:ph type="sldNum" sz="quarter" idx="12"/>
          </p:nvPr>
        </p:nvSpPr>
        <p:spPr/>
        <p:txBody>
          <a:bodyPr/>
          <a:lstStyle/>
          <a:p>
            <a:fld id="{3FFD2051-B04D-5145-8DC0-873BC41D3399}" type="slidenum">
              <a:rPr lang="en-US" smtClean="0"/>
              <a:t>‹#›</a:t>
            </a:fld>
            <a:endParaRPr lang="en-US"/>
          </a:p>
        </p:txBody>
      </p:sp>
    </p:spTree>
    <p:extLst>
      <p:ext uri="{BB962C8B-B14F-4D97-AF65-F5344CB8AC3E}">
        <p14:creationId xmlns:p14="http://schemas.microsoft.com/office/powerpoint/2010/main" val="1576595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CCAC2F-D49C-DC49-A4AF-463635700867}"/>
              </a:ext>
            </a:extLst>
          </p:cNvPr>
          <p:cNvSpPr>
            <a:spLocks noGrp="1"/>
          </p:cNvSpPr>
          <p:nvPr>
            <p:ph type="dt" sz="half" idx="10"/>
          </p:nvPr>
        </p:nvSpPr>
        <p:spPr/>
        <p:txBody>
          <a:bodyPr/>
          <a:lstStyle/>
          <a:p>
            <a:fld id="{D72425E7-E5FD-D64B-9D3C-FD72E9E0E673}" type="datetimeFigureOut">
              <a:rPr lang="en-US" smtClean="0"/>
              <a:t>11/18/2020</a:t>
            </a:fld>
            <a:endParaRPr lang="en-US"/>
          </a:p>
        </p:txBody>
      </p:sp>
      <p:sp>
        <p:nvSpPr>
          <p:cNvPr id="3" name="Footer Placeholder 2">
            <a:extLst>
              <a:ext uri="{FF2B5EF4-FFF2-40B4-BE49-F238E27FC236}">
                <a16:creationId xmlns:a16="http://schemas.microsoft.com/office/drawing/2014/main" id="{7BDCC7A6-3D4A-FE41-B633-D6A31D2746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383B691-F714-D24C-A2C5-BE6D2A75455D}"/>
              </a:ext>
            </a:extLst>
          </p:cNvPr>
          <p:cNvSpPr>
            <a:spLocks noGrp="1"/>
          </p:cNvSpPr>
          <p:nvPr>
            <p:ph type="sldNum" sz="quarter" idx="12"/>
          </p:nvPr>
        </p:nvSpPr>
        <p:spPr/>
        <p:txBody>
          <a:bodyPr/>
          <a:lstStyle/>
          <a:p>
            <a:fld id="{3FFD2051-B04D-5145-8DC0-873BC41D3399}" type="slidenum">
              <a:rPr lang="en-US" smtClean="0"/>
              <a:t>‹#›</a:t>
            </a:fld>
            <a:endParaRPr lang="en-US"/>
          </a:p>
        </p:txBody>
      </p:sp>
    </p:spTree>
    <p:extLst>
      <p:ext uri="{BB962C8B-B14F-4D97-AF65-F5344CB8AC3E}">
        <p14:creationId xmlns:p14="http://schemas.microsoft.com/office/powerpoint/2010/main" val="16740681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4FF72-7168-5846-83BF-9E22804393B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DC63A7E1-EA5F-944F-8744-941EBEED8E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982D33D-7840-D94D-ADFB-085CF57CBD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173FB3C-B988-2A46-8204-451952F784E7}"/>
              </a:ext>
            </a:extLst>
          </p:cNvPr>
          <p:cNvSpPr>
            <a:spLocks noGrp="1"/>
          </p:cNvSpPr>
          <p:nvPr>
            <p:ph type="dt" sz="half" idx="10"/>
          </p:nvPr>
        </p:nvSpPr>
        <p:spPr/>
        <p:txBody>
          <a:bodyPr/>
          <a:lstStyle/>
          <a:p>
            <a:fld id="{D72425E7-E5FD-D64B-9D3C-FD72E9E0E673}" type="datetimeFigureOut">
              <a:rPr lang="en-US" smtClean="0"/>
              <a:t>11/18/2020</a:t>
            </a:fld>
            <a:endParaRPr lang="en-US"/>
          </a:p>
        </p:txBody>
      </p:sp>
      <p:sp>
        <p:nvSpPr>
          <p:cNvPr id="6" name="Footer Placeholder 5">
            <a:extLst>
              <a:ext uri="{FF2B5EF4-FFF2-40B4-BE49-F238E27FC236}">
                <a16:creationId xmlns:a16="http://schemas.microsoft.com/office/drawing/2014/main" id="{14BF36DC-5AB4-AA42-8F48-95EF77CF8F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A5FB61-31CF-D249-BF5F-013788A80E4E}"/>
              </a:ext>
            </a:extLst>
          </p:cNvPr>
          <p:cNvSpPr>
            <a:spLocks noGrp="1"/>
          </p:cNvSpPr>
          <p:nvPr>
            <p:ph type="sldNum" sz="quarter" idx="12"/>
          </p:nvPr>
        </p:nvSpPr>
        <p:spPr/>
        <p:txBody>
          <a:bodyPr/>
          <a:lstStyle/>
          <a:p>
            <a:fld id="{3FFD2051-B04D-5145-8DC0-873BC41D3399}" type="slidenum">
              <a:rPr lang="en-US" smtClean="0"/>
              <a:t>‹#›</a:t>
            </a:fld>
            <a:endParaRPr lang="en-US"/>
          </a:p>
        </p:txBody>
      </p:sp>
    </p:spTree>
    <p:extLst>
      <p:ext uri="{BB962C8B-B14F-4D97-AF65-F5344CB8AC3E}">
        <p14:creationId xmlns:p14="http://schemas.microsoft.com/office/powerpoint/2010/main" val="309090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DACCA-D3D6-4128-8A2D-2B48167B489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0F6D376-7B7E-4C78-BCDF-F283912C2C6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847591-F338-4156-BBCA-B30B7F6D2B96}"/>
              </a:ext>
            </a:extLst>
          </p:cNvPr>
          <p:cNvSpPr>
            <a:spLocks noGrp="1"/>
          </p:cNvSpPr>
          <p:nvPr>
            <p:ph type="dt" sz="half" idx="10"/>
          </p:nvPr>
        </p:nvSpPr>
        <p:spPr/>
        <p:txBody>
          <a:bodyPr/>
          <a:lstStyle/>
          <a:p>
            <a:fld id="{9D799E77-2033-4605-900A-47F80123B87D}" type="datetimeFigureOut">
              <a:rPr lang="en-GB" smtClean="0"/>
              <a:t>18/11/2020</a:t>
            </a:fld>
            <a:endParaRPr lang="en-GB"/>
          </a:p>
        </p:txBody>
      </p:sp>
      <p:sp>
        <p:nvSpPr>
          <p:cNvPr id="5" name="Footer Placeholder 4">
            <a:extLst>
              <a:ext uri="{FF2B5EF4-FFF2-40B4-BE49-F238E27FC236}">
                <a16:creationId xmlns:a16="http://schemas.microsoft.com/office/drawing/2014/main" id="{6CF0F1DD-56BA-4ECA-B76D-49E41BCE08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1FCD3A-083D-4C2A-ADA7-4300B8B5B0A0}"/>
              </a:ext>
            </a:extLst>
          </p:cNvPr>
          <p:cNvSpPr>
            <a:spLocks noGrp="1"/>
          </p:cNvSpPr>
          <p:nvPr>
            <p:ph type="sldNum" sz="quarter" idx="12"/>
          </p:nvPr>
        </p:nvSpPr>
        <p:spPr/>
        <p:txBody>
          <a:bodyPr/>
          <a:lstStyle/>
          <a:p>
            <a:fld id="{38A0F1CF-7999-4EC1-9DC0-61B5AF5B6BFD}" type="slidenum">
              <a:rPr lang="en-GB" smtClean="0"/>
              <a:t>‹#›</a:t>
            </a:fld>
            <a:endParaRPr lang="en-GB"/>
          </a:p>
        </p:txBody>
      </p:sp>
    </p:spTree>
    <p:extLst>
      <p:ext uri="{BB962C8B-B14F-4D97-AF65-F5344CB8AC3E}">
        <p14:creationId xmlns:p14="http://schemas.microsoft.com/office/powerpoint/2010/main" val="10676051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279C-D003-A243-A763-2F05174A418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4289132-A2E3-D249-928B-84C5B8D30D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0437D5-2A88-E241-9E3B-A265FCCA4D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6588C22-6CCB-CB4B-A785-26A26FE76EB5}"/>
              </a:ext>
            </a:extLst>
          </p:cNvPr>
          <p:cNvSpPr>
            <a:spLocks noGrp="1"/>
          </p:cNvSpPr>
          <p:nvPr>
            <p:ph type="dt" sz="half" idx="10"/>
          </p:nvPr>
        </p:nvSpPr>
        <p:spPr/>
        <p:txBody>
          <a:bodyPr/>
          <a:lstStyle/>
          <a:p>
            <a:fld id="{D72425E7-E5FD-D64B-9D3C-FD72E9E0E673}" type="datetimeFigureOut">
              <a:rPr lang="en-US" smtClean="0"/>
              <a:t>11/18/2020</a:t>
            </a:fld>
            <a:endParaRPr lang="en-US"/>
          </a:p>
        </p:txBody>
      </p:sp>
      <p:sp>
        <p:nvSpPr>
          <p:cNvPr id="6" name="Footer Placeholder 5">
            <a:extLst>
              <a:ext uri="{FF2B5EF4-FFF2-40B4-BE49-F238E27FC236}">
                <a16:creationId xmlns:a16="http://schemas.microsoft.com/office/drawing/2014/main" id="{99C7DDFF-C25F-944A-A553-E8AFD409F5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8DF55A-E8C5-7C49-BFCE-C5B4CDED83FA}"/>
              </a:ext>
            </a:extLst>
          </p:cNvPr>
          <p:cNvSpPr>
            <a:spLocks noGrp="1"/>
          </p:cNvSpPr>
          <p:nvPr>
            <p:ph type="sldNum" sz="quarter" idx="12"/>
          </p:nvPr>
        </p:nvSpPr>
        <p:spPr/>
        <p:txBody>
          <a:bodyPr/>
          <a:lstStyle/>
          <a:p>
            <a:fld id="{3FFD2051-B04D-5145-8DC0-873BC41D3399}" type="slidenum">
              <a:rPr lang="en-US" smtClean="0"/>
              <a:t>‹#›</a:t>
            </a:fld>
            <a:endParaRPr lang="en-US"/>
          </a:p>
        </p:txBody>
      </p:sp>
    </p:spTree>
    <p:extLst>
      <p:ext uri="{BB962C8B-B14F-4D97-AF65-F5344CB8AC3E}">
        <p14:creationId xmlns:p14="http://schemas.microsoft.com/office/powerpoint/2010/main" val="6018940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BA69B-FFD5-B541-812E-3C14B8B6821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CD3B73B-9F46-0749-A701-0B9301F5C57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BC9226E-9696-2A46-A943-1FC184411EF7}"/>
              </a:ext>
            </a:extLst>
          </p:cNvPr>
          <p:cNvSpPr>
            <a:spLocks noGrp="1"/>
          </p:cNvSpPr>
          <p:nvPr>
            <p:ph type="dt" sz="half" idx="10"/>
          </p:nvPr>
        </p:nvSpPr>
        <p:spPr/>
        <p:txBody>
          <a:bodyPr/>
          <a:lstStyle/>
          <a:p>
            <a:fld id="{D72425E7-E5FD-D64B-9D3C-FD72E9E0E673}" type="datetimeFigureOut">
              <a:rPr lang="en-US" smtClean="0"/>
              <a:t>11/18/2020</a:t>
            </a:fld>
            <a:endParaRPr lang="en-US"/>
          </a:p>
        </p:txBody>
      </p:sp>
      <p:sp>
        <p:nvSpPr>
          <p:cNvPr id="5" name="Footer Placeholder 4">
            <a:extLst>
              <a:ext uri="{FF2B5EF4-FFF2-40B4-BE49-F238E27FC236}">
                <a16:creationId xmlns:a16="http://schemas.microsoft.com/office/drawing/2014/main" id="{B33966E9-8325-434F-8F61-C58E7AC5D7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900250-FC1C-5A45-BC5C-CADE6718B251}"/>
              </a:ext>
            </a:extLst>
          </p:cNvPr>
          <p:cNvSpPr>
            <a:spLocks noGrp="1"/>
          </p:cNvSpPr>
          <p:nvPr>
            <p:ph type="sldNum" sz="quarter" idx="12"/>
          </p:nvPr>
        </p:nvSpPr>
        <p:spPr/>
        <p:txBody>
          <a:bodyPr/>
          <a:lstStyle/>
          <a:p>
            <a:fld id="{3FFD2051-B04D-5145-8DC0-873BC41D3399}" type="slidenum">
              <a:rPr lang="en-US" smtClean="0"/>
              <a:t>‹#›</a:t>
            </a:fld>
            <a:endParaRPr lang="en-US"/>
          </a:p>
        </p:txBody>
      </p:sp>
    </p:spTree>
    <p:extLst>
      <p:ext uri="{BB962C8B-B14F-4D97-AF65-F5344CB8AC3E}">
        <p14:creationId xmlns:p14="http://schemas.microsoft.com/office/powerpoint/2010/main" val="17376545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399D3E-D3A7-D44E-9A01-A089CC40C5C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E737E65-5FD9-1644-A744-43981BD1978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281F3AC-2E1A-9D48-9F74-E514CC6F8687}"/>
              </a:ext>
            </a:extLst>
          </p:cNvPr>
          <p:cNvSpPr>
            <a:spLocks noGrp="1"/>
          </p:cNvSpPr>
          <p:nvPr>
            <p:ph type="dt" sz="half" idx="10"/>
          </p:nvPr>
        </p:nvSpPr>
        <p:spPr/>
        <p:txBody>
          <a:bodyPr/>
          <a:lstStyle/>
          <a:p>
            <a:fld id="{D72425E7-E5FD-D64B-9D3C-FD72E9E0E673}" type="datetimeFigureOut">
              <a:rPr lang="en-US" smtClean="0"/>
              <a:t>11/18/2020</a:t>
            </a:fld>
            <a:endParaRPr lang="en-US"/>
          </a:p>
        </p:txBody>
      </p:sp>
      <p:sp>
        <p:nvSpPr>
          <p:cNvPr id="5" name="Footer Placeholder 4">
            <a:extLst>
              <a:ext uri="{FF2B5EF4-FFF2-40B4-BE49-F238E27FC236}">
                <a16:creationId xmlns:a16="http://schemas.microsoft.com/office/drawing/2014/main" id="{DD663107-3EB7-ED42-9D1D-1B9821CC98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963EC2-597C-AD46-A31F-13C021E1E2E5}"/>
              </a:ext>
            </a:extLst>
          </p:cNvPr>
          <p:cNvSpPr>
            <a:spLocks noGrp="1"/>
          </p:cNvSpPr>
          <p:nvPr>
            <p:ph type="sldNum" sz="quarter" idx="12"/>
          </p:nvPr>
        </p:nvSpPr>
        <p:spPr/>
        <p:txBody>
          <a:bodyPr/>
          <a:lstStyle/>
          <a:p>
            <a:fld id="{3FFD2051-B04D-5145-8DC0-873BC41D3399}" type="slidenum">
              <a:rPr lang="en-US" smtClean="0"/>
              <a:t>‹#›</a:t>
            </a:fld>
            <a:endParaRPr lang="en-US"/>
          </a:p>
        </p:txBody>
      </p:sp>
    </p:spTree>
    <p:extLst>
      <p:ext uri="{BB962C8B-B14F-4D97-AF65-F5344CB8AC3E}">
        <p14:creationId xmlns:p14="http://schemas.microsoft.com/office/powerpoint/2010/main" val="27353905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6"/>
        <p:cNvGrpSpPr/>
        <p:nvPr/>
      </p:nvGrpSpPr>
      <p:grpSpPr>
        <a:xfrm>
          <a:off x="0" y="0"/>
          <a:ext cx="0" cy="0"/>
          <a:chOff x="0" y="0"/>
          <a:chExt cx="0" cy="0"/>
        </a:xfrm>
      </p:grpSpPr>
      <p:sp>
        <p:nvSpPr>
          <p:cNvPr id="17" name="Google Shape;17;p1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9" name="Google Shape;19;p1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9327062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2"/>
        <p:cNvGrpSpPr/>
        <p:nvPr/>
      </p:nvGrpSpPr>
      <p:grpSpPr>
        <a:xfrm>
          <a:off x="0" y="0"/>
          <a:ext cx="0" cy="0"/>
          <a:chOff x="0" y="0"/>
          <a:chExt cx="0" cy="0"/>
        </a:xfrm>
      </p:grpSpPr>
      <p:sp>
        <p:nvSpPr>
          <p:cNvPr id="23" name="Google Shape;23;p13"/>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5" name="Google Shape;25;p1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6887543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8"/>
        <p:cNvGrpSpPr/>
        <p:nvPr/>
      </p:nvGrpSpPr>
      <p:grpSpPr>
        <a:xfrm>
          <a:off x="0" y="0"/>
          <a:ext cx="0" cy="0"/>
          <a:chOff x="0" y="0"/>
          <a:chExt cx="0" cy="0"/>
        </a:xfrm>
      </p:grpSpPr>
      <p:sp>
        <p:nvSpPr>
          <p:cNvPr id="29" name="Google Shape;29;p14"/>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4"/>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1" name="Google Shape;31;p1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6027759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4"/>
        <p:cNvGrpSpPr/>
        <p:nvPr/>
      </p:nvGrpSpPr>
      <p:grpSpPr>
        <a:xfrm>
          <a:off x="0" y="0"/>
          <a:ext cx="0" cy="0"/>
          <a:chOff x="0" y="0"/>
          <a:chExt cx="0" cy="0"/>
        </a:xfrm>
      </p:grpSpPr>
      <p:sp>
        <p:nvSpPr>
          <p:cNvPr id="35" name="Google Shape;35;p15"/>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7" name="Google Shape;37;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8" name="Google Shape;38;p1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7038148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1"/>
        <p:cNvGrpSpPr/>
        <p:nvPr/>
      </p:nvGrpSpPr>
      <p:grpSpPr>
        <a:xfrm>
          <a:off x="0" y="0"/>
          <a:ext cx="0" cy="0"/>
          <a:chOff x="0" y="0"/>
          <a:chExt cx="0" cy="0"/>
        </a:xfrm>
      </p:grpSpPr>
      <p:sp>
        <p:nvSpPr>
          <p:cNvPr id="42" name="Google Shape;42;p16"/>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6"/>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4" name="Google Shape;44;p16"/>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5" name="Google Shape;45;p16"/>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6" name="Google Shape;46;p16"/>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7" name="Google Shape;47;p1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1081259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0"/>
        <p:cNvGrpSpPr/>
        <p:nvPr/>
      </p:nvGrpSpPr>
      <p:grpSpPr>
        <a:xfrm>
          <a:off x="0" y="0"/>
          <a:ext cx="0" cy="0"/>
          <a:chOff x="0" y="0"/>
          <a:chExt cx="0" cy="0"/>
        </a:xfrm>
      </p:grpSpPr>
      <p:sp>
        <p:nvSpPr>
          <p:cNvPr id="51" name="Google Shape;51;p17"/>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520976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1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860542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E5485-12B4-48D0-B14D-E630A3C23C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0823F6D-01E5-47AD-ACDF-22D75B77C9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D526BE1-A45A-4315-BB1A-90D1A7F6E997}"/>
              </a:ext>
            </a:extLst>
          </p:cNvPr>
          <p:cNvSpPr>
            <a:spLocks noGrp="1"/>
          </p:cNvSpPr>
          <p:nvPr>
            <p:ph type="dt" sz="half" idx="10"/>
          </p:nvPr>
        </p:nvSpPr>
        <p:spPr/>
        <p:txBody>
          <a:bodyPr/>
          <a:lstStyle/>
          <a:p>
            <a:fld id="{9D799E77-2033-4605-900A-47F80123B87D}" type="datetimeFigureOut">
              <a:rPr lang="en-GB" smtClean="0"/>
              <a:t>18/11/2020</a:t>
            </a:fld>
            <a:endParaRPr lang="en-GB"/>
          </a:p>
        </p:txBody>
      </p:sp>
      <p:sp>
        <p:nvSpPr>
          <p:cNvPr id="5" name="Footer Placeholder 4">
            <a:extLst>
              <a:ext uri="{FF2B5EF4-FFF2-40B4-BE49-F238E27FC236}">
                <a16:creationId xmlns:a16="http://schemas.microsoft.com/office/drawing/2014/main" id="{088C90A9-ADC3-4E54-91BD-D461347DF02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646ADC-1D42-47B2-9DDF-A154794C1882}"/>
              </a:ext>
            </a:extLst>
          </p:cNvPr>
          <p:cNvSpPr>
            <a:spLocks noGrp="1"/>
          </p:cNvSpPr>
          <p:nvPr>
            <p:ph type="sldNum" sz="quarter" idx="12"/>
          </p:nvPr>
        </p:nvSpPr>
        <p:spPr/>
        <p:txBody>
          <a:bodyPr/>
          <a:lstStyle/>
          <a:p>
            <a:fld id="{38A0F1CF-7999-4EC1-9DC0-61B5AF5B6BFD}" type="slidenum">
              <a:rPr lang="en-GB" smtClean="0"/>
              <a:t>‹#›</a:t>
            </a:fld>
            <a:endParaRPr lang="en-GB"/>
          </a:p>
        </p:txBody>
      </p:sp>
    </p:spTree>
    <p:extLst>
      <p:ext uri="{BB962C8B-B14F-4D97-AF65-F5344CB8AC3E}">
        <p14:creationId xmlns:p14="http://schemas.microsoft.com/office/powerpoint/2010/main" val="8060023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9"/>
        <p:cNvGrpSpPr/>
        <p:nvPr/>
      </p:nvGrpSpPr>
      <p:grpSpPr>
        <a:xfrm>
          <a:off x="0" y="0"/>
          <a:ext cx="0" cy="0"/>
          <a:chOff x="0" y="0"/>
          <a:chExt cx="0" cy="0"/>
        </a:xfrm>
      </p:grpSpPr>
      <p:sp>
        <p:nvSpPr>
          <p:cNvPr id="60" name="Google Shape;60;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9"/>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2" name="Google Shape;62;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3" name="Google Shape;63;p1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6978418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6"/>
        <p:cNvGrpSpPr/>
        <p:nvPr/>
      </p:nvGrpSpPr>
      <p:grpSpPr>
        <a:xfrm>
          <a:off x="0" y="0"/>
          <a:ext cx="0" cy="0"/>
          <a:chOff x="0" y="0"/>
          <a:chExt cx="0" cy="0"/>
        </a:xfrm>
      </p:grpSpPr>
      <p:sp>
        <p:nvSpPr>
          <p:cNvPr id="67" name="Google Shape;67;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0"/>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9" name="Google Shape;69;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70" name="Google Shape;70;p2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0229615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3"/>
        <p:cNvGrpSpPr/>
        <p:nvPr/>
      </p:nvGrpSpPr>
      <p:grpSpPr>
        <a:xfrm>
          <a:off x="0" y="0"/>
          <a:ext cx="0" cy="0"/>
          <a:chOff x="0" y="0"/>
          <a:chExt cx="0" cy="0"/>
        </a:xfrm>
      </p:grpSpPr>
      <p:sp>
        <p:nvSpPr>
          <p:cNvPr id="74" name="Google Shape;74;p2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6" name="Google Shape;76;p2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4241972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9"/>
        <p:cNvGrpSpPr/>
        <p:nvPr/>
      </p:nvGrpSpPr>
      <p:grpSpPr>
        <a:xfrm>
          <a:off x="0" y="0"/>
          <a:ext cx="0" cy="0"/>
          <a:chOff x="0" y="0"/>
          <a:chExt cx="0" cy="0"/>
        </a:xfrm>
      </p:grpSpPr>
      <p:sp>
        <p:nvSpPr>
          <p:cNvPr id="80" name="Google Shape;80;p22"/>
          <p:cNvSpPr txBox="1">
            <a:spLocks noGrp="1"/>
          </p:cNvSpPr>
          <p:nvPr>
            <p:ph type="title"/>
          </p:nvPr>
        </p:nvSpPr>
        <p:spPr>
          <a:xfrm rot="5400000">
            <a:off x="7133430"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22"/>
          <p:cNvSpPr txBox="1">
            <a:spLocks noGrp="1"/>
          </p:cNvSpPr>
          <p:nvPr>
            <p:ph type="body" idx="1"/>
          </p:nvPr>
        </p:nvSpPr>
        <p:spPr>
          <a:xfrm rot="5400000">
            <a:off x="1799430"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2" name="Google Shape;82;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4324663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5DF27CF-AF9C-42FC-8F6A-607A8964C840}" type="datetimeFigureOut">
              <a:rPr lang="en-GB" smtClean="0"/>
              <a:t>18/11/2020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049751-D9C0-42CF-A021-BD2F63E7500F}" type="slidenum">
              <a:rPr lang="en-GB" smtClean="0"/>
              <a:t>‹#›</a:t>
            </a:fld>
            <a:endParaRPr lang="en-GB"/>
          </a:p>
        </p:txBody>
      </p:sp>
    </p:spTree>
    <p:extLst>
      <p:ext uri="{BB962C8B-B14F-4D97-AF65-F5344CB8AC3E}">
        <p14:creationId xmlns:p14="http://schemas.microsoft.com/office/powerpoint/2010/main" val="24857095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5DF27CF-AF9C-42FC-8F6A-607A8964C840}" type="datetimeFigureOut">
              <a:rPr lang="en-GB" smtClean="0"/>
              <a:t>18/11/2020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049751-D9C0-42CF-A021-BD2F63E7500F}" type="slidenum">
              <a:rPr lang="en-GB" smtClean="0"/>
              <a:t>‹#›</a:t>
            </a:fld>
            <a:endParaRPr lang="en-GB"/>
          </a:p>
        </p:txBody>
      </p:sp>
    </p:spTree>
    <p:extLst>
      <p:ext uri="{BB962C8B-B14F-4D97-AF65-F5344CB8AC3E}">
        <p14:creationId xmlns:p14="http://schemas.microsoft.com/office/powerpoint/2010/main" val="11637242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5DF27CF-AF9C-42FC-8F6A-607A8964C840}" type="datetimeFigureOut">
              <a:rPr lang="en-GB" smtClean="0"/>
              <a:t>18/11/2020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049751-D9C0-42CF-A021-BD2F63E7500F}" type="slidenum">
              <a:rPr lang="en-GB" smtClean="0"/>
              <a:t>‹#›</a:t>
            </a:fld>
            <a:endParaRPr lang="en-GB"/>
          </a:p>
        </p:txBody>
      </p:sp>
    </p:spTree>
    <p:extLst>
      <p:ext uri="{BB962C8B-B14F-4D97-AF65-F5344CB8AC3E}">
        <p14:creationId xmlns:p14="http://schemas.microsoft.com/office/powerpoint/2010/main" val="20114747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5DF27CF-AF9C-42FC-8F6A-607A8964C840}" type="datetimeFigureOut">
              <a:rPr lang="en-GB" smtClean="0"/>
              <a:t>18/11/2020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049751-D9C0-42CF-A021-BD2F63E7500F}" type="slidenum">
              <a:rPr lang="en-GB" smtClean="0"/>
              <a:t>‹#›</a:t>
            </a:fld>
            <a:endParaRPr lang="en-GB"/>
          </a:p>
        </p:txBody>
      </p:sp>
    </p:spTree>
    <p:extLst>
      <p:ext uri="{BB962C8B-B14F-4D97-AF65-F5344CB8AC3E}">
        <p14:creationId xmlns:p14="http://schemas.microsoft.com/office/powerpoint/2010/main" val="24447433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5DF27CF-AF9C-42FC-8F6A-607A8964C840}" type="datetimeFigureOut">
              <a:rPr lang="en-GB" smtClean="0"/>
              <a:t>18/11/2020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6049751-D9C0-42CF-A021-BD2F63E7500F}" type="slidenum">
              <a:rPr lang="en-GB" smtClean="0"/>
              <a:t>‹#›</a:t>
            </a:fld>
            <a:endParaRPr lang="en-GB"/>
          </a:p>
        </p:txBody>
      </p:sp>
    </p:spTree>
    <p:extLst>
      <p:ext uri="{BB962C8B-B14F-4D97-AF65-F5344CB8AC3E}">
        <p14:creationId xmlns:p14="http://schemas.microsoft.com/office/powerpoint/2010/main" val="36308094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5DF27CF-AF9C-42FC-8F6A-607A8964C840}" type="datetimeFigureOut">
              <a:rPr lang="en-GB" smtClean="0"/>
              <a:t>18/11/2020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6049751-D9C0-42CF-A021-BD2F63E7500F}" type="slidenum">
              <a:rPr lang="en-GB" smtClean="0"/>
              <a:t>‹#›</a:t>
            </a:fld>
            <a:endParaRPr lang="en-GB"/>
          </a:p>
        </p:txBody>
      </p:sp>
    </p:spTree>
    <p:extLst>
      <p:ext uri="{BB962C8B-B14F-4D97-AF65-F5344CB8AC3E}">
        <p14:creationId xmlns:p14="http://schemas.microsoft.com/office/powerpoint/2010/main" val="3242415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807C7-2F8A-4C7E-BFB4-D3BD795D67B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7FE310B-528F-45A5-9D79-A7582ECD388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E48A87D-29C0-4F12-AF28-DA0488A6259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49C493B-4FD4-4000-8F9A-536686525E66}"/>
              </a:ext>
            </a:extLst>
          </p:cNvPr>
          <p:cNvSpPr>
            <a:spLocks noGrp="1"/>
          </p:cNvSpPr>
          <p:nvPr>
            <p:ph type="dt" sz="half" idx="10"/>
          </p:nvPr>
        </p:nvSpPr>
        <p:spPr/>
        <p:txBody>
          <a:bodyPr/>
          <a:lstStyle/>
          <a:p>
            <a:fld id="{9D799E77-2033-4605-900A-47F80123B87D}" type="datetimeFigureOut">
              <a:rPr lang="en-GB" smtClean="0"/>
              <a:t>18/11/2020</a:t>
            </a:fld>
            <a:endParaRPr lang="en-GB"/>
          </a:p>
        </p:txBody>
      </p:sp>
      <p:sp>
        <p:nvSpPr>
          <p:cNvPr id="6" name="Footer Placeholder 5">
            <a:extLst>
              <a:ext uri="{FF2B5EF4-FFF2-40B4-BE49-F238E27FC236}">
                <a16:creationId xmlns:a16="http://schemas.microsoft.com/office/drawing/2014/main" id="{23436AD7-A1A7-4585-80AE-B3357965D9A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2034336-2EEA-49A2-9B7F-254F48C26CB9}"/>
              </a:ext>
            </a:extLst>
          </p:cNvPr>
          <p:cNvSpPr>
            <a:spLocks noGrp="1"/>
          </p:cNvSpPr>
          <p:nvPr>
            <p:ph type="sldNum" sz="quarter" idx="12"/>
          </p:nvPr>
        </p:nvSpPr>
        <p:spPr/>
        <p:txBody>
          <a:bodyPr/>
          <a:lstStyle/>
          <a:p>
            <a:fld id="{38A0F1CF-7999-4EC1-9DC0-61B5AF5B6BFD}" type="slidenum">
              <a:rPr lang="en-GB" smtClean="0"/>
              <a:t>‹#›</a:t>
            </a:fld>
            <a:endParaRPr lang="en-GB"/>
          </a:p>
        </p:txBody>
      </p:sp>
    </p:spTree>
    <p:extLst>
      <p:ext uri="{BB962C8B-B14F-4D97-AF65-F5344CB8AC3E}">
        <p14:creationId xmlns:p14="http://schemas.microsoft.com/office/powerpoint/2010/main" val="22265090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DF27CF-AF9C-42FC-8F6A-607A8964C840}" type="datetimeFigureOut">
              <a:rPr lang="en-GB" smtClean="0"/>
              <a:t>18/11/2020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6049751-D9C0-42CF-A021-BD2F63E7500F}" type="slidenum">
              <a:rPr lang="en-GB" smtClean="0"/>
              <a:t>‹#›</a:t>
            </a:fld>
            <a:endParaRPr lang="en-GB"/>
          </a:p>
        </p:txBody>
      </p:sp>
    </p:spTree>
    <p:extLst>
      <p:ext uri="{BB962C8B-B14F-4D97-AF65-F5344CB8AC3E}">
        <p14:creationId xmlns:p14="http://schemas.microsoft.com/office/powerpoint/2010/main" val="26582995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5DF27CF-AF9C-42FC-8F6A-607A8964C840}" type="datetimeFigureOut">
              <a:rPr lang="en-GB" smtClean="0"/>
              <a:t>18/11/2020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049751-D9C0-42CF-A021-BD2F63E7500F}" type="slidenum">
              <a:rPr lang="en-GB" smtClean="0"/>
              <a:t>‹#›</a:t>
            </a:fld>
            <a:endParaRPr lang="en-GB"/>
          </a:p>
        </p:txBody>
      </p:sp>
    </p:spTree>
    <p:extLst>
      <p:ext uri="{BB962C8B-B14F-4D97-AF65-F5344CB8AC3E}">
        <p14:creationId xmlns:p14="http://schemas.microsoft.com/office/powerpoint/2010/main" val="36869157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5DF27CF-AF9C-42FC-8F6A-607A8964C840}" type="datetimeFigureOut">
              <a:rPr lang="en-GB" smtClean="0"/>
              <a:t>18/11/2020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049751-D9C0-42CF-A021-BD2F63E7500F}" type="slidenum">
              <a:rPr lang="en-GB" smtClean="0"/>
              <a:t>‹#›</a:t>
            </a:fld>
            <a:endParaRPr lang="en-GB"/>
          </a:p>
        </p:txBody>
      </p:sp>
    </p:spTree>
    <p:extLst>
      <p:ext uri="{BB962C8B-B14F-4D97-AF65-F5344CB8AC3E}">
        <p14:creationId xmlns:p14="http://schemas.microsoft.com/office/powerpoint/2010/main" val="1053792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5DF27CF-AF9C-42FC-8F6A-607A8964C840}" type="datetimeFigureOut">
              <a:rPr lang="en-GB" smtClean="0"/>
              <a:t>18/11/2020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049751-D9C0-42CF-A021-BD2F63E7500F}" type="slidenum">
              <a:rPr lang="en-GB" smtClean="0"/>
              <a:t>‹#›</a:t>
            </a:fld>
            <a:endParaRPr lang="en-GB"/>
          </a:p>
        </p:txBody>
      </p:sp>
    </p:spTree>
    <p:extLst>
      <p:ext uri="{BB962C8B-B14F-4D97-AF65-F5344CB8AC3E}">
        <p14:creationId xmlns:p14="http://schemas.microsoft.com/office/powerpoint/2010/main" val="2879465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5DF27CF-AF9C-42FC-8F6A-607A8964C840}" type="datetimeFigureOut">
              <a:rPr lang="en-GB" smtClean="0"/>
              <a:t>18/11/2020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049751-D9C0-42CF-A021-BD2F63E7500F}" type="slidenum">
              <a:rPr lang="en-GB" smtClean="0"/>
              <a:t>‹#›</a:t>
            </a:fld>
            <a:endParaRPr lang="en-GB"/>
          </a:p>
        </p:txBody>
      </p:sp>
    </p:spTree>
    <p:extLst>
      <p:ext uri="{BB962C8B-B14F-4D97-AF65-F5344CB8AC3E}">
        <p14:creationId xmlns:p14="http://schemas.microsoft.com/office/powerpoint/2010/main" val="3702875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74C47-4178-435E-8DE3-CA6F070C4F9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91854B-7707-4507-9253-4034118730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B95B1F6-2C8E-424D-8368-B583EC29060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98CDB42-8638-4419-8F22-34C93FF2EB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7FA2B3F-F395-4EE9-9CD4-D17836DB65A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41F316D-6AF6-46BA-8408-1119AB7A9DD0}"/>
              </a:ext>
            </a:extLst>
          </p:cNvPr>
          <p:cNvSpPr>
            <a:spLocks noGrp="1"/>
          </p:cNvSpPr>
          <p:nvPr>
            <p:ph type="dt" sz="half" idx="10"/>
          </p:nvPr>
        </p:nvSpPr>
        <p:spPr/>
        <p:txBody>
          <a:bodyPr/>
          <a:lstStyle/>
          <a:p>
            <a:fld id="{9D799E77-2033-4605-900A-47F80123B87D}" type="datetimeFigureOut">
              <a:rPr lang="en-GB" smtClean="0"/>
              <a:t>18/11/2020</a:t>
            </a:fld>
            <a:endParaRPr lang="en-GB"/>
          </a:p>
        </p:txBody>
      </p:sp>
      <p:sp>
        <p:nvSpPr>
          <p:cNvPr id="8" name="Footer Placeholder 7">
            <a:extLst>
              <a:ext uri="{FF2B5EF4-FFF2-40B4-BE49-F238E27FC236}">
                <a16:creationId xmlns:a16="http://schemas.microsoft.com/office/drawing/2014/main" id="{1C9EDCF3-AEC9-434F-B858-58F23E0E4BB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2A09783-B415-4E59-936F-AA96FA8063B8}"/>
              </a:ext>
            </a:extLst>
          </p:cNvPr>
          <p:cNvSpPr>
            <a:spLocks noGrp="1"/>
          </p:cNvSpPr>
          <p:nvPr>
            <p:ph type="sldNum" sz="quarter" idx="12"/>
          </p:nvPr>
        </p:nvSpPr>
        <p:spPr/>
        <p:txBody>
          <a:bodyPr/>
          <a:lstStyle/>
          <a:p>
            <a:fld id="{38A0F1CF-7999-4EC1-9DC0-61B5AF5B6BFD}" type="slidenum">
              <a:rPr lang="en-GB" smtClean="0"/>
              <a:t>‹#›</a:t>
            </a:fld>
            <a:endParaRPr lang="en-GB"/>
          </a:p>
        </p:txBody>
      </p:sp>
    </p:spTree>
    <p:extLst>
      <p:ext uri="{BB962C8B-B14F-4D97-AF65-F5344CB8AC3E}">
        <p14:creationId xmlns:p14="http://schemas.microsoft.com/office/powerpoint/2010/main" val="2345060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89EBE-E82B-486C-B5C5-E6271664374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2CA8BA5-EFDD-4C9E-9E60-9548DFF55185}"/>
              </a:ext>
            </a:extLst>
          </p:cNvPr>
          <p:cNvSpPr>
            <a:spLocks noGrp="1"/>
          </p:cNvSpPr>
          <p:nvPr>
            <p:ph type="dt" sz="half" idx="10"/>
          </p:nvPr>
        </p:nvSpPr>
        <p:spPr/>
        <p:txBody>
          <a:bodyPr/>
          <a:lstStyle/>
          <a:p>
            <a:fld id="{9D799E77-2033-4605-900A-47F80123B87D}" type="datetimeFigureOut">
              <a:rPr lang="en-GB" smtClean="0"/>
              <a:t>18/11/2020</a:t>
            </a:fld>
            <a:endParaRPr lang="en-GB"/>
          </a:p>
        </p:txBody>
      </p:sp>
      <p:sp>
        <p:nvSpPr>
          <p:cNvPr id="4" name="Footer Placeholder 3">
            <a:extLst>
              <a:ext uri="{FF2B5EF4-FFF2-40B4-BE49-F238E27FC236}">
                <a16:creationId xmlns:a16="http://schemas.microsoft.com/office/drawing/2014/main" id="{EBA756A7-594B-4F28-8A5E-8A8715885F0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5698395-8568-43CE-9999-1673DF031D90}"/>
              </a:ext>
            </a:extLst>
          </p:cNvPr>
          <p:cNvSpPr>
            <a:spLocks noGrp="1"/>
          </p:cNvSpPr>
          <p:nvPr>
            <p:ph type="sldNum" sz="quarter" idx="12"/>
          </p:nvPr>
        </p:nvSpPr>
        <p:spPr/>
        <p:txBody>
          <a:bodyPr/>
          <a:lstStyle/>
          <a:p>
            <a:fld id="{38A0F1CF-7999-4EC1-9DC0-61B5AF5B6BFD}" type="slidenum">
              <a:rPr lang="en-GB" smtClean="0"/>
              <a:t>‹#›</a:t>
            </a:fld>
            <a:endParaRPr lang="en-GB"/>
          </a:p>
        </p:txBody>
      </p:sp>
    </p:spTree>
    <p:extLst>
      <p:ext uri="{BB962C8B-B14F-4D97-AF65-F5344CB8AC3E}">
        <p14:creationId xmlns:p14="http://schemas.microsoft.com/office/powerpoint/2010/main" val="2539511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B3A6D1-870B-4BF8-9B44-62537D9FFC67}"/>
              </a:ext>
            </a:extLst>
          </p:cNvPr>
          <p:cNvSpPr>
            <a:spLocks noGrp="1"/>
          </p:cNvSpPr>
          <p:nvPr>
            <p:ph type="dt" sz="half" idx="10"/>
          </p:nvPr>
        </p:nvSpPr>
        <p:spPr/>
        <p:txBody>
          <a:bodyPr/>
          <a:lstStyle/>
          <a:p>
            <a:fld id="{9D799E77-2033-4605-900A-47F80123B87D}" type="datetimeFigureOut">
              <a:rPr lang="en-GB" smtClean="0"/>
              <a:t>18/11/2020</a:t>
            </a:fld>
            <a:endParaRPr lang="en-GB"/>
          </a:p>
        </p:txBody>
      </p:sp>
      <p:sp>
        <p:nvSpPr>
          <p:cNvPr id="3" name="Footer Placeholder 2">
            <a:extLst>
              <a:ext uri="{FF2B5EF4-FFF2-40B4-BE49-F238E27FC236}">
                <a16:creationId xmlns:a16="http://schemas.microsoft.com/office/drawing/2014/main" id="{4D32BFEF-476A-423D-A58E-9674AADB4B5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FBDFD7F-EEF2-40FB-B1D8-DF1B8FA2A930}"/>
              </a:ext>
            </a:extLst>
          </p:cNvPr>
          <p:cNvSpPr>
            <a:spLocks noGrp="1"/>
          </p:cNvSpPr>
          <p:nvPr>
            <p:ph type="sldNum" sz="quarter" idx="12"/>
          </p:nvPr>
        </p:nvSpPr>
        <p:spPr/>
        <p:txBody>
          <a:bodyPr/>
          <a:lstStyle/>
          <a:p>
            <a:fld id="{38A0F1CF-7999-4EC1-9DC0-61B5AF5B6BFD}" type="slidenum">
              <a:rPr lang="en-GB" smtClean="0"/>
              <a:t>‹#›</a:t>
            </a:fld>
            <a:endParaRPr lang="en-GB"/>
          </a:p>
        </p:txBody>
      </p:sp>
    </p:spTree>
    <p:extLst>
      <p:ext uri="{BB962C8B-B14F-4D97-AF65-F5344CB8AC3E}">
        <p14:creationId xmlns:p14="http://schemas.microsoft.com/office/powerpoint/2010/main" val="2257187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E637B-A7CC-42AF-A89E-05BC1C3104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BADBB1D-8818-41DB-B12C-F46E601811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279A681-AF7D-41EB-AE48-3E5D04F856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AE9B245-AF55-4E9A-BD48-C188AC72FB22}"/>
              </a:ext>
            </a:extLst>
          </p:cNvPr>
          <p:cNvSpPr>
            <a:spLocks noGrp="1"/>
          </p:cNvSpPr>
          <p:nvPr>
            <p:ph type="dt" sz="half" idx="10"/>
          </p:nvPr>
        </p:nvSpPr>
        <p:spPr/>
        <p:txBody>
          <a:bodyPr/>
          <a:lstStyle/>
          <a:p>
            <a:fld id="{9D799E77-2033-4605-900A-47F80123B87D}" type="datetimeFigureOut">
              <a:rPr lang="en-GB" smtClean="0"/>
              <a:t>18/11/2020</a:t>
            </a:fld>
            <a:endParaRPr lang="en-GB"/>
          </a:p>
        </p:txBody>
      </p:sp>
      <p:sp>
        <p:nvSpPr>
          <p:cNvPr id="6" name="Footer Placeholder 5">
            <a:extLst>
              <a:ext uri="{FF2B5EF4-FFF2-40B4-BE49-F238E27FC236}">
                <a16:creationId xmlns:a16="http://schemas.microsoft.com/office/drawing/2014/main" id="{456326B4-8AE5-43A3-9314-71B435244C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47357B0-48CF-4A16-A911-F745ED18F6D7}"/>
              </a:ext>
            </a:extLst>
          </p:cNvPr>
          <p:cNvSpPr>
            <a:spLocks noGrp="1"/>
          </p:cNvSpPr>
          <p:nvPr>
            <p:ph type="sldNum" sz="quarter" idx="12"/>
          </p:nvPr>
        </p:nvSpPr>
        <p:spPr/>
        <p:txBody>
          <a:bodyPr/>
          <a:lstStyle/>
          <a:p>
            <a:fld id="{38A0F1CF-7999-4EC1-9DC0-61B5AF5B6BFD}" type="slidenum">
              <a:rPr lang="en-GB" smtClean="0"/>
              <a:t>‹#›</a:t>
            </a:fld>
            <a:endParaRPr lang="en-GB"/>
          </a:p>
        </p:txBody>
      </p:sp>
    </p:spTree>
    <p:extLst>
      <p:ext uri="{BB962C8B-B14F-4D97-AF65-F5344CB8AC3E}">
        <p14:creationId xmlns:p14="http://schemas.microsoft.com/office/powerpoint/2010/main" val="2844282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BC54A-0BFC-47B4-A09C-506DB4F753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E6F5521-1902-423F-B209-EAA9156D7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73EE7CD-E1FB-4B19-BFCD-9C9A88E0F6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104F9E9-AD7E-4518-A7A0-63F19024F682}"/>
              </a:ext>
            </a:extLst>
          </p:cNvPr>
          <p:cNvSpPr>
            <a:spLocks noGrp="1"/>
          </p:cNvSpPr>
          <p:nvPr>
            <p:ph type="dt" sz="half" idx="10"/>
          </p:nvPr>
        </p:nvSpPr>
        <p:spPr/>
        <p:txBody>
          <a:bodyPr/>
          <a:lstStyle/>
          <a:p>
            <a:fld id="{9D799E77-2033-4605-900A-47F80123B87D}" type="datetimeFigureOut">
              <a:rPr lang="en-GB" smtClean="0"/>
              <a:t>18/11/2020</a:t>
            </a:fld>
            <a:endParaRPr lang="en-GB"/>
          </a:p>
        </p:txBody>
      </p:sp>
      <p:sp>
        <p:nvSpPr>
          <p:cNvPr id="6" name="Footer Placeholder 5">
            <a:extLst>
              <a:ext uri="{FF2B5EF4-FFF2-40B4-BE49-F238E27FC236}">
                <a16:creationId xmlns:a16="http://schemas.microsoft.com/office/drawing/2014/main" id="{15D9A577-5544-44A0-B976-E6889AA2D0D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37C09E7-3789-43CC-86F0-F59E1B8DD66B}"/>
              </a:ext>
            </a:extLst>
          </p:cNvPr>
          <p:cNvSpPr>
            <a:spLocks noGrp="1"/>
          </p:cNvSpPr>
          <p:nvPr>
            <p:ph type="sldNum" sz="quarter" idx="12"/>
          </p:nvPr>
        </p:nvSpPr>
        <p:spPr/>
        <p:txBody>
          <a:bodyPr/>
          <a:lstStyle/>
          <a:p>
            <a:fld id="{38A0F1CF-7999-4EC1-9DC0-61B5AF5B6BFD}" type="slidenum">
              <a:rPr lang="en-GB" smtClean="0"/>
              <a:t>‹#›</a:t>
            </a:fld>
            <a:endParaRPr lang="en-GB"/>
          </a:p>
        </p:txBody>
      </p:sp>
    </p:spTree>
    <p:extLst>
      <p:ext uri="{BB962C8B-B14F-4D97-AF65-F5344CB8AC3E}">
        <p14:creationId xmlns:p14="http://schemas.microsoft.com/office/powerpoint/2010/main" val="328235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E7831D-67BA-4F19-988D-C92B4884AF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5F0244C-C9BA-4803-815E-334A95C81A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26ABD09-5A67-407B-909C-31FCFD3B90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799E77-2033-4605-900A-47F80123B87D}" type="datetimeFigureOut">
              <a:rPr lang="en-GB" smtClean="0"/>
              <a:t>18/11/2020</a:t>
            </a:fld>
            <a:endParaRPr lang="en-GB"/>
          </a:p>
        </p:txBody>
      </p:sp>
      <p:sp>
        <p:nvSpPr>
          <p:cNvPr id="5" name="Footer Placeholder 4">
            <a:extLst>
              <a:ext uri="{FF2B5EF4-FFF2-40B4-BE49-F238E27FC236}">
                <a16:creationId xmlns:a16="http://schemas.microsoft.com/office/drawing/2014/main" id="{1AA0A21D-80F5-4FF8-A889-E7AB200C5E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9D343AF-2831-428B-85B4-3D4D09936D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A0F1CF-7999-4EC1-9DC0-61B5AF5B6BFD}" type="slidenum">
              <a:rPr lang="en-GB" smtClean="0"/>
              <a:t>‹#›</a:t>
            </a:fld>
            <a:endParaRPr lang="en-GB"/>
          </a:p>
        </p:txBody>
      </p:sp>
    </p:spTree>
    <p:extLst>
      <p:ext uri="{BB962C8B-B14F-4D97-AF65-F5344CB8AC3E}">
        <p14:creationId xmlns:p14="http://schemas.microsoft.com/office/powerpoint/2010/main" val="2621159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FA50E3-FA06-0241-99BB-161B0AE05B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5F3F88E-C981-514C-86DC-145C2022D1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2E91E55-90DD-E641-B21F-0128820CD1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2425E7-E5FD-D64B-9D3C-FD72E9E0E673}" type="datetimeFigureOut">
              <a:rPr lang="en-US" smtClean="0"/>
              <a:t>11/18/2020</a:t>
            </a:fld>
            <a:endParaRPr lang="en-US"/>
          </a:p>
        </p:txBody>
      </p:sp>
      <p:sp>
        <p:nvSpPr>
          <p:cNvPr id="5" name="Footer Placeholder 4">
            <a:extLst>
              <a:ext uri="{FF2B5EF4-FFF2-40B4-BE49-F238E27FC236}">
                <a16:creationId xmlns:a16="http://schemas.microsoft.com/office/drawing/2014/main" id="{2FD9521C-6B07-4445-B2EE-38386628B4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24A491D-F22D-3B48-A0F5-098F0B0DBA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FD2051-B04D-5145-8DC0-873BC41D3399}" type="slidenum">
              <a:rPr lang="en-US" smtClean="0"/>
              <a:t>‹#›</a:t>
            </a:fld>
            <a:endParaRPr lang="en-US"/>
          </a:p>
        </p:txBody>
      </p:sp>
    </p:spTree>
    <p:extLst>
      <p:ext uri="{BB962C8B-B14F-4D97-AF65-F5344CB8AC3E}">
        <p14:creationId xmlns:p14="http://schemas.microsoft.com/office/powerpoint/2010/main" val="32673653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pic>
        <p:nvPicPr>
          <p:cNvPr id="15" name="Google Shape;15;p11"/>
          <p:cNvPicPr preferRelativeResize="0"/>
          <p:nvPr/>
        </p:nvPicPr>
        <p:blipFill rotWithShape="1">
          <a:blip r:embed="rId13">
            <a:alphaModFix/>
          </a:blip>
          <a:srcRect/>
          <a:stretch/>
        </p:blipFill>
        <p:spPr>
          <a:xfrm>
            <a:off x="0" y="3584576"/>
            <a:ext cx="11684000" cy="3273425"/>
          </a:xfrm>
          <a:prstGeom prst="rect">
            <a:avLst/>
          </a:prstGeom>
          <a:noFill/>
          <a:ln>
            <a:noFill/>
          </a:ln>
        </p:spPr>
      </p:pic>
    </p:spTree>
    <p:extLst>
      <p:ext uri="{BB962C8B-B14F-4D97-AF65-F5344CB8AC3E}">
        <p14:creationId xmlns:p14="http://schemas.microsoft.com/office/powerpoint/2010/main" val="3763045200"/>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DF27CF-AF9C-42FC-8F6A-607A8964C840}" type="datetimeFigureOut">
              <a:rPr lang="en-GB" smtClean="0"/>
              <a:t>18/11/2020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049751-D9C0-42CF-A021-BD2F63E7500F}" type="slidenum">
              <a:rPr lang="en-GB" smtClean="0"/>
              <a:t>‹#›</a:t>
            </a:fld>
            <a:endParaRPr lang="en-GB"/>
          </a:p>
        </p:txBody>
      </p:sp>
    </p:spTree>
    <p:extLst>
      <p:ext uri="{BB962C8B-B14F-4D97-AF65-F5344CB8AC3E}">
        <p14:creationId xmlns:p14="http://schemas.microsoft.com/office/powerpoint/2010/main" val="412925276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3.sv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hyperlink" Target="https://covid19.galaxyproject.org/cheminformatics/"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tiff"/><Relationship Id="rId3" Type="http://schemas.openxmlformats.org/officeDocument/2006/relationships/image" Target="../media/image18.png"/><Relationship Id="rId7" Type="http://schemas.openxmlformats.org/officeDocument/2006/relationships/hyperlink" Target="https://fragalysis.diamond.ac.uk/" TargetMode="External"/><Relationship Id="rId12" Type="http://schemas.openxmlformats.org/officeDocument/2006/relationships/image" Target="../media/image26.tiff"/><Relationship Id="rId17" Type="http://schemas.openxmlformats.org/officeDocument/2006/relationships/image" Target="../media/image31.tiff"/><Relationship Id="rId2" Type="http://schemas.openxmlformats.org/officeDocument/2006/relationships/notesSlide" Target="../notesSlides/notesSlide8.xml"/><Relationship Id="rId16" Type="http://schemas.openxmlformats.org/officeDocument/2006/relationships/image" Target="../media/image30.tiff"/><Relationship Id="rId1" Type="http://schemas.openxmlformats.org/officeDocument/2006/relationships/slideLayout" Target="../slideLayouts/slideLayout13.xml"/><Relationship Id="rId6" Type="http://schemas.openxmlformats.org/officeDocument/2006/relationships/image" Target="../media/image21.png"/><Relationship Id="rId11" Type="http://schemas.openxmlformats.org/officeDocument/2006/relationships/image" Target="../media/image25.tiff"/><Relationship Id="rId5" Type="http://schemas.openxmlformats.org/officeDocument/2006/relationships/image" Target="../media/image20.png"/><Relationship Id="rId15" Type="http://schemas.openxmlformats.org/officeDocument/2006/relationships/image" Target="../media/image29.tiff"/><Relationship Id="rId10" Type="http://schemas.openxmlformats.org/officeDocument/2006/relationships/image" Target="../media/image24.tiff"/><Relationship Id="rId4" Type="http://schemas.openxmlformats.org/officeDocument/2006/relationships/image" Target="../media/image19.png"/><Relationship Id="rId9" Type="http://schemas.openxmlformats.org/officeDocument/2006/relationships/image" Target="../media/image23.tiff"/><Relationship Id="rId14" Type="http://schemas.openxmlformats.org/officeDocument/2006/relationships/image" Target="../media/image28.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8.xml"/><Relationship Id="rId5" Type="http://schemas.openxmlformats.org/officeDocument/2006/relationships/image" Target="../media/image4.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97638-EA72-4D15-973B-97CCD6B1C18D}"/>
              </a:ext>
            </a:extLst>
          </p:cNvPr>
          <p:cNvSpPr>
            <a:spLocks noGrp="1"/>
          </p:cNvSpPr>
          <p:nvPr>
            <p:ph type="ctrTitle"/>
          </p:nvPr>
        </p:nvSpPr>
        <p:spPr>
          <a:xfrm>
            <a:off x="1524000" y="1522965"/>
            <a:ext cx="9144000" cy="1011237"/>
          </a:xfrm>
        </p:spPr>
        <p:txBody>
          <a:bodyPr/>
          <a:lstStyle/>
          <a:p>
            <a:r>
              <a:rPr lang="en-GB" dirty="0"/>
              <a:t>Diamond and IRIS</a:t>
            </a:r>
          </a:p>
        </p:txBody>
      </p:sp>
      <p:sp>
        <p:nvSpPr>
          <p:cNvPr id="3" name="Subtitle 2">
            <a:extLst>
              <a:ext uri="{FF2B5EF4-FFF2-40B4-BE49-F238E27FC236}">
                <a16:creationId xmlns:a16="http://schemas.microsoft.com/office/drawing/2014/main" id="{97A00A3F-D291-4F74-87E0-2B456AE1D7D3}"/>
              </a:ext>
            </a:extLst>
          </p:cNvPr>
          <p:cNvSpPr>
            <a:spLocks noGrp="1"/>
          </p:cNvSpPr>
          <p:nvPr>
            <p:ph type="subTitle" idx="1"/>
          </p:nvPr>
        </p:nvSpPr>
        <p:spPr>
          <a:xfrm>
            <a:off x="1183105" y="4411248"/>
            <a:ext cx="9825790" cy="1655762"/>
          </a:xfrm>
        </p:spPr>
        <p:txBody>
          <a:bodyPr>
            <a:normAutofit lnSpcReduction="10000"/>
          </a:bodyPr>
          <a:lstStyle/>
          <a:p>
            <a:r>
              <a:rPr lang="en-GB" dirty="0"/>
              <a:t>Dr Andrew Richards: </a:t>
            </a:r>
            <a:r>
              <a:rPr lang="en-GB" i="1" dirty="0"/>
              <a:t>Head of Scientific Computing and Data Management</a:t>
            </a:r>
          </a:p>
          <a:p>
            <a:r>
              <a:rPr lang="en-GB" dirty="0"/>
              <a:t>November 2020</a:t>
            </a:r>
          </a:p>
          <a:p>
            <a:endParaRPr lang="en-GB" dirty="0"/>
          </a:p>
          <a:p>
            <a:r>
              <a:rPr lang="en-GB" dirty="0"/>
              <a:t>andrew.j.richards@diamond.ac.uk</a:t>
            </a:r>
          </a:p>
        </p:txBody>
      </p:sp>
    </p:spTree>
    <p:extLst>
      <p:ext uri="{BB962C8B-B14F-4D97-AF65-F5344CB8AC3E}">
        <p14:creationId xmlns:p14="http://schemas.microsoft.com/office/powerpoint/2010/main" val="1588719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ow COVID-19 Catalyzed AI-assisted Open Science Drug Discovery |  BioPharmaTrend">
            <a:extLst>
              <a:ext uri="{FF2B5EF4-FFF2-40B4-BE49-F238E27FC236}">
                <a16:creationId xmlns:a16="http://schemas.microsoft.com/office/drawing/2014/main" id="{51E3EBE9-2B26-3D43-B515-43A4BC9FBC6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6814" y="394289"/>
            <a:ext cx="5021433" cy="150643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CD67A93-EC9F-5843-8160-F588B37FB9ED}"/>
              </a:ext>
            </a:extLst>
          </p:cNvPr>
          <p:cNvSpPr txBox="1"/>
          <p:nvPr/>
        </p:nvSpPr>
        <p:spPr>
          <a:xfrm>
            <a:off x="2537717" y="2383603"/>
            <a:ext cx="9416552" cy="1477328"/>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Almost real-time release of initial fragment screen via. Fragalysis to worldwide community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Some contributors designed molecules in Fragalysis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All subsequent screening data released through Fragalysis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Sharing of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snaphshots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in remote-working world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Direct links between structural data and moonshot website – tracking of designs &amp; experiments</a:t>
            </a:r>
          </a:p>
        </p:txBody>
      </p:sp>
      <p:pic>
        <p:nvPicPr>
          <p:cNvPr id="10" name="Graphic 9">
            <a:extLst>
              <a:ext uri="{FF2B5EF4-FFF2-40B4-BE49-F238E27FC236}">
                <a16:creationId xmlns:a16="http://schemas.microsoft.com/office/drawing/2014/main" id="{AD64CB90-6A5F-6544-8A73-A840C1C5A6C0}"/>
              </a:ext>
            </a:extLst>
          </p:cNvPr>
          <p:cNvPicPr>
            <a:picLocks noChangeAspect="1"/>
          </p:cNvPicPr>
          <p:nvPr/>
        </p:nvPicPr>
        <p:blipFill>
          <a:blip r:embed="rId4" cstate="hq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47272" y="2167847"/>
            <a:ext cx="1736905" cy="1736905"/>
          </a:xfrm>
          <a:prstGeom prst="rect">
            <a:avLst/>
          </a:prstGeom>
        </p:spPr>
      </p:pic>
      <p:pic>
        <p:nvPicPr>
          <p:cNvPr id="11" name="Picture 10" descr="Logo&#10;&#10;Description automatically generated">
            <a:extLst>
              <a:ext uri="{FF2B5EF4-FFF2-40B4-BE49-F238E27FC236}">
                <a16:creationId xmlns:a16="http://schemas.microsoft.com/office/drawing/2014/main" id="{E7E0CF69-F16A-B340-8C6A-41479283A003}"/>
              </a:ext>
            </a:extLst>
          </p:cNvPr>
          <p:cNvPicPr>
            <a:picLocks noChangeAspect="1"/>
          </p:cNvPicPr>
          <p:nvPr/>
        </p:nvPicPr>
        <p:blipFill>
          <a:blip r:embed="rId6"/>
          <a:stretch>
            <a:fillRect/>
          </a:stretch>
        </p:blipFill>
        <p:spPr>
          <a:xfrm>
            <a:off x="7530379" y="4715837"/>
            <a:ext cx="4203261" cy="1417833"/>
          </a:xfrm>
          <a:prstGeom prst="rect">
            <a:avLst/>
          </a:prstGeom>
        </p:spPr>
      </p:pic>
      <p:sp>
        <p:nvSpPr>
          <p:cNvPr id="3" name="TextBox 2">
            <a:extLst>
              <a:ext uri="{FF2B5EF4-FFF2-40B4-BE49-F238E27FC236}">
                <a16:creationId xmlns:a16="http://schemas.microsoft.com/office/drawing/2014/main" id="{742DB4B5-5E90-9840-85EC-1FC024FB1680}"/>
              </a:ext>
            </a:extLst>
          </p:cNvPr>
          <p:cNvSpPr txBox="1"/>
          <p:nvPr/>
        </p:nvSpPr>
        <p:spPr>
          <a:xfrm>
            <a:off x="1099336" y="4787758"/>
            <a:ext cx="6205097" cy="923330"/>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Massive enumeration of graph-network for new molecules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Docking of 10’s thousands of new molecules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Scoring (with GPU) of millions of protein-ligand combinations</a:t>
            </a:r>
          </a:p>
        </p:txBody>
      </p:sp>
    </p:spTree>
    <p:extLst>
      <p:ext uri="{BB962C8B-B14F-4D97-AF65-F5344CB8AC3E}">
        <p14:creationId xmlns:p14="http://schemas.microsoft.com/office/powerpoint/2010/main" val="1804218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AB94264-0B24-AE48-B0CB-C442CF0B63E5}"/>
              </a:ext>
            </a:extLst>
          </p:cNvPr>
          <p:cNvSpPr txBox="1"/>
          <p:nvPr/>
        </p:nvSpPr>
        <p:spPr>
          <a:xfrm>
            <a:off x="420414" y="542523"/>
            <a:ext cx="567558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5B9BD5">
                    <a:lumMod val="50000"/>
                  </a:srgbClr>
                </a:solidFill>
                <a:effectLst/>
                <a:uLnTx/>
                <a:uFillTx/>
                <a:latin typeface="Calibri" panose="020F0502020204030204"/>
                <a:ea typeface="+mn-ea"/>
                <a:cs typeface="+mn-cs"/>
              </a:rPr>
              <a:t>usegalaxy.eu</a:t>
            </a:r>
            <a:r>
              <a:rPr kumimoji="0" lang="en-US" sz="40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 </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pulsar nodes</a:t>
            </a:r>
          </a:p>
        </p:txBody>
      </p:sp>
      <p:sp>
        <p:nvSpPr>
          <p:cNvPr id="7" name="Rectangle 6">
            <a:extLst>
              <a:ext uri="{FF2B5EF4-FFF2-40B4-BE49-F238E27FC236}">
                <a16:creationId xmlns:a16="http://schemas.microsoft.com/office/drawing/2014/main" id="{853CF3DA-8BA7-2340-8860-EF1C6B37FC49}"/>
              </a:ext>
            </a:extLst>
          </p:cNvPr>
          <p:cNvSpPr/>
          <p:nvPr/>
        </p:nvSpPr>
        <p:spPr>
          <a:xfrm>
            <a:off x="358769" y="1339766"/>
            <a:ext cx="5631065"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Galaxy</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is an open source, web-based platform for data intensive biomedical research, allowing complex computational workflows and tools for a naïve user</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1ED4FBEC-2709-7F4E-9580-9CF409300C97}"/>
              </a:ext>
            </a:extLst>
          </p:cNvPr>
          <p:cNvSpPr txBox="1"/>
          <p:nvPr/>
        </p:nvSpPr>
        <p:spPr>
          <a:xfrm>
            <a:off x="444269" y="2436629"/>
            <a:ext cx="5528441" cy="344709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VMs in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XChem</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allocation pooled into HPC cluster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Remote job execution from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usegalaxy.eu</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UK users making use of medicinal chemistry tools through the Chemical Toolbox have their jobs executed on the pulsar nodes deployed on the STFC cloud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COVID </a:t>
            </a:r>
            <a:r>
              <a:rPr kumimoji="0" lang="en-GB" sz="2000" b="0" i="0" u="none" strike="noStrike" kern="1200" cap="none" spc="0" normalizeH="0" baseline="0" noProof="0" dirty="0" err="1">
                <a:ln>
                  <a:noFill/>
                </a:ln>
                <a:solidFill>
                  <a:prstClr val="black"/>
                </a:solidFill>
                <a:effectLst/>
                <a:uLnTx/>
                <a:uFillTx/>
                <a:latin typeface="Calibri" panose="020F0502020204030204"/>
                <a:ea typeface="+mn-ea"/>
                <a:cs typeface="+mn-cs"/>
              </a:rPr>
              <a:t>Moonshot</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 elaborations from initial hits at the beamline (through the graph-network) and a workflow in galaxy to estimate binding, and score molecules: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https://covid19.galaxyproject.org/cheminformatics</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076" name="Picture 4" descr="Workflow">
            <a:extLst>
              <a:ext uri="{FF2B5EF4-FFF2-40B4-BE49-F238E27FC236}">
                <a16:creationId xmlns:a16="http://schemas.microsoft.com/office/drawing/2014/main" id="{0F617146-3BCD-7C46-A444-FD61872D0D6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096000" y="606176"/>
            <a:ext cx="5910905" cy="581003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ogo&#10;&#10;Description automatically generated">
            <a:extLst>
              <a:ext uri="{FF2B5EF4-FFF2-40B4-BE49-F238E27FC236}">
                <a16:creationId xmlns:a16="http://schemas.microsoft.com/office/drawing/2014/main" id="{8507C82D-836D-D043-B01B-5C9C4A6A0A7B}"/>
              </a:ext>
            </a:extLst>
          </p:cNvPr>
          <p:cNvPicPr>
            <a:picLocks noChangeAspect="1"/>
          </p:cNvPicPr>
          <p:nvPr/>
        </p:nvPicPr>
        <p:blipFill>
          <a:blip r:embed="rId5"/>
          <a:stretch>
            <a:fillRect/>
          </a:stretch>
        </p:blipFill>
        <p:spPr>
          <a:xfrm>
            <a:off x="1643225" y="5845996"/>
            <a:ext cx="2908780" cy="981182"/>
          </a:xfrm>
          <a:prstGeom prst="rect">
            <a:avLst/>
          </a:prstGeom>
        </p:spPr>
      </p:pic>
    </p:spTree>
    <p:extLst>
      <p:ext uri="{BB962C8B-B14F-4D97-AF65-F5344CB8AC3E}">
        <p14:creationId xmlns:p14="http://schemas.microsoft.com/office/powerpoint/2010/main" val="948234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AB94264-0B24-AE48-B0CB-C442CF0B63E5}"/>
              </a:ext>
            </a:extLst>
          </p:cNvPr>
          <p:cNvSpPr txBox="1"/>
          <p:nvPr/>
        </p:nvSpPr>
        <p:spPr>
          <a:xfrm>
            <a:off x="420414" y="542523"/>
            <a:ext cx="567558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Data &amp; methods</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1ED4FBEC-2709-7F4E-9580-9CF409300C97}"/>
              </a:ext>
            </a:extLst>
          </p:cNvPr>
          <p:cNvSpPr txBox="1"/>
          <p:nvPr/>
        </p:nvSpPr>
        <p:spPr>
          <a:xfrm>
            <a:off x="485366" y="1429762"/>
            <a:ext cx="5216791" cy="470898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Data from Diamond archived &amp; managed by STFC – put onto tape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Multiple students in group rely on all </a:t>
            </a:r>
            <a:r>
              <a:rPr kumimoji="0" lang="en-GB" sz="2000" b="0" i="0" u="none" strike="noStrike" kern="1200" cap="none" spc="0" normalizeH="0" baseline="0" noProof="0" dirty="0" err="1">
                <a:ln>
                  <a:noFill/>
                </a:ln>
                <a:solidFill>
                  <a:prstClr val="black"/>
                </a:solidFill>
                <a:effectLst/>
                <a:uLnTx/>
                <a:uFillTx/>
                <a:latin typeface="Calibri" panose="020F0502020204030204"/>
                <a:ea typeface="+mn-ea"/>
                <a:cs typeface="+mn-cs"/>
              </a:rPr>
              <a:t>XChem</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data (old &amp; new) to develop methods – AI/ML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Worked with STFC to pull all data from archive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Moved data to echo bucket storage for access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Interact with echo using </a:t>
            </a:r>
            <a:r>
              <a:rPr kumimoji="0" lang="en-GB" sz="2000" b="0" i="1" u="none" strike="noStrike" kern="1200" cap="none" spc="0" normalizeH="0" baseline="0" noProof="0" dirty="0">
                <a:ln>
                  <a:noFill/>
                </a:ln>
                <a:solidFill>
                  <a:prstClr val="black"/>
                </a:solidFill>
                <a:effectLst/>
                <a:uLnTx/>
                <a:uFillTx/>
                <a:latin typeface="Calibri" panose="020F0502020204030204"/>
                <a:ea typeface="+mn-ea"/>
                <a:cs typeface="+mn-cs"/>
              </a:rPr>
              <a:t>ad hoc </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VMs utilising GPUs and CPUs: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Learning what molecules crystallise – library design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Training methods for ligand identification – data processing</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AI/ML for follow-up chemistry – enumeration &amp; scoring</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E7B0929A-D7F7-164F-B9D2-44385B6FFAB7}"/>
              </a:ext>
            </a:extLst>
          </p:cNvPr>
          <p:cNvGrpSpPr/>
          <p:nvPr/>
        </p:nvGrpSpPr>
        <p:grpSpPr>
          <a:xfrm>
            <a:off x="6024080" y="1745383"/>
            <a:ext cx="5984744" cy="3367233"/>
            <a:chOff x="6024080" y="1745383"/>
            <a:chExt cx="5984744" cy="3367233"/>
          </a:xfrm>
        </p:grpSpPr>
        <p:pic>
          <p:nvPicPr>
            <p:cNvPr id="4" name="Picture 3" descr="Diagram, text&#10;&#10;Description automatically generated">
              <a:extLst>
                <a:ext uri="{FF2B5EF4-FFF2-40B4-BE49-F238E27FC236}">
                  <a16:creationId xmlns:a16="http://schemas.microsoft.com/office/drawing/2014/main" id="{80D14EE2-06B1-AC49-9AE3-3DDC093D0124}"/>
                </a:ext>
              </a:extLst>
            </p:cNvPr>
            <p:cNvPicPr>
              <a:picLocks noChangeAspect="1"/>
            </p:cNvPicPr>
            <p:nvPr/>
          </p:nvPicPr>
          <p:blipFill>
            <a:blip r:embed="rId3"/>
            <a:stretch>
              <a:fillRect/>
            </a:stretch>
          </p:blipFill>
          <p:spPr>
            <a:xfrm>
              <a:off x="6024080" y="1745383"/>
              <a:ext cx="5984744" cy="3367233"/>
            </a:xfrm>
            <a:prstGeom prst="rect">
              <a:avLst/>
            </a:prstGeom>
          </p:spPr>
        </p:pic>
        <p:sp>
          <p:nvSpPr>
            <p:cNvPr id="5" name="Rectangle 4">
              <a:extLst>
                <a:ext uri="{FF2B5EF4-FFF2-40B4-BE49-F238E27FC236}">
                  <a16:creationId xmlns:a16="http://schemas.microsoft.com/office/drawing/2014/main" id="{8866357E-8AAD-ED46-9FB9-ED931F5356BC}"/>
                </a:ext>
              </a:extLst>
            </p:cNvPr>
            <p:cNvSpPr/>
            <p:nvPr/>
          </p:nvSpPr>
          <p:spPr>
            <a:xfrm>
              <a:off x="8219326" y="2034283"/>
              <a:ext cx="154112" cy="1849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112154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a:extLst>
              <a:ext uri="{FF2B5EF4-FFF2-40B4-BE49-F238E27FC236}">
                <a16:creationId xmlns:a16="http://schemas.microsoft.com/office/drawing/2014/main" id="{33DEE96A-768C-D340-9BB8-FCB226A730EA}"/>
              </a:ext>
            </a:extLst>
          </p:cNvPr>
          <p:cNvSpPr/>
          <p:nvPr/>
        </p:nvSpPr>
        <p:spPr>
          <a:xfrm>
            <a:off x="0" y="5103317"/>
            <a:ext cx="12192000" cy="173668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Rectangle 66">
            <a:extLst>
              <a:ext uri="{FF2B5EF4-FFF2-40B4-BE49-F238E27FC236}">
                <a16:creationId xmlns:a16="http://schemas.microsoft.com/office/drawing/2014/main" id="{461C992D-5E0F-6247-91F3-D0F4C94B6010}"/>
              </a:ext>
            </a:extLst>
          </p:cNvPr>
          <p:cNvSpPr/>
          <p:nvPr/>
        </p:nvSpPr>
        <p:spPr>
          <a:xfrm>
            <a:off x="0" y="3316876"/>
            <a:ext cx="12192000" cy="173668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Rectangle 62">
            <a:extLst>
              <a:ext uri="{FF2B5EF4-FFF2-40B4-BE49-F238E27FC236}">
                <a16:creationId xmlns:a16="http://schemas.microsoft.com/office/drawing/2014/main" id="{211138AE-2706-954B-A9D3-33AEF1D1DB92}"/>
              </a:ext>
            </a:extLst>
          </p:cNvPr>
          <p:cNvSpPr/>
          <p:nvPr/>
        </p:nvSpPr>
        <p:spPr>
          <a:xfrm>
            <a:off x="0" y="1530435"/>
            <a:ext cx="12192000" cy="17366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BFC06084-140F-3741-ACEF-BB5519AB904E}"/>
              </a:ext>
            </a:extLst>
          </p:cNvPr>
          <p:cNvSpPr/>
          <p:nvPr/>
        </p:nvSpPr>
        <p:spPr>
          <a:xfrm>
            <a:off x="0" y="1"/>
            <a:ext cx="12192000" cy="1486723"/>
          </a:xfrm>
          <a:prstGeom prst="rect">
            <a:avLst/>
          </a:prstGeom>
          <a:solidFill>
            <a:schemeClr val="accent5">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3FB031E3-0592-324E-9126-78EDD3CE501B}"/>
              </a:ext>
            </a:extLst>
          </p:cNvPr>
          <p:cNvPicPr>
            <a:picLocks noChangeAspect="1"/>
          </p:cNvPicPr>
          <p:nvPr/>
        </p:nvPicPr>
        <p:blipFill>
          <a:blip r:embed="rId3"/>
          <a:stretch>
            <a:fillRect/>
          </a:stretch>
        </p:blipFill>
        <p:spPr>
          <a:xfrm>
            <a:off x="817154" y="61707"/>
            <a:ext cx="847503" cy="847503"/>
          </a:xfrm>
          <a:prstGeom prst="rect">
            <a:avLst/>
          </a:prstGeom>
        </p:spPr>
      </p:pic>
      <p:pic>
        <p:nvPicPr>
          <p:cNvPr id="5" name="Picture 4" descr="A picture containing clipart&#10;&#10;Description automatically generated">
            <a:extLst>
              <a:ext uri="{FF2B5EF4-FFF2-40B4-BE49-F238E27FC236}">
                <a16:creationId xmlns:a16="http://schemas.microsoft.com/office/drawing/2014/main" id="{8E7E54EB-1AA9-EC48-BB22-5EEAFFC5A321}"/>
              </a:ext>
            </a:extLst>
          </p:cNvPr>
          <p:cNvPicPr>
            <a:picLocks noChangeAspect="1"/>
          </p:cNvPicPr>
          <p:nvPr/>
        </p:nvPicPr>
        <p:blipFill>
          <a:blip r:embed="rId4"/>
          <a:stretch>
            <a:fillRect/>
          </a:stretch>
        </p:blipFill>
        <p:spPr>
          <a:xfrm>
            <a:off x="795375" y="1606119"/>
            <a:ext cx="891056" cy="891056"/>
          </a:xfrm>
          <a:prstGeom prst="rect">
            <a:avLst/>
          </a:prstGeom>
        </p:spPr>
      </p:pic>
      <p:pic>
        <p:nvPicPr>
          <p:cNvPr id="6" name="Picture 5">
            <a:extLst>
              <a:ext uri="{FF2B5EF4-FFF2-40B4-BE49-F238E27FC236}">
                <a16:creationId xmlns:a16="http://schemas.microsoft.com/office/drawing/2014/main" id="{90407B68-E6ED-944D-9DC8-5AF59C0A5CBA}"/>
              </a:ext>
            </a:extLst>
          </p:cNvPr>
          <p:cNvPicPr>
            <a:picLocks noChangeAspect="1"/>
          </p:cNvPicPr>
          <p:nvPr/>
        </p:nvPicPr>
        <p:blipFill>
          <a:blip r:embed="rId5"/>
          <a:stretch>
            <a:fillRect/>
          </a:stretch>
        </p:blipFill>
        <p:spPr>
          <a:xfrm>
            <a:off x="768229" y="5225719"/>
            <a:ext cx="946363" cy="946363"/>
          </a:xfrm>
          <a:prstGeom prst="rect">
            <a:avLst/>
          </a:prstGeom>
        </p:spPr>
      </p:pic>
      <p:pic>
        <p:nvPicPr>
          <p:cNvPr id="7" name="Picture 6">
            <a:extLst>
              <a:ext uri="{FF2B5EF4-FFF2-40B4-BE49-F238E27FC236}">
                <a16:creationId xmlns:a16="http://schemas.microsoft.com/office/drawing/2014/main" id="{AF9D4FD4-8730-714A-8A3E-853AE216FFE7}"/>
              </a:ext>
            </a:extLst>
          </p:cNvPr>
          <p:cNvPicPr>
            <a:picLocks noChangeAspect="1"/>
          </p:cNvPicPr>
          <p:nvPr/>
        </p:nvPicPr>
        <p:blipFill>
          <a:blip r:embed="rId6"/>
          <a:stretch>
            <a:fillRect/>
          </a:stretch>
        </p:blipFill>
        <p:spPr>
          <a:xfrm>
            <a:off x="792935" y="3494233"/>
            <a:ext cx="891056" cy="891056"/>
          </a:xfrm>
          <a:prstGeom prst="rect">
            <a:avLst/>
          </a:prstGeom>
        </p:spPr>
      </p:pic>
      <p:sp>
        <p:nvSpPr>
          <p:cNvPr id="8" name="TextBox 7">
            <a:extLst>
              <a:ext uri="{FF2B5EF4-FFF2-40B4-BE49-F238E27FC236}">
                <a16:creationId xmlns:a16="http://schemas.microsoft.com/office/drawing/2014/main" id="{D7C53F05-CF58-6943-A880-684DE5FEDA58}"/>
              </a:ext>
            </a:extLst>
          </p:cNvPr>
          <p:cNvSpPr txBox="1"/>
          <p:nvPr/>
        </p:nvSpPr>
        <p:spPr>
          <a:xfrm>
            <a:off x="579376" y="947373"/>
            <a:ext cx="1299907"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Calibri" panose="020F0502020204030204"/>
                <a:ea typeface="+mn-ea"/>
                <a:cs typeface="+mn-cs"/>
              </a:rPr>
              <a:t>Routine users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other scientists</a:t>
            </a:r>
          </a:p>
        </p:txBody>
      </p:sp>
      <p:sp>
        <p:nvSpPr>
          <p:cNvPr id="9" name="TextBox 8">
            <a:extLst>
              <a:ext uri="{FF2B5EF4-FFF2-40B4-BE49-F238E27FC236}">
                <a16:creationId xmlns:a16="http://schemas.microsoft.com/office/drawing/2014/main" id="{036DF232-3C2D-A44E-B8CA-1347465E0261}"/>
              </a:ext>
            </a:extLst>
          </p:cNvPr>
          <p:cNvSpPr txBox="1"/>
          <p:nvPr/>
        </p:nvSpPr>
        <p:spPr>
          <a:xfrm>
            <a:off x="275089" y="2521667"/>
            <a:ext cx="1932644"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Calibri" panose="020F0502020204030204"/>
                <a:ea typeface="+mn-ea"/>
                <a:cs typeface="+mn-cs"/>
              </a:rPr>
              <a:t>Expert users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computational chemists</a:t>
            </a:r>
          </a:p>
        </p:txBody>
      </p:sp>
      <p:sp>
        <p:nvSpPr>
          <p:cNvPr id="10" name="TextBox 9">
            <a:extLst>
              <a:ext uri="{FF2B5EF4-FFF2-40B4-BE49-F238E27FC236}">
                <a16:creationId xmlns:a16="http://schemas.microsoft.com/office/drawing/2014/main" id="{9B24C14C-F764-B144-A389-8E15AB25F473}"/>
              </a:ext>
            </a:extLst>
          </p:cNvPr>
          <p:cNvSpPr txBox="1"/>
          <p:nvPr/>
        </p:nvSpPr>
        <p:spPr>
          <a:xfrm>
            <a:off x="279644" y="4391797"/>
            <a:ext cx="1940788"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Calibri" panose="020F0502020204030204"/>
                <a:ea typeface="+mn-ea"/>
                <a:cs typeface="+mn-cs"/>
              </a:rPr>
              <a:t>Service developers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infrastructure architects</a:t>
            </a:r>
          </a:p>
        </p:txBody>
      </p:sp>
      <p:sp>
        <p:nvSpPr>
          <p:cNvPr id="11" name="TextBox 10">
            <a:extLst>
              <a:ext uri="{FF2B5EF4-FFF2-40B4-BE49-F238E27FC236}">
                <a16:creationId xmlns:a16="http://schemas.microsoft.com/office/drawing/2014/main" id="{130821A9-452B-E44B-A5DD-D17B74AECA43}"/>
              </a:ext>
            </a:extLst>
          </p:cNvPr>
          <p:cNvSpPr txBox="1"/>
          <p:nvPr/>
        </p:nvSpPr>
        <p:spPr>
          <a:xfrm>
            <a:off x="105333" y="6130756"/>
            <a:ext cx="2289408"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Calibri" panose="020F0502020204030204"/>
                <a:ea typeface="+mn-ea"/>
                <a:cs typeface="+mn-cs"/>
              </a:rPr>
              <a:t>Service providers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hardware/software suppliers</a:t>
            </a:r>
          </a:p>
        </p:txBody>
      </p:sp>
      <p:pic>
        <p:nvPicPr>
          <p:cNvPr id="12" name="Picture 11">
            <a:hlinkClick r:id="rId7"/>
            <a:extLst>
              <a:ext uri="{FF2B5EF4-FFF2-40B4-BE49-F238E27FC236}">
                <a16:creationId xmlns:a16="http://schemas.microsoft.com/office/drawing/2014/main" id="{7E846D12-1B33-D443-8E30-14C3FECB98C2}"/>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3009043" y="46549"/>
            <a:ext cx="2030691" cy="1128411"/>
          </a:xfrm>
          <a:prstGeom prst="rect">
            <a:avLst/>
          </a:prstGeom>
        </p:spPr>
      </p:pic>
      <p:pic>
        <p:nvPicPr>
          <p:cNvPr id="14" name="Picture 13">
            <a:extLst>
              <a:ext uri="{FF2B5EF4-FFF2-40B4-BE49-F238E27FC236}">
                <a16:creationId xmlns:a16="http://schemas.microsoft.com/office/drawing/2014/main" id="{3FDB7C41-601F-7B40-94EE-B4DC7864DAFE}"/>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3354579" y="1728304"/>
            <a:ext cx="1481099" cy="1041125"/>
          </a:xfrm>
          <a:prstGeom prst="rect">
            <a:avLst/>
          </a:prstGeom>
        </p:spPr>
      </p:pic>
      <p:pic>
        <p:nvPicPr>
          <p:cNvPr id="16" name="Picture 15">
            <a:extLst>
              <a:ext uri="{FF2B5EF4-FFF2-40B4-BE49-F238E27FC236}">
                <a16:creationId xmlns:a16="http://schemas.microsoft.com/office/drawing/2014/main" id="{2B920A25-3198-5148-AC1A-A13568D4EB42}"/>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6180183" y="1574925"/>
            <a:ext cx="1538652" cy="1282211"/>
          </a:xfrm>
          <a:prstGeom prst="rect">
            <a:avLst/>
          </a:prstGeom>
        </p:spPr>
      </p:pic>
      <p:pic>
        <p:nvPicPr>
          <p:cNvPr id="17" name="Picture 16">
            <a:extLst>
              <a:ext uri="{FF2B5EF4-FFF2-40B4-BE49-F238E27FC236}">
                <a16:creationId xmlns:a16="http://schemas.microsoft.com/office/drawing/2014/main" id="{938876B7-F474-4B4E-8C2E-E0FBA4EFCDD4}"/>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9179976" y="1608374"/>
            <a:ext cx="1206965" cy="1206965"/>
          </a:xfrm>
          <a:prstGeom prst="rect">
            <a:avLst/>
          </a:prstGeom>
        </p:spPr>
      </p:pic>
      <p:sp>
        <p:nvSpPr>
          <p:cNvPr id="18" name="TextBox 17">
            <a:extLst>
              <a:ext uri="{FF2B5EF4-FFF2-40B4-BE49-F238E27FC236}">
                <a16:creationId xmlns:a16="http://schemas.microsoft.com/office/drawing/2014/main" id="{E072A707-84C7-114C-A07A-0F70D2150B3B}"/>
              </a:ext>
            </a:extLst>
          </p:cNvPr>
          <p:cNvSpPr txBox="1"/>
          <p:nvPr/>
        </p:nvSpPr>
        <p:spPr>
          <a:xfrm>
            <a:off x="2839832" y="2819182"/>
            <a:ext cx="263495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Code and algorithm development</a:t>
            </a:r>
          </a:p>
        </p:txBody>
      </p:sp>
      <p:sp>
        <p:nvSpPr>
          <p:cNvPr id="19" name="TextBox 18">
            <a:extLst>
              <a:ext uri="{FF2B5EF4-FFF2-40B4-BE49-F238E27FC236}">
                <a16:creationId xmlns:a16="http://schemas.microsoft.com/office/drawing/2014/main" id="{0C550377-29DB-F741-A1EA-1ADC780E6FBD}"/>
              </a:ext>
            </a:extLst>
          </p:cNvPr>
          <p:cNvSpPr txBox="1"/>
          <p:nvPr/>
        </p:nvSpPr>
        <p:spPr>
          <a:xfrm>
            <a:off x="5997294" y="2859904"/>
            <a:ext cx="1974771"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Interactive development</a:t>
            </a:r>
          </a:p>
        </p:txBody>
      </p:sp>
      <p:sp>
        <p:nvSpPr>
          <p:cNvPr id="20" name="TextBox 19">
            <a:extLst>
              <a:ext uri="{FF2B5EF4-FFF2-40B4-BE49-F238E27FC236}">
                <a16:creationId xmlns:a16="http://schemas.microsoft.com/office/drawing/2014/main" id="{4771BA44-6699-6B43-9FAF-48E302EBAA39}"/>
              </a:ext>
            </a:extLst>
          </p:cNvPr>
          <p:cNvSpPr txBox="1"/>
          <p:nvPr/>
        </p:nvSpPr>
        <p:spPr>
          <a:xfrm>
            <a:off x="9067385" y="2861102"/>
            <a:ext cx="152310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Calibri" panose="020F0502020204030204"/>
                <a:ea typeface="+mn-ea"/>
                <a:cs typeface="+mn-cs"/>
              </a:rPr>
              <a:t>Robust workflows</a:t>
            </a:r>
          </a:p>
        </p:txBody>
      </p:sp>
      <p:cxnSp>
        <p:nvCxnSpPr>
          <p:cNvPr id="22" name="Straight Arrow Connector 21">
            <a:extLst>
              <a:ext uri="{FF2B5EF4-FFF2-40B4-BE49-F238E27FC236}">
                <a16:creationId xmlns:a16="http://schemas.microsoft.com/office/drawing/2014/main" id="{0805A140-6B43-7B43-904D-3E502204E71F}"/>
              </a:ext>
            </a:extLst>
          </p:cNvPr>
          <p:cNvCxnSpPr>
            <a:cxnSpLocks/>
          </p:cNvCxnSpPr>
          <p:nvPr/>
        </p:nvCxnSpPr>
        <p:spPr>
          <a:xfrm>
            <a:off x="4889365" y="2383407"/>
            <a:ext cx="1107928"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78FF6F5-BE37-3F47-9390-65EEFCB87B5F}"/>
              </a:ext>
            </a:extLst>
          </p:cNvPr>
          <p:cNvCxnSpPr/>
          <p:nvPr/>
        </p:nvCxnSpPr>
        <p:spPr>
          <a:xfrm flipV="1">
            <a:off x="8057408" y="2719118"/>
            <a:ext cx="823035" cy="1"/>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D6405AD2-D85D-0B44-8B6D-EB77756132DB}"/>
              </a:ext>
            </a:extLst>
          </p:cNvPr>
          <p:cNvSpPr txBox="1"/>
          <p:nvPr/>
        </p:nvSpPr>
        <p:spPr>
          <a:xfrm>
            <a:off x="3844297" y="4387384"/>
            <a:ext cx="2576731"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Web-based development service</a:t>
            </a:r>
          </a:p>
        </p:txBody>
      </p:sp>
      <p:sp>
        <p:nvSpPr>
          <p:cNvPr id="27" name="TextBox 26">
            <a:extLst>
              <a:ext uri="{FF2B5EF4-FFF2-40B4-BE49-F238E27FC236}">
                <a16:creationId xmlns:a16="http://schemas.microsoft.com/office/drawing/2014/main" id="{9ABDEFD1-2377-C040-8542-7DEBC8CA91B9}"/>
              </a:ext>
            </a:extLst>
          </p:cNvPr>
          <p:cNvSpPr txBox="1"/>
          <p:nvPr/>
        </p:nvSpPr>
        <p:spPr>
          <a:xfrm>
            <a:off x="7017826" y="4116564"/>
            <a:ext cx="215078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Calibri" panose="020F0502020204030204"/>
                <a:ea typeface="+mn-ea"/>
                <a:cs typeface="+mn-cs"/>
              </a:rPr>
              <a:t>Conventions for workflow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Calibri" panose="020F0502020204030204"/>
                <a:ea typeface="+mn-ea"/>
                <a:cs typeface="+mn-cs"/>
              </a:rPr>
              <a:t>development</a:t>
            </a:r>
          </a:p>
        </p:txBody>
      </p:sp>
      <p:pic>
        <p:nvPicPr>
          <p:cNvPr id="28" name="Picture 27">
            <a:extLst>
              <a:ext uri="{FF2B5EF4-FFF2-40B4-BE49-F238E27FC236}">
                <a16:creationId xmlns:a16="http://schemas.microsoft.com/office/drawing/2014/main" id="{A1C68294-E9D0-5C4B-A2EB-21CC9265AB62}"/>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7532192" y="3213516"/>
            <a:ext cx="1020827" cy="1020827"/>
          </a:xfrm>
          <a:prstGeom prst="rect">
            <a:avLst/>
          </a:prstGeom>
        </p:spPr>
      </p:pic>
      <p:pic>
        <p:nvPicPr>
          <p:cNvPr id="29" name="Picture 28">
            <a:extLst>
              <a:ext uri="{FF2B5EF4-FFF2-40B4-BE49-F238E27FC236}">
                <a16:creationId xmlns:a16="http://schemas.microsoft.com/office/drawing/2014/main" id="{196EC89D-3165-7B45-95AA-B8BA83A7E848}"/>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7633927" y="5480715"/>
            <a:ext cx="817355" cy="817355"/>
          </a:xfrm>
          <a:prstGeom prst="rect">
            <a:avLst/>
          </a:prstGeom>
        </p:spPr>
      </p:pic>
      <p:sp>
        <p:nvSpPr>
          <p:cNvPr id="30" name="TextBox 29">
            <a:extLst>
              <a:ext uri="{FF2B5EF4-FFF2-40B4-BE49-F238E27FC236}">
                <a16:creationId xmlns:a16="http://schemas.microsoft.com/office/drawing/2014/main" id="{3A3CDA1F-E9B1-474E-94C2-A22781E41B79}"/>
              </a:ext>
            </a:extLst>
          </p:cNvPr>
          <p:cNvSpPr txBox="1"/>
          <p:nvPr/>
        </p:nvSpPr>
        <p:spPr>
          <a:xfrm>
            <a:off x="7155006" y="6347823"/>
            <a:ext cx="180480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Calibri" panose="020F0502020204030204"/>
                <a:ea typeface="+mn-ea"/>
                <a:cs typeface="+mn-cs"/>
              </a:rPr>
              <a:t>Execution service</a:t>
            </a:r>
          </a:p>
        </p:txBody>
      </p:sp>
      <p:sp>
        <p:nvSpPr>
          <p:cNvPr id="37" name="TextBox 36">
            <a:extLst>
              <a:ext uri="{FF2B5EF4-FFF2-40B4-BE49-F238E27FC236}">
                <a16:creationId xmlns:a16="http://schemas.microsoft.com/office/drawing/2014/main" id="{C8C7D5CF-FDB2-4C46-A445-63C925898D0D}"/>
              </a:ext>
            </a:extLst>
          </p:cNvPr>
          <p:cNvSpPr txBox="1"/>
          <p:nvPr/>
        </p:nvSpPr>
        <p:spPr>
          <a:xfrm>
            <a:off x="10306825" y="1145363"/>
            <a:ext cx="180480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Calibri" panose="020F0502020204030204"/>
                <a:ea typeface="+mn-ea"/>
                <a:cs typeface="+mn-cs"/>
              </a:rPr>
              <a:t>High level workflows</a:t>
            </a:r>
          </a:p>
        </p:txBody>
      </p:sp>
      <p:cxnSp>
        <p:nvCxnSpPr>
          <p:cNvPr id="39" name="Straight Arrow Connector 38">
            <a:extLst>
              <a:ext uri="{FF2B5EF4-FFF2-40B4-BE49-F238E27FC236}">
                <a16:creationId xmlns:a16="http://schemas.microsoft.com/office/drawing/2014/main" id="{247A341F-BE02-5B42-81AD-EAD7A2A0846C}"/>
              </a:ext>
            </a:extLst>
          </p:cNvPr>
          <p:cNvCxnSpPr/>
          <p:nvPr/>
        </p:nvCxnSpPr>
        <p:spPr>
          <a:xfrm flipV="1">
            <a:off x="6524393" y="3958570"/>
            <a:ext cx="823035" cy="1"/>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B5537D65-BC18-B44C-90D7-40ED5209078A}"/>
              </a:ext>
            </a:extLst>
          </p:cNvPr>
          <p:cNvCxnSpPr/>
          <p:nvPr/>
        </p:nvCxnSpPr>
        <p:spPr>
          <a:xfrm flipV="1">
            <a:off x="6921263" y="3145289"/>
            <a:ext cx="0" cy="81328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Elbow Connector 49">
            <a:extLst>
              <a:ext uri="{FF2B5EF4-FFF2-40B4-BE49-F238E27FC236}">
                <a16:creationId xmlns:a16="http://schemas.microsoft.com/office/drawing/2014/main" id="{D940C620-2C75-9242-AF8A-0EAC49C9D192}"/>
              </a:ext>
            </a:extLst>
          </p:cNvPr>
          <p:cNvCxnSpPr>
            <a:cxnSpLocks/>
          </p:cNvCxnSpPr>
          <p:nvPr/>
        </p:nvCxnSpPr>
        <p:spPr>
          <a:xfrm flipV="1">
            <a:off x="10584365" y="1436315"/>
            <a:ext cx="630593" cy="1224000"/>
          </a:xfrm>
          <a:prstGeom prst="bentConnector2">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Elbow Connector 51">
            <a:extLst>
              <a:ext uri="{FF2B5EF4-FFF2-40B4-BE49-F238E27FC236}">
                <a16:creationId xmlns:a16="http://schemas.microsoft.com/office/drawing/2014/main" id="{341CCD85-3743-904A-8548-9DA8F8355FAB}"/>
              </a:ext>
            </a:extLst>
          </p:cNvPr>
          <p:cNvCxnSpPr>
            <a:cxnSpLocks/>
          </p:cNvCxnSpPr>
          <p:nvPr/>
        </p:nvCxnSpPr>
        <p:spPr>
          <a:xfrm rot="5400000" flipH="1" flipV="1">
            <a:off x="8952764" y="1673887"/>
            <a:ext cx="2484000" cy="2016000"/>
          </a:xfrm>
          <a:prstGeom prst="bentConnector3">
            <a:avLst>
              <a:gd name="adj1" fmla="val 163"/>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01EEF4A0-960F-9E47-9B50-1F9D9DB68FB5}"/>
              </a:ext>
            </a:extLst>
          </p:cNvPr>
          <p:cNvCxnSpPr>
            <a:cxnSpLocks/>
          </p:cNvCxnSpPr>
          <p:nvPr/>
        </p:nvCxnSpPr>
        <p:spPr>
          <a:xfrm>
            <a:off x="5294033" y="768249"/>
            <a:ext cx="5278139" cy="1388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EDC81A35-C25C-CB41-8A95-3206DBBBB5FA}"/>
              </a:ext>
            </a:extLst>
          </p:cNvPr>
          <p:cNvSpPr txBox="1"/>
          <p:nvPr/>
        </p:nvSpPr>
        <p:spPr>
          <a:xfrm>
            <a:off x="6171449" y="443776"/>
            <a:ext cx="385983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Calibri" panose="020F0502020204030204"/>
                <a:ea typeface="+mn-ea"/>
                <a:cs typeface="+mn-cs"/>
              </a:rPr>
              <a:t>Results of robust workflows available on-demand</a:t>
            </a:r>
          </a:p>
        </p:txBody>
      </p:sp>
      <p:pic>
        <p:nvPicPr>
          <p:cNvPr id="65" name="Picture 64">
            <a:extLst>
              <a:ext uri="{FF2B5EF4-FFF2-40B4-BE49-F238E27FC236}">
                <a16:creationId xmlns:a16="http://schemas.microsoft.com/office/drawing/2014/main" id="{AE80A4DE-C6F0-F84A-9D3D-2330175624DD}"/>
              </a:ext>
            </a:extLst>
          </p:cNvPr>
          <p:cNvPicPr>
            <a:picLocks noChangeAspect="1"/>
          </p:cNvPicPr>
          <p:nvPr/>
        </p:nvPicPr>
        <p:blipFill>
          <a:blip r:embed="rId14"/>
          <a:stretch>
            <a:fillRect/>
          </a:stretch>
        </p:blipFill>
        <p:spPr>
          <a:xfrm>
            <a:off x="3623694" y="5215727"/>
            <a:ext cx="1143287" cy="1143287"/>
          </a:xfrm>
          <a:prstGeom prst="rect">
            <a:avLst/>
          </a:prstGeom>
        </p:spPr>
      </p:pic>
      <p:sp>
        <p:nvSpPr>
          <p:cNvPr id="66" name="TextBox 65">
            <a:extLst>
              <a:ext uri="{FF2B5EF4-FFF2-40B4-BE49-F238E27FC236}">
                <a16:creationId xmlns:a16="http://schemas.microsoft.com/office/drawing/2014/main" id="{B7A2C89A-4469-1B44-B69D-0E2097BA7DA9}"/>
              </a:ext>
            </a:extLst>
          </p:cNvPr>
          <p:cNvSpPr txBox="1"/>
          <p:nvPr/>
        </p:nvSpPr>
        <p:spPr>
          <a:xfrm>
            <a:off x="2942783" y="6366784"/>
            <a:ext cx="2505108"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Calibri" panose="020F0502020204030204"/>
                <a:ea typeface="+mn-ea"/>
                <a:cs typeface="+mn-cs"/>
              </a:rPr>
              <a:t>Scalable hardware and services</a:t>
            </a:r>
          </a:p>
        </p:txBody>
      </p:sp>
      <p:sp>
        <p:nvSpPr>
          <p:cNvPr id="74" name="TextBox 73">
            <a:extLst>
              <a:ext uri="{FF2B5EF4-FFF2-40B4-BE49-F238E27FC236}">
                <a16:creationId xmlns:a16="http://schemas.microsoft.com/office/drawing/2014/main" id="{22BEF482-3235-E040-AC53-D0315DEA313F}"/>
              </a:ext>
            </a:extLst>
          </p:cNvPr>
          <p:cNvSpPr txBox="1"/>
          <p:nvPr/>
        </p:nvSpPr>
        <p:spPr>
          <a:xfrm>
            <a:off x="2665692" y="1147880"/>
            <a:ext cx="274177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Powerful user-interface (</a:t>
            </a:r>
            <a:r>
              <a:rPr kumimoji="0" lang="en-GB" sz="1400" b="0" i="0" u="none" strike="noStrike" kern="1200" cap="none" spc="0" normalizeH="0" baseline="0" noProof="0" err="1">
                <a:ln>
                  <a:noFill/>
                </a:ln>
                <a:solidFill>
                  <a:prstClr val="black"/>
                </a:solidFill>
                <a:effectLst/>
                <a:uLnTx/>
                <a:uFillTx/>
                <a:latin typeface="Calibri" panose="020F0502020204030204"/>
                <a:ea typeface="+mn-ea"/>
                <a:cs typeface="+mn-cs"/>
              </a:rPr>
              <a:t>Fragalysis</a:t>
            </a: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a:t>
            </a:r>
          </a:p>
        </p:txBody>
      </p:sp>
      <p:pic>
        <p:nvPicPr>
          <p:cNvPr id="47" name="Picture 46">
            <a:extLst>
              <a:ext uri="{FF2B5EF4-FFF2-40B4-BE49-F238E27FC236}">
                <a16:creationId xmlns:a16="http://schemas.microsoft.com/office/drawing/2014/main" id="{E3537A51-4691-9D44-BB7E-E26E3DB81479}"/>
              </a:ext>
            </a:extLst>
          </p:cNvPr>
          <p:cNvPicPr>
            <a:picLocks noChangeAspect="1"/>
          </p:cNvPicPr>
          <p:nvPr/>
        </p:nvPicPr>
        <p:blipFill>
          <a:blip r:embed="rId15" cstate="hqprint">
            <a:extLst>
              <a:ext uri="{28A0092B-C50C-407E-A947-70E740481C1C}">
                <a14:useLocalDpi xmlns:a14="http://schemas.microsoft.com/office/drawing/2010/main"/>
              </a:ext>
            </a:extLst>
          </a:blip>
          <a:stretch>
            <a:fillRect/>
          </a:stretch>
        </p:blipFill>
        <p:spPr>
          <a:xfrm>
            <a:off x="3388733" y="3562731"/>
            <a:ext cx="3070395" cy="828344"/>
          </a:xfrm>
          <a:prstGeom prst="rect">
            <a:avLst/>
          </a:prstGeom>
        </p:spPr>
      </p:pic>
      <p:cxnSp>
        <p:nvCxnSpPr>
          <p:cNvPr id="55" name="Straight Connector 54">
            <a:extLst>
              <a:ext uri="{FF2B5EF4-FFF2-40B4-BE49-F238E27FC236}">
                <a16:creationId xmlns:a16="http://schemas.microsoft.com/office/drawing/2014/main" id="{B97894BC-8D76-7643-B590-6C098FAE2CA5}"/>
              </a:ext>
            </a:extLst>
          </p:cNvPr>
          <p:cNvCxnSpPr/>
          <p:nvPr/>
        </p:nvCxnSpPr>
        <p:spPr>
          <a:xfrm>
            <a:off x="4889365" y="5787371"/>
            <a:ext cx="26428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Elbow Connector 56">
            <a:extLst>
              <a:ext uri="{FF2B5EF4-FFF2-40B4-BE49-F238E27FC236}">
                <a16:creationId xmlns:a16="http://schemas.microsoft.com/office/drawing/2014/main" id="{84ECBE97-F701-5D44-9386-B3B61D4FDC5C}"/>
              </a:ext>
            </a:extLst>
          </p:cNvPr>
          <p:cNvCxnSpPr>
            <a:cxnSpLocks/>
          </p:cNvCxnSpPr>
          <p:nvPr/>
        </p:nvCxnSpPr>
        <p:spPr>
          <a:xfrm flipV="1">
            <a:off x="6004551" y="4851371"/>
            <a:ext cx="4392000" cy="936000"/>
          </a:xfrm>
          <a:prstGeom prst="bentConnector3">
            <a:avLst>
              <a:gd name="adj1" fmla="val -48"/>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78EB34D8-3A32-DC4C-9C59-272D7F3AB219}"/>
              </a:ext>
            </a:extLst>
          </p:cNvPr>
          <p:cNvCxnSpPr/>
          <p:nvPr/>
        </p:nvCxnSpPr>
        <p:spPr>
          <a:xfrm flipV="1">
            <a:off x="10386941" y="3926653"/>
            <a:ext cx="0" cy="924107"/>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81" name="Picture 80">
            <a:extLst>
              <a:ext uri="{FF2B5EF4-FFF2-40B4-BE49-F238E27FC236}">
                <a16:creationId xmlns:a16="http://schemas.microsoft.com/office/drawing/2014/main" id="{CE8306A9-603A-D748-8513-A7B85CAA6941}"/>
              </a:ext>
            </a:extLst>
          </p:cNvPr>
          <p:cNvPicPr>
            <a:picLocks noChangeAspect="1"/>
          </p:cNvPicPr>
          <p:nvPr/>
        </p:nvPicPr>
        <p:blipFill>
          <a:blip r:embed="rId16" cstate="hqprint">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10621664" y="33457"/>
            <a:ext cx="1128411" cy="1128411"/>
          </a:xfrm>
          <a:prstGeom prst="rect">
            <a:avLst/>
          </a:prstGeom>
        </p:spPr>
      </p:pic>
      <p:pic>
        <p:nvPicPr>
          <p:cNvPr id="83" name="Picture 82">
            <a:extLst>
              <a:ext uri="{FF2B5EF4-FFF2-40B4-BE49-F238E27FC236}">
                <a16:creationId xmlns:a16="http://schemas.microsoft.com/office/drawing/2014/main" id="{43F59102-8D53-FF45-B4A3-6A43803EA8B6}"/>
              </a:ext>
            </a:extLst>
          </p:cNvPr>
          <p:cNvPicPr>
            <a:picLocks noChangeAspect="1"/>
          </p:cNvPicPr>
          <p:nvPr/>
        </p:nvPicPr>
        <p:blipFill>
          <a:blip r:embed="rId17" cstate="hqprint">
            <a:extLst>
              <a:ext uri="{28A0092B-C50C-407E-A947-70E740481C1C}">
                <a14:useLocalDpi xmlns:a14="http://schemas.microsoft.com/office/drawing/2010/main"/>
              </a:ext>
            </a:extLst>
          </a:blip>
          <a:stretch>
            <a:fillRect/>
          </a:stretch>
        </p:blipFill>
        <p:spPr>
          <a:xfrm>
            <a:off x="9784361" y="3399899"/>
            <a:ext cx="1197891" cy="1197891"/>
          </a:xfrm>
          <a:prstGeom prst="rect">
            <a:avLst/>
          </a:prstGeom>
        </p:spPr>
      </p:pic>
      <p:sp>
        <p:nvSpPr>
          <p:cNvPr id="84" name="TextBox 83">
            <a:extLst>
              <a:ext uri="{FF2B5EF4-FFF2-40B4-BE49-F238E27FC236}">
                <a16:creationId xmlns:a16="http://schemas.microsoft.com/office/drawing/2014/main" id="{F681486B-6048-3645-BE0A-AEAC54D60AB4}"/>
              </a:ext>
            </a:extLst>
          </p:cNvPr>
          <p:cNvSpPr txBox="1"/>
          <p:nvPr/>
        </p:nvSpPr>
        <p:spPr>
          <a:xfrm>
            <a:off x="10309314" y="4378173"/>
            <a:ext cx="180480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Calibri" panose="020F0502020204030204"/>
                <a:ea typeface="+mn-ea"/>
                <a:cs typeface="+mn-cs"/>
              </a:rPr>
              <a:t>Component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Calibri" panose="020F0502020204030204"/>
                <a:ea typeface="+mn-ea"/>
                <a:cs typeface="+mn-cs"/>
              </a:rPr>
              <a:t>repository</a:t>
            </a:r>
          </a:p>
        </p:txBody>
      </p:sp>
    </p:spTree>
    <p:extLst>
      <p:ext uri="{BB962C8B-B14F-4D97-AF65-F5344CB8AC3E}">
        <p14:creationId xmlns:p14="http://schemas.microsoft.com/office/powerpoint/2010/main" val="2280820059"/>
      </p:ext>
    </p:extLst>
  </p:cSld>
  <p:clrMapOvr>
    <a:masterClrMapping/>
  </p:clrMapOvr>
  <mc:AlternateContent xmlns:mc="http://schemas.openxmlformats.org/markup-compatibility/2006" xmlns:p14="http://schemas.microsoft.com/office/powerpoint/2010/main">
    <mc:Choice Requires="p14">
      <p:transition spd="slow" p14:dur="2000" advTm="623"/>
    </mc:Choice>
    <mc:Fallback xmlns="">
      <p:transition spd="slow" advTm="623"/>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43543"/>
          </a:xfrm>
        </p:spPr>
        <p:txBody>
          <a:bodyPr>
            <a:normAutofit fontScale="90000"/>
          </a:bodyPr>
          <a:lstStyle/>
          <a:p>
            <a:r>
              <a:rPr lang="en-GB" dirty="0"/>
              <a:t>IRIS to date &amp; Future considerations</a:t>
            </a:r>
          </a:p>
        </p:txBody>
      </p:sp>
      <p:sp>
        <p:nvSpPr>
          <p:cNvPr id="3" name="Content Placeholder 2"/>
          <p:cNvSpPr>
            <a:spLocks noGrp="1"/>
          </p:cNvSpPr>
          <p:nvPr>
            <p:ph idx="1"/>
          </p:nvPr>
        </p:nvSpPr>
        <p:spPr>
          <a:xfrm>
            <a:off x="838200" y="1084082"/>
            <a:ext cx="10515600" cy="5534432"/>
          </a:xfrm>
        </p:spPr>
        <p:txBody>
          <a:bodyPr>
            <a:normAutofit fontScale="62500" lnSpcReduction="20000"/>
          </a:bodyPr>
          <a:lstStyle/>
          <a:p>
            <a:r>
              <a:rPr lang="en-GB" dirty="0"/>
              <a:t>IRIS usage by Diamond instrumental in supporting </a:t>
            </a:r>
            <a:r>
              <a:rPr lang="en-GB" dirty="0" err="1"/>
              <a:t>XChem</a:t>
            </a:r>
            <a:r>
              <a:rPr lang="en-GB" dirty="0"/>
              <a:t> and FRAGALYSIS (Frank von Delft) at present</a:t>
            </a:r>
          </a:p>
          <a:p>
            <a:endParaRPr lang="en-GB" dirty="0"/>
          </a:p>
          <a:p>
            <a:r>
              <a:rPr lang="en-GB" dirty="0"/>
              <a:t>Work in progress to build more use cases / </a:t>
            </a:r>
            <a:r>
              <a:rPr lang="en-GB" dirty="0" err="1"/>
              <a:t>PoC’s</a:t>
            </a:r>
            <a:endParaRPr lang="en-GB" dirty="0"/>
          </a:p>
          <a:p>
            <a:pPr lvl="1"/>
            <a:r>
              <a:rPr lang="en-GB" dirty="0"/>
              <a:t>Use cases are varied across accelerator, science, general computing needs for use of cloud. </a:t>
            </a:r>
          </a:p>
          <a:p>
            <a:pPr lvl="1"/>
            <a:r>
              <a:rPr lang="en-GB" dirty="0"/>
              <a:t>A single approach can not be applied to cloud adoption – </a:t>
            </a:r>
            <a:r>
              <a:rPr lang="en-GB" i="1" dirty="0"/>
              <a:t>but this has resource implications</a:t>
            </a:r>
            <a:r>
              <a:rPr lang="en-GB" dirty="0"/>
              <a:t>.</a:t>
            </a:r>
          </a:p>
          <a:p>
            <a:pPr lvl="1"/>
            <a:r>
              <a:rPr lang="en-GB" dirty="0"/>
              <a:t>On-premise cloud deployed to act as local testbed, stepping stone to external cloud services</a:t>
            </a:r>
          </a:p>
          <a:p>
            <a:pPr lvl="1"/>
            <a:r>
              <a:rPr lang="en-GB" dirty="0"/>
              <a:t>Also, working to adopt ‘cloud’ mentality in-side Diamond for future service provision</a:t>
            </a:r>
          </a:p>
          <a:p>
            <a:r>
              <a:rPr lang="en-GB" dirty="0"/>
              <a:t>IRIS is more than just ‘Cloud’</a:t>
            </a:r>
          </a:p>
          <a:p>
            <a:pPr lvl="1"/>
            <a:r>
              <a:rPr lang="en-GB" dirty="0"/>
              <a:t>Access to more traditional HPC/Other Services? (#</a:t>
            </a:r>
            <a:r>
              <a:rPr lang="en-GB" dirty="0" err="1"/>
              <a:t>def</a:t>
            </a:r>
            <a:r>
              <a:rPr lang="en-GB" dirty="0"/>
              <a:t> Cloud != Diamond own kit)</a:t>
            </a:r>
          </a:p>
          <a:p>
            <a:pPr lvl="1"/>
            <a:endParaRPr lang="en-GB" dirty="0"/>
          </a:p>
          <a:p>
            <a:r>
              <a:rPr lang="en-GB" dirty="0"/>
              <a:t>Strategy &amp; Capital planning –What do we need and where?</a:t>
            </a:r>
          </a:p>
          <a:p>
            <a:pPr lvl="1"/>
            <a:r>
              <a:rPr lang="en-GB" i="1" dirty="0"/>
              <a:t>Not always clear what we need</a:t>
            </a:r>
            <a:r>
              <a:rPr lang="en-GB" dirty="0"/>
              <a:t>. Cloud potentially brings flexibility to service provision.</a:t>
            </a:r>
          </a:p>
          <a:p>
            <a:pPr lvl="1"/>
            <a:r>
              <a:rPr lang="en-GB" dirty="0"/>
              <a:t>Diamond needs more compute and associated storage for data processing ‘outside’ of experimental time. (pre and post experiment modelling and processing, simulation)</a:t>
            </a:r>
          </a:p>
          <a:p>
            <a:pPr lvl="1"/>
            <a:r>
              <a:rPr lang="en-GB" dirty="0"/>
              <a:t>Diamond will always need onsite data acquisition platforms. But we need to get better at moving workloads elsewhere</a:t>
            </a:r>
          </a:p>
          <a:p>
            <a:pPr lvl="1"/>
            <a:r>
              <a:rPr lang="en-GB" dirty="0"/>
              <a:t>If we can get the data somewhere else then why would we keep building more in-house compute facilities?</a:t>
            </a:r>
          </a:p>
          <a:p>
            <a:pPr lvl="1"/>
            <a:r>
              <a:rPr lang="en-GB" dirty="0"/>
              <a:t>We need more compute and with it more data centre capacity. BUT, there is a cost and small 1MW data centres are not ‘green’/sustainable/efficient. Push to be part of a larger campus data centre activity. </a:t>
            </a:r>
            <a:r>
              <a:rPr lang="en-GB" i="1" dirty="0"/>
              <a:t>Strongly support this approach but it will take time</a:t>
            </a:r>
          </a:p>
          <a:p>
            <a:pPr lvl="1"/>
            <a:endParaRPr lang="en-GB" i="1" dirty="0"/>
          </a:p>
          <a:p>
            <a:r>
              <a:rPr lang="en-GB" dirty="0"/>
              <a:t>Next 1 to 2 years:</a:t>
            </a:r>
          </a:p>
          <a:p>
            <a:pPr lvl="1"/>
            <a:r>
              <a:rPr lang="en-GB" dirty="0"/>
              <a:t>Increase and update in-house capacity for experimental data capture and processing</a:t>
            </a:r>
          </a:p>
          <a:p>
            <a:pPr lvl="1"/>
            <a:r>
              <a:rPr lang="en-GB" dirty="0"/>
              <a:t>Move more workloads to the ‘cloud’</a:t>
            </a:r>
          </a:p>
        </p:txBody>
      </p:sp>
    </p:spTree>
    <p:extLst>
      <p:ext uri="{BB962C8B-B14F-4D97-AF65-F5344CB8AC3E}">
        <p14:creationId xmlns:p14="http://schemas.microsoft.com/office/powerpoint/2010/main" val="716369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8479"/>
            <a:ext cx="10515600" cy="707537"/>
          </a:xfrm>
        </p:spPr>
        <p:txBody>
          <a:bodyPr/>
          <a:lstStyle/>
          <a:p>
            <a:r>
              <a:rPr lang="en-GB" dirty="0"/>
              <a:t>IRIS as part of Diamond Computing Strategy</a:t>
            </a:r>
          </a:p>
        </p:txBody>
      </p:sp>
      <p:sp>
        <p:nvSpPr>
          <p:cNvPr id="3" name="Content Placeholder 2"/>
          <p:cNvSpPr>
            <a:spLocks noGrp="1"/>
          </p:cNvSpPr>
          <p:nvPr>
            <p:ph idx="1"/>
          </p:nvPr>
        </p:nvSpPr>
        <p:spPr>
          <a:xfrm>
            <a:off x="838200" y="1179094"/>
            <a:ext cx="10515600" cy="5337453"/>
          </a:xfrm>
        </p:spPr>
        <p:txBody>
          <a:bodyPr>
            <a:normAutofit fontScale="92500" lnSpcReduction="20000"/>
          </a:bodyPr>
          <a:lstStyle/>
          <a:p>
            <a:pPr marL="0" indent="0">
              <a:buNone/>
            </a:pPr>
            <a:r>
              <a:rPr lang="en-GB" dirty="0"/>
              <a:t>From the SSCC strategy, Scientific Computing is tasked to </a:t>
            </a:r>
            <a:r>
              <a:rPr lang="en-GB" i="1" dirty="0"/>
              <a:t>‘</a:t>
            </a:r>
            <a:r>
              <a:rPr lang="en-GB" b="1" i="1" dirty="0"/>
              <a:t>Objective 1: Provide Scientific Computing Infrastructure to facilitate best science at Diamond</a:t>
            </a:r>
            <a:r>
              <a:rPr lang="en-GB" b="1" dirty="0"/>
              <a:t>’</a:t>
            </a:r>
          </a:p>
          <a:p>
            <a:pPr marL="0" indent="0">
              <a:buNone/>
            </a:pPr>
            <a:endParaRPr lang="en-GB" b="1" dirty="0"/>
          </a:p>
          <a:p>
            <a:pPr marL="0" indent="0">
              <a:buNone/>
            </a:pPr>
            <a:r>
              <a:rPr lang="en-GB" dirty="0"/>
              <a:t>Scientific Computing roadmap under development.</a:t>
            </a:r>
          </a:p>
          <a:p>
            <a:endParaRPr lang="en-GB" dirty="0"/>
          </a:p>
          <a:p>
            <a:pPr marL="0" indent="0">
              <a:buNone/>
            </a:pPr>
            <a:r>
              <a:rPr lang="en-GB" dirty="0"/>
              <a:t>To deliver this roadmap a set of High Level Objectives are defined:</a:t>
            </a:r>
          </a:p>
          <a:p>
            <a:pPr lvl="1" fontAlgn="base"/>
            <a:r>
              <a:rPr lang="en-GB" dirty="0"/>
              <a:t>Engage with Diamond computational heavy users to define requirements and steer priorities,  </a:t>
            </a:r>
          </a:p>
          <a:p>
            <a:pPr lvl="1" fontAlgn="base"/>
            <a:r>
              <a:rPr lang="en-GB" dirty="0"/>
              <a:t>Deliver Sufficient data centre capacity for research related computing over next 10 years utilising a mixture of </a:t>
            </a:r>
            <a:r>
              <a:rPr lang="en-GB" dirty="0" err="1"/>
              <a:t>on-premise</a:t>
            </a:r>
            <a:r>
              <a:rPr lang="en-GB" dirty="0"/>
              <a:t> (own build), shared (UKRI), and off-premise cloud,</a:t>
            </a:r>
          </a:p>
          <a:p>
            <a:pPr lvl="1" fontAlgn="base"/>
            <a:r>
              <a:rPr lang="en-GB" dirty="0"/>
              <a:t>Deliver hybrid compute platforms that address data acquisition, data analysis, simulation and modelling requirements as appropriate,</a:t>
            </a:r>
          </a:p>
          <a:p>
            <a:pPr lvl="1" fontAlgn="base"/>
            <a:r>
              <a:rPr lang="en-GB" dirty="0"/>
              <a:t>Deliver staff development plan for ensuring suitably skilled staff are available in Diamond computing teams to support ongoing activities and future R+D </a:t>
            </a:r>
          </a:p>
          <a:p>
            <a:pPr lvl="1" fontAlgn="base"/>
            <a:endParaRPr lang="en-GB" dirty="0"/>
          </a:p>
          <a:p>
            <a:pPr marL="457200" lvl="1" indent="0">
              <a:buNone/>
            </a:pPr>
            <a:endParaRPr lang="en-GB" dirty="0"/>
          </a:p>
          <a:p>
            <a:endParaRPr lang="en-GB" dirty="0"/>
          </a:p>
        </p:txBody>
      </p:sp>
    </p:spTree>
    <p:extLst>
      <p:ext uri="{BB962C8B-B14F-4D97-AF65-F5344CB8AC3E}">
        <p14:creationId xmlns:p14="http://schemas.microsoft.com/office/powerpoint/2010/main" val="2514860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43543"/>
          </a:xfrm>
        </p:spPr>
        <p:txBody>
          <a:bodyPr>
            <a:normAutofit fontScale="90000"/>
          </a:bodyPr>
          <a:lstStyle/>
          <a:p>
            <a:r>
              <a:rPr lang="en-GB" dirty="0"/>
              <a:t>IRIS to date &amp; Future considerations</a:t>
            </a:r>
          </a:p>
        </p:txBody>
      </p:sp>
      <p:sp>
        <p:nvSpPr>
          <p:cNvPr id="3" name="Content Placeholder 2"/>
          <p:cNvSpPr>
            <a:spLocks noGrp="1"/>
          </p:cNvSpPr>
          <p:nvPr>
            <p:ph idx="1"/>
          </p:nvPr>
        </p:nvSpPr>
        <p:spPr>
          <a:xfrm>
            <a:off x="838200" y="1084082"/>
            <a:ext cx="10515600" cy="5534432"/>
          </a:xfrm>
        </p:spPr>
        <p:txBody>
          <a:bodyPr>
            <a:normAutofit fontScale="62500" lnSpcReduction="20000"/>
          </a:bodyPr>
          <a:lstStyle/>
          <a:p>
            <a:r>
              <a:rPr lang="en-GB" dirty="0"/>
              <a:t>IRIS usage by Diamond instrumental in supporting </a:t>
            </a:r>
            <a:r>
              <a:rPr lang="en-GB" dirty="0" err="1"/>
              <a:t>XChem</a:t>
            </a:r>
            <a:r>
              <a:rPr lang="en-GB" dirty="0"/>
              <a:t> and FRAGALYSIS (Frank von Delft) at present</a:t>
            </a:r>
          </a:p>
          <a:p>
            <a:endParaRPr lang="en-GB" dirty="0"/>
          </a:p>
          <a:p>
            <a:r>
              <a:rPr lang="en-GB" dirty="0"/>
              <a:t>Work in progress to build more use cases / </a:t>
            </a:r>
            <a:r>
              <a:rPr lang="en-GB" dirty="0" err="1"/>
              <a:t>PoC’s</a:t>
            </a:r>
            <a:endParaRPr lang="en-GB" dirty="0"/>
          </a:p>
          <a:p>
            <a:pPr lvl="1"/>
            <a:r>
              <a:rPr lang="en-GB" dirty="0"/>
              <a:t>Use cases are varied across accelerator, science, general computing needs for use of cloud. </a:t>
            </a:r>
          </a:p>
          <a:p>
            <a:pPr lvl="1"/>
            <a:r>
              <a:rPr lang="en-GB" dirty="0"/>
              <a:t>A single approach can not be applied to cloud adoption – </a:t>
            </a:r>
            <a:r>
              <a:rPr lang="en-GB" i="1" dirty="0"/>
              <a:t>but this has resource implications</a:t>
            </a:r>
            <a:r>
              <a:rPr lang="en-GB" dirty="0"/>
              <a:t>.</a:t>
            </a:r>
          </a:p>
          <a:p>
            <a:pPr lvl="1"/>
            <a:r>
              <a:rPr lang="en-GB" dirty="0"/>
              <a:t>On-premise cloud deployed to act as local testbed, stepping stone to external cloud services</a:t>
            </a:r>
          </a:p>
          <a:p>
            <a:pPr lvl="1"/>
            <a:r>
              <a:rPr lang="en-GB" dirty="0"/>
              <a:t>Also, working to adopt ‘cloud’ mentality in-side Diamond for future service provision</a:t>
            </a:r>
          </a:p>
          <a:p>
            <a:r>
              <a:rPr lang="en-GB" dirty="0"/>
              <a:t>IRIS is more than just ‘Cloud’</a:t>
            </a:r>
          </a:p>
          <a:p>
            <a:pPr lvl="1"/>
            <a:r>
              <a:rPr lang="en-GB" dirty="0"/>
              <a:t>Access to more traditional HPC/Other Services? (#</a:t>
            </a:r>
            <a:r>
              <a:rPr lang="en-GB" dirty="0" err="1"/>
              <a:t>def</a:t>
            </a:r>
            <a:r>
              <a:rPr lang="en-GB" dirty="0"/>
              <a:t> Cloud != Diamond own kit)</a:t>
            </a:r>
          </a:p>
          <a:p>
            <a:pPr lvl="1"/>
            <a:endParaRPr lang="en-GB" dirty="0"/>
          </a:p>
          <a:p>
            <a:r>
              <a:rPr lang="en-GB" dirty="0"/>
              <a:t>Strategy &amp; Capital planning –What do we need and where?</a:t>
            </a:r>
          </a:p>
          <a:p>
            <a:pPr lvl="1"/>
            <a:r>
              <a:rPr lang="en-GB" i="1" dirty="0"/>
              <a:t>Not always clear what we need</a:t>
            </a:r>
            <a:r>
              <a:rPr lang="en-GB" dirty="0"/>
              <a:t>. Cloud potentially brings flexibility to service provision.</a:t>
            </a:r>
          </a:p>
          <a:p>
            <a:pPr lvl="1"/>
            <a:r>
              <a:rPr lang="en-GB" dirty="0"/>
              <a:t>Diamond needs more compute and associated storage for data processing ‘outside’ of experimental time. (pre and post experiment modelling and processing, simulation)</a:t>
            </a:r>
          </a:p>
          <a:p>
            <a:pPr lvl="1"/>
            <a:r>
              <a:rPr lang="en-GB" dirty="0"/>
              <a:t>Diamond will always need onsite data acquisition platforms. But we need to get better at moving workloads elsewhere</a:t>
            </a:r>
          </a:p>
          <a:p>
            <a:pPr lvl="1"/>
            <a:r>
              <a:rPr lang="en-GB" dirty="0"/>
              <a:t>If we can get the data somewhere else then why would we keep building more in-house compute facilities?</a:t>
            </a:r>
          </a:p>
          <a:p>
            <a:pPr lvl="1"/>
            <a:r>
              <a:rPr lang="en-GB" dirty="0"/>
              <a:t>We need more compute and with it more data centre capacity. BUT, there is a cost and small 1MW data centres are not ‘green’/sustainable/efficient. Push to be part of a larger campus data centre activity. </a:t>
            </a:r>
            <a:r>
              <a:rPr lang="en-GB" i="1" dirty="0"/>
              <a:t>Strongly support this approach but it will take time</a:t>
            </a:r>
          </a:p>
          <a:p>
            <a:pPr lvl="1"/>
            <a:endParaRPr lang="en-GB" i="1" dirty="0"/>
          </a:p>
          <a:p>
            <a:r>
              <a:rPr lang="en-GB" dirty="0"/>
              <a:t>Next 1 to 2 years:</a:t>
            </a:r>
          </a:p>
          <a:p>
            <a:pPr lvl="1"/>
            <a:r>
              <a:rPr lang="en-GB" dirty="0"/>
              <a:t>Increase and update in-house capacity for experimental data capture and processing</a:t>
            </a:r>
          </a:p>
          <a:p>
            <a:pPr lvl="1"/>
            <a:r>
              <a:rPr lang="en-GB" dirty="0"/>
              <a:t>Move more workloads to the ‘cloud’</a:t>
            </a:r>
          </a:p>
        </p:txBody>
      </p:sp>
    </p:spTree>
    <p:extLst>
      <p:ext uri="{BB962C8B-B14F-4D97-AF65-F5344CB8AC3E}">
        <p14:creationId xmlns:p14="http://schemas.microsoft.com/office/powerpoint/2010/main" val="1069686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ab6707c8e0_0_85"/>
          <p:cNvSpPr/>
          <p:nvPr/>
        </p:nvSpPr>
        <p:spPr>
          <a:xfrm>
            <a:off x="7887700" y="4699875"/>
            <a:ext cx="1863000" cy="1918800"/>
          </a:xfrm>
          <a:prstGeom prst="roundRect">
            <a:avLst>
              <a:gd name="adj" fmla="val 16667"/>
            </a:avLst>
          </a:prstGeom>
          <a:noFill/>
          <a:ln w="9525" cap="flat" cmpd="sng">
            <a:solidFill>
              <a:srgbClr val="0B5394"/>
            </a:solidFill>
            <a:prstDash val="solid"/>
            <a:round/>
            <a:headEnd type="none" w="sm" len="sm"/>
            <a:tailEnd type="none" w="sm" len="sm"/>
          </a:ln>
        </p:spPr>
        <p:txBody>
          <a:bodyPr spcFirstLastPara="1" wrap="square" lIns="91425" tIns="91425" rIns="91425" bIns="91425" anchor="b" anchorCtr="0">
            <a:noAutofit/>
          </a:bodyPr>
          <a:lstStyle/>
          <a:p>
            <a:pPr algn="ctr">
              <a:buClr>
                <a:srgbClr val="000000"/>
              </a:buClr>
            </a:pPr>
            <a:endParaRPr sz="1400" kern="0">
              <a:solidFill>
                <a:srgbClr val="000000"/>
              </a:solidFill>
              <a:latin typeface="Arial"/>
              <a:cs typeface="Arial"/>
              <a:sym typeface="Arial"/>
            </a:endParaRPr>
          </a:p>
        </p:txBody>
      </p:sp>
      <p:sp>
        <p:nvSpPr>
          <p:cNvPr id="177" name="Google Shape;177;gab6707c8e0_0_85"/>
          <p:cNvSpPr/>
          <p:nvPr/>
        </p:nvSpPr>
        <p:spPr>
          <a:xfrm>
            <a:off x="5335325" y="4699875"/>
            <a:ext cx="1863000" cy="1918800"/>
          </a:xfrm>
          <a:prstGeom prst="roundRect">
            <a:avLst>
              <a:gd name="adj" fmla="val 16667"/>
            </a:avLst>
          </a:prstGeom>
          <a:noFill/>
          <a:ln w="9525" cap="flat" cmpd="sng">
            <a:solidFill>
              <a:srgbClr val="0B5394"/>
            </a:solidFill>
            <a:prstDash val="solid"/>
            <a:round/>
            <a:headEnd type="none" w="sm" len="sm"/>
            <a:tailEnd type="none" w="sm" len="sm"/>
          </a:ln>
        </p:spPr>
        <p:txBody>
          <a:bodyPr spcFirstLastPara="1" wrap="square" lIns="91425" tIns="91425" rIns="91425" bIns="91425" anchor="b" anchorCtr="0">
            <a:noAutofit/>
          </a:bodyPr>
          <a:lstStyle/>
          <a:p>
            <a:pPr algn="ctr">
              <a:buClr>
                <a:srgbClr val="000000"/>
              </a:buClr>
            </a:pPr>
            <a:endParaRPr sz="1400" kern="0">
              <a:solidFill>
                <a:srgbClr val="000000"/>
              </a:solidFill>
              <a:latin typeface="Arial"/>
              <a:cs typeface="Arial"/>
              <a:sym typeface="Arial"/>
            </a:endParaRPr>
          </a:p>
        </p:txBody>
      </p:sp>
      <p:sp>
        <p:nvSpPr>
          <p:cNvPr id="178" name="Google Shape;178;gab6707c8e0_0_85"/>
          <p:cNvSpPr/>
          <p:nvPr/>
        </p:nvSpPr>
        <p:spPr>
          <a:xfrm>
            <a:off x="2687750" y="4699875"/>
            <a:ext cx="1863000" cy="1918800"/>
          </a:xfrm>
          <a:prstGeom prst="roundRect">
            <a:avLst>
              <a:gd name="adj" fmla="val 16667"/>
            </a:avLst>
          </a:prstGeom>
          <a:noFill/>
          <a:ln w="9525" cap="flat" cmpd="sng">
            <a:solidFill>
              <a:srgbClr val="0B5394"/>
            </a:solidFill>
            <a:prstDash val="solid"/>
            <a:round/>
            <a:headEnd type="none" w="sm" len="sm"/>
            <a:tailEnd type="none" w="sm" len="sm"/>
          </a:ln>
        </p:spPr>
        <p:txBody>
          <a:bodyPr spcFirstLastPara="1" wrap="square" lIns="91425" tIns="91425" rIns="91425" bIns="91425" anchor="b" anchorCtr="0">
            <a:noAutofit/>
          </a:bodyPr>
          <a:lstStyle/>
          <a:p>
            <a:pPr algn="ctr">
              <a:buClr>
                <a:srgbClr val="000000"/>
              </a:buClr>
            </a:pPr>
            <a:endParaRPr sz="1400" kern="0">
              <a:solidFill>
                <a:srgbClr val="000000"/>
              </a:solidFill>
              <a:latin typeface="Arial"/>
              <a:cs typeface="Arial"/>
              <a:sym typeface="Arial"/>
            </a:endParaRPr>
          </a:p>
        </p:txBody>
      </p:sp>
      <p:sp>
        <p:nvSpPr>
          <p:cNvPr id="179" name="Google Shape;179;gab6707c8e0_0_85"/>
          <p:cNvSpPr txBox="1">
            <a:spLocks noGrp="1"/>
          </p:cNvSpPr>
          <p:nvPr>
            <p:ph type="title"/>
          </p:nvPr>
        </p:nvSpPr>
        <p:spPr>
          <a:xfrm>
            <a:off x="810126" y="34225"/>
            <a:ext cx="9053199" cy="726300"/>
          </a:xfrm>
          <a:prstGeom prst="rect">
            <a:avLst/>
          </a:prstGeom>
          <a:noFill/>
          <a:ln>
            <a:noFill/>
          </a:ln>
        </p:spPr>
        <p:txBody>
          <a:bodyPr spcFirstLastPara="1" wrap="square" lIns="91425" tIns="45700" rIns="91425" bIns="45700" anchor="ctr" anchorCtr="0">
            <a:noAutofit/>
          </a:bodyPr>
          <a:lstStyle/>
          <a:p>
            <a:pPr>
              <a:buSzPts val="3600"/>
            </a:pPr>
            <a:r>
              <a:rPr lang="en-GB" sz="4000" dirty="0">
                <a:latin typeface="Calibri Light" panose="020F0302020204030204" pitchFamily="34" charset="0"/>
                <a:cs typeface="Calibri Light" panose="020F0302020204030204" pitchFamily="34" charset="0"/>
              </a:rPr>
              <a:t>Diamond Cloud Solution</a:t>
            </a:r>
            <a:endParaRPr sz="4000" dirty="0">
              <a:latin typeface="Calibri Light" panose="020F0302020204030204" pitchFamily="34" charset="0"/>
              <a:cs typeface="Calibri Light" panose="020F0302020204030204" pitchFamily="34" charset="0"/>
            </a:endParaRPr>
          </a:p>
        </p:txBody>
      </p:sp>
      <p:sp>
        <p:nvSpPr>
          <p:cNvPr id="180" name="Google Shape;180;gab6707c8e0_0_85"/>
          <p:cNvSpPr txBox="1">
            <a:spLocks noGrp="1"/>
          </p:cNvSpPr>
          <p:nvPr>
            <p:ph type="body" idx="1"/>
          </p:nvPr>
        </p:nvSpPr>
        <p:spPr>
          <a:xfrm>
            <a:off x="810127" y="700942"/>
            <a:ext cx="9177124" cy="4249200"/>
          </a:xfrm>
          <a:prstGeom prst="rect">
            <a:avLst/>
          </a:prstGeom>
          <a:noFill/>
          <a:ln>
            <a:noFill/>
          </a:ln>
        </p:spPr>
        <p:txBody>
          <a:bodyPr spcFirstLastPara="1" wrap="square" lIns="91425" tIns="45700" rIns="91425" bIns="45700" anchor="t" anchorCtr="0">
            <a:noAutofit/>
          </a:bodyPr>
          <a:lstStyle/>
          <a:p>
            <a:pPr>
              <a:lnSpc>
                <a:spcPct val="115000"/>
              </a:lnSpc>
              <a:spcBef>
                <a:spcPts val="0"/>
              </a:spcBef>
              <a:buChar char="●"/>
            </a:pPr>
            <a:r>
              <a:rPr lang="en-GB" sz="1800" dirty="0"/>
              <a:t>On-</a:t>
            </a:r>
            <a:r>
              <a:rPr lang="en-GB" sz="1800" dirty="0" err="1"/>
              <a:t>prem</a:t>
            </a:r>
            <a:r>
              <a:rPr lang="en-GB" sz="1800" dirty="0"/>
              <a:t> Kubernetes (K8s) cluster has been deployed </a:t>
            </a:r>
            <a:endParaRPr sz="1800" dirty="0"/>
          </a:p>
          <a:p>
            <a:pPr>
              <a:lnSpc>
                <a:spcPct val="115000"/>
              </a:lnSpc>
              <a:spcBef>
                <a:spcPts val="0"/>
              </a:spcBef>
              <a:buChar char="●"/>
            </a:pPr>
            <a:r>
              <a:rPr lang="en-GB" sz="1800" dirty="0"/>
              <a:t>22 nodes, 1000 cores, 2xV100 GPUs</a:t>
            </a:r>
            <a:endParaRPr sz="1800" dirty="0"/>
          </a:p>
          <a:p>
            <a:pPr>
              <a:lnSpc>
                <a:spcPct val="115000"/>
              </a:lnSpc>
              <a:spcBef>
                <a:spcPts val="0"/>
              </a:spcBef>
              <a:buChar char="●"/>
            </a:pPr>
            <a:r>
              <a:rPr lang="en-GB" sz="1800" dirty="0"/>
              <a:t>Many applications:</a:t>
            </a:r>
            <a:endParaRPr sz="1800" dirty="0"/>
          </a:p>
          <a:p>
            <a:pPr lvl="1">
              <a:lnSpc>
                <a:spcPct val="115000"/>
              </a:lnSpc>
              <a:spcBef>
                <a:spcPts val="0"/>
              </a:spcBef>
              <a:buChar char="○"/>
            </a:pPr>
            <a:r>
              <a:rPr lang="en-GB" dirty="0" err="1"/>
              <a:t>Jupyterhub</a:t>
            </a:r>
            <a:endParaRPr dirty="0"/>
          </a:p>
          <a:p>
            <a:pPr lvl="1">
              <a:lnSpc>
                <a:spcPct val="115000"/>
              </a:lnSpc>
              <a:spcBef>
                <a:spcPts val="0"/>
              </a:spcBef>
              <a:buChar char="○"/>
            </a:pPr>
            <a:r>
              <a:rPr lang="en-GB" dirty="0"/>
              <a:t>CI/CD tools</a:t>
            </a:r>
            <a:endParaRPr dirty="0"/>
          </a:p>
          <a:p>
            <a:pPr lvl="1">
              <a:lnSpc>
                <a:spcPct val="115000"/>
              </a:lnSpc>
              <a:spcBef>
                <a:spcPts val="0"/>
              </a:spcBef>
              <a:buChar char="○"/>
            </a:pPr>
            <a:r>
              <a:rPr lang="en-GB" dirty="0" err="1"/>
              <a:t>HTCondor</a:t>
            </a:r>
            <a:r>
              <a:rPr lang="en-GB" dirty="0"/>
              <a:t>, DASK clusters as a service</a:t>
            </a:r>
            <a:endParaRPr dirty="0"/>
          </a:p>
          <a:p>
            <a:pPr lvl="1">
              <a:lnSpc>
                <a:spcPct val="115000"/>
              </a:lnSpc>
              <a:spcBef>
                <a:spcPts val="0"/>
              </a:spcBef>
              <a:buChar char="○"/>
            </a:pPr>
            <a:r>
              <a:rPr lang="en-GB" dirty="0"/>
              <a:t>Scientific Web Apps: </a:t>
            </a:r>
            <a:endParaRPr dirty="0"/>
          </a:p>
          <a:p>
            <a:pPr lvl="2">
              <a:lnSpc>
                <a:spcPct val="115000"/>
              </a:lnSpc>
              <a:spcBef>
                <a:spcPts val="0"/>
              </a:spcBef>
              <a:buChar char="■"/>
            </a:pPr>
            <a:r>
              <a:rPr lang="en-GB" dirty="0" err="1"/>
              <a:t>xChem</a:t>
            </a:r>
            <a:r>
              <a:rPr lang="en-GB" dirty="0"/>
              <a:t> Fragment analysis tools</a:t>
            </a:r>
            <a:endParaRPr dirty="0"/>
          </a:p>
          <a:p>
            <a:pPr lvl="2">
              <a:lnSpc>
                <a:spcPct val="115000"/>
              </a:lnSpc>
              <a:spcBef>
                <a:spcPts val="0"/>
              </a:spcBef>
              <a:buChar char="■"/>
            </a:pPr>
            <a:r>
              <a:rPr lang="en-GB" dirty="0" err="1"/>
              <a:t>MaxIV</a:t>
            </a:r>
            <a:r>
              <a:rPr lang="en-GB" dirty="0"/>
              <a:t> HDF5 viewer</a:t>
            </a:r>
            <a:endParaRPr dirty="0"/>
          </a:p>
          <a:p>
            <a:pPr lvl="1">
              <a:lnSpc>
                <a:spcPct val="115000"/>
              </a:lnSpc>
              <a:spcBef>
                <a:spcPts val="0"/>
              </a:spcBef>
              <a:buChar char="○"/>
            </a:pPr>
            <a:r>
              <a:rPr lang="en-GB" dirty="0"/>
              <a:t>Beamline Controls:</a:t>
            </a:r>
            <a:endParaRPr dirty="0"/>
          </a:p>
          <a:p>
            <a:pPr lvl="2">
              <a:lnSpc>
                <a:spcPct val="115000"/>
              </a:lnSpc>
              <a:spcBef>
                <a:spcPts val="0"/>
              </a:spcBef>
              <a:buChar char="■"/>
            </a:pPr>
            <a:r>
              <a:rPr lang="en-GB" dirty="0"/>
              <a:t>POC running EPICS </a:t>
            </a:r>
            <a:r>
              <a:rPr lang="en-GB" dirty="0" err="1"/>
              <a:t>CAServer</a:t>
            </a:r>
            <a:r>
              <a:rPr lang="en-GB" dirty="0"/>
              <a:t> in containers on K8s</a:t>
            </a:r>
            <a:endParaRPr dirty="0"/>
          </a:p>
          <a:p>
            <a:pPr indent="-323850">
              <a:lnSpc>
                <a:spcPct val="115000"/>
              </a:lnSpc>
              <a:spcBef>
                <a:spcPts val="0"/>
              </a:spcBef>
              <a:buSzPts val="1500"/>
              <a:buChar char="●"/>
            </a:pPr>
            <a:r>
              <a:rPr lang="en-GB" sz="1800" dirty="0"/>
              <a:t>Kubernetes as a Common Platform Layer:</a:t>
            </a:r>
            <a:endParaRPr sz="1800" dirty="0"/>
          </a:p>
          <a:p>
            <a:pPr indent="0">
              <a:lnSpc>
                <a:spcPct val="115000"/>
              </a:lnSpc>
              <a:spcBef>
                <a:spcPts val="0"/>
              </a:spcBef>
              <a:buNone/>
            </a:pPr>
            <a:endParaRPr sz="1800" dirty="0"/>
          </a:p>
          <a:p>
            <a:pPr marL="0" indent="0">
              <a:lnSpc>
                <a:spcPct val="115000"/>
              </a:lnSpc>
              <a:spcBef>
                <a:spcPts val="0"/>
              </a:spcBef>
              <a:buNone/>
            </a:pPr>
            <a:endParaRPr sz="1800" dirty="0"/>
          </a:p>
          <a:p>
            <a:pPr marL="0" indent="0">
              <a:lnSpc>
                <a:spcPct val="115000"/>
              </a:lnSpc>
              <a:spcBef>
                <a:spcPts val="0"/>
              </a:spcBef>
              <a:buNone/>
            </a:pPr>
            <a:endParaRPr sz="1800" dirty="0"/>
          </a:p>
          <a:p>
            <a:pPr marL="0" indent="0">
              <a:spcBef>
                <a:spcPts val="0"/>
              </a:spcBef>
              <a:buNone/>
            </a:pPr>
            <a:endParaRPr dirty="0"/>
          </a:p>
          <a:p>
            <a:pPr marL="457200" lvl="1" indent="0">
              <a:buNone/>
            </a:pPr>
            <a:r>
              <a:rPr lang="en-GB" dirty="0">
                <a:latin typeface="Calibri"/>
                <a:ea typeface="Calibri"/>
                <a:cs typeface="Calibri"/>
                <a:sym typeface="Calibri"/>
              </a:rPr>
              <a:t>	</a:t>
            </a:r>
            <a:endParaRPr dirty="0"/>
          </a:p>
          <a:p>
            <a:pPr marL="457200" lvl="1" indent="0">
              <a:buNone/>
            </a:pPr>
            <a:endParaRPr dirty="0">
              <a:latin typeface="Calibri"/>
              <a:ea typeface="Calibri"/>
              <a:cs typeface="Calibri"/>
              <a:sym typeface="Calibri"/>
            </a:endParaRPr>
          </a:p>
          <a:p>
            <a:pPr marL="171450" indent="-38100">
              <a:buSzPts val="2100"/>
              <a:buNone/>
            </a:pPr>
            <a:endParaRPr dirty="0"/>
          </a:p>
        </p:txBody>
      </p:sp>
      <p:sp>
        <p:nvSpPr>
          <p:cNvPr id="181" name="Google Shape;181;gab6707c8e0_0_85"/>
          <p:cNvSpPr/>
          <p:nvPr/>
        </p:nvSpPr>
        <p:spPr>
          <a:xfrm>
            <a:off x="8076250" y="4853125"/>
            <a:ext cx="1485900" cy="1195200"/>
          </a:xfrm>
          <a:prstGeom prst="roundRect">
            <a:avLst>
              <a:gd name="adj" fmla="val 16667"/>
            </a:avLst>
          </a:prstGeom>
          <a:solidFill>
            <a:srgbClr val="C9DAF8"/>
          </a:solidFill>
          <a:ln w="9525" cap="flat" cmpd="sng">
            <a:solidFill>
              <a:srgbClr val="3D85C6"/>
            </a:solidFill>
            <a:prstDash val="solid"/>
            <a:round/>
            <a:headEnd type="none" w="sm" len="sm"/>
            <a:tailEnd type="none" w="sm" len="sm"/>
          </a:ln>
        </p:spPr>
        <p:txBody>
          <a:bodyPr spcFirstLastPara="1" wrap="square" lIns="91425" tIns="91425" rIns="91425" bIns="91425" anchor="t" anchorCtr="0">
            <a:noAutofit/>
          </a:bodyPr>
          <a:lstStyle/>
          <a:p>
            <a:pPr algn="ctr">
              <a:buClr>
                <a:srgbClr val="000000"/>
              </a:buClr>
            </a:pPr>
            <a:r>
              <a:rPr lang="en-GB" sz="1400" kern="0">
                <a:solidFill>
                  <a:srgbClr val="000000"/>
                </a:solidFill>
                <a:latin typeface="Arial"/>
                <a:cs typeface="Arial"/>
                <a:sym typeface="Arial"/>
              </a:rPr>
              <a:t>Kubernetes</a:t>
            </a:r>
            <a:endParaRPr sz="1400" kern="0">
              <a:solidFill>
                <a:srgbClr val="000000"/>
              </a:solidFill>
              <a:latin typeface="Arial"/>
              <a:cs typeface="Arial"/>
              <a:sym typeface="Arial"/>
            </a:endParaRPr>
          </a:p>
        </p:txBody>
      </p:sp>
      <p:pic>
        <p:nvPicPr>
          <p:cNvPr id="182" name="Google Shape;182;gab6707c8e0_0_85"/>
          <p:cNvPicPr preferRelativeResize="0"/>
          <p:nvPr/>
        </p:nvPicPr>
        <p:blipFill>
          <a:blip r:embed="rId3" cstate="hqprint">
            <a:alphaModFix/>
            <a:extLst>
              <a:ext uri="{28A0092B-C50C-407E-A947-70E740481C1C}">
                <a14:useLocalDpi xmlns:a14="http://schemas.microsoft.com/office/drawing/2010/main"/>
              </a:ext>
            </a:extLst>
          </a:blip>
          <a:stretch>
            <a:fillRect/>
          </a:stretch>
        </p:blipFill>
        <p:spPr>
          <a:xfrm>
            <a:off x="5794913" y="6067401"/>
            <a:ext cx="943814" cy="507775"/>
          </a:xfrm>
          <a:prstGeom prst="rect">
            <a:avLst/>
          </a:prstGeom>
          <a:noFill/>
          <a:ln>
            <a:noFill/>
          </a:ln>
        </p:spPr>
      </p:pic>
      <p:sp>
        <p:nvSpPr>
          <p:cNvPr id="183" name="Google Shape;183;gab6707c8e0_0_85"/>
          <p:cNvSpPr/>
          <p:nvPr/>
        </p:nvSpPr>
        <p:spPr>
          <a:xfrm>
            <a:off x="5523875" y="4853125"/>
            <a:ext cx="1485900" cy="1195200"/>
          </a:xfrm>
          <a:prstGeom prst="roundRect">
            <a:avLst>
              <a:gd name="adj" fmla="val 16667"/>
            </a:avLst>
          </a:prstGeom>
          <a:solidFill>
            <a:srgbClr val="C9DAF8"/>
          </a:solidFill>
          <a:ln w="9525" cap="flat" cmpd="sng">
            <a:solidFill>
              <a:srgbClr val="3D85C6"/>
            </a:solidFill>
            <a:prstDash val="solid"/>
            <a:round/>
            <a:headEnd type="none" w="sm" len="sm"/>
            <a:tailEnd type="none" w="sm" len="sm"/>
          </a:ln>
        </p:spPr>
        <p:txBody>
          <a:bodyPr spcFirstLastPara="1" wrap="square" lIns="91425" tIns="91425" rIns="91425" bIns="91425" anchor="t" anchorCtr="0">
            <a:noAutofit/>
          </a:bodyPr>
          <a:lstStyle/>
          <a:p>
            <a:pPr algn="ctr">
              <a:buClr>
                <a:srgbClr val="000000"/>
              </a:buClr>
            </a:pPr>
            <a:r>
              <a:rPr lang="en-GB" sz="1400" kern="0">
                <a:solidFill>
                  <a:srgbClr val="000000"/>
                </a:solidFill>
                <a:latin typeface="Arial"/>
                <a:cs typeface="Arial"/>
                <a:sym typeface="Arial"/>
              </a:rPr>
              <a:t>Kubernetes</a:t>
            </a:r>
            <a:endParaRPr sz="1400" kern="0">
              <a:solidFill>
                <a:srgbClr val="000000"/>
              </a:solidFill>
              <a:latin typeface="Arial"/>
              <a:cs typeface="Arial"/>
              <a:sym typeface="Arial"/>
            </a:endParaRPr>
          </a:p>
        </p:txBody>
      </p:sp>
      <p:sp>
        <p:nvSpPr>
          <p:cNvPr id="184" name="Google Shape;184;gab6707c8e0_0_85"/>
          <p:cNvSpPr/>
          <p:nvPr/>
        </p:nvSpPr>
        <p:spPr>
          <a:xfrm>
            <a:off x="2876300" y="4863700"/>
            <a:ext cx="1485900" cy="1184700"/>
          </a:xfrm>
          <a:prstGeom prst="roundRect">
            <a:avLst>
              <a:gd name="adj" fmla="val 16667"/>
            </a:avLst>
          </a:prstGeom>
          <a:solidFill>
            <a:srgbClr val="C9DAF8"/>
          </a:solidFill>
          <a:ln w="9525" cap="flat" cmpd="sng">
            <a:solidFill>
              <a:srgbClr val="3D85C6"/>
            </a:solidFill>
            <a:prstDash val="solid"/>
            <a:round/>
            <a:headEnd type="none" w="sm" len="sm"/>
            <a:tailEnd type="none" w="sm" len="sm"/>
          </a:ln>
        </p:spPr>
        <p:txBody>
          <a:bodyPr spcFirstLastPara="1" wrap="square" lIns="91425" tIns="91425" rIns="91425" bIns="91425" anchor="t" anchorCtr="0">
            <a:noAutofit/>
          </a:bodyPr>
          <a:lstStyle/>
          <a:p>
            <a:pPr algn="ctr">
              <a:buClr>
                <a:srgbClr val="000000"/>
              </a:buClr>
            </a:pPr>
            <a:r>
              <a:rPr lang="en-GB" sz="1400" kern="0">
                <a:solidFill>
                  <a:srgbClr val="000000"/>
                </a:solidFill>
                <a:latin typeface="Arial"/>
                <a:cs typeface="Arial"/>
                <a:sym typeface="Arial"/>
              </a:rPr>
              <a:t>Kubernetes</a:t>
            </a:r>
            <a:endParaRPr sz="1400" kern="0">
              <a:solidFill>
                <a:srgbClr val="000000"/>
              </a:solidFill>
              <a:latin typeface="Arial"/>
              <a:cs typeface="Arial"/>
              <a:sym typeface="Arial"/>
            </a:endParaRPr>
          </a:p>
        </p:txBody>
      </p:sp>
      <p:pic>
        <p:nvPicPr>
          <p:cNvPr id="185" name="Google Shape;185;gab6707c8e0_0_85"/>
          <p:cNvPicPr preferRelativeResize="0"/>
          <p:nvPr/>
        </p:nvPicPr>
        <p:blipFill>
          <a:blip r:embed="rId4" cstate="hqprint">
            <a:alphaModFix/>
            <a:extLst>
              <a:ext uri="{28A0092B-C50C-407E-A947-70E740481C1C}">
                <a14:useLocalDpi xmlns:a14="http://schemas.microsoft.com/office/drawing/2010/main"/>
              </a:ext>
            </a:extLst>
          </a:blip>
          <a:stretch>
            <a:fillRect/>
          </a:stretch>
        </p:blipFill>
        <p:spPr>
          <a:xfrm>
            <a:off x="3236801" y="6005325"/>
            <a:ext cx="842575" cy="631924"/>
          </a:xfrm>
          <a:prstGeom prst="rect">
            <a:avLst/>
          </a:prstGeom>
          <a:noFill/>
          <a:ln>
            <a:noFill/>
          </a:ln>
        </p:spPr>
      </p:pic>
      <p:sp>
        <p:nvSpPr>
          <p:cNvPr id="186" name="Google Shape;186;gab6707c8e0_0_85"/>
          <p:cNvSpPr/>
          <p:nvPr/>
        </p:nvSpPr>
        <p:spPr>
          <a:xfrm>
            <a:off x="3037850" y="5325175"/>
            <a:ext cx="6259200" cy="507900"/>
          </a:xfrm>
          <a:prstGeom prst="roundRect">
            <a:avLst>
              <a:gd name="adj" fmla="val 16667"/>
            </a:avLst>
          </a:prstGeom>
          <a:solidFill>
            <a:srgbClr val="EFEFEF"/>
          </a:solidFill>
          <a:ln w="9525"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pPr>
            <a:r>
              <a:rPr lang="en-GB" sz="1400" kern="0">
                <a:solidFill>
                  <a:srgbClr val="000000"/>
                </a:solidFill>
                <a:latin typeface="Arial"/>
                <a:cs typeface="Arial"/>
                <a:sym typeface="Arial"/>
              </a:rPr>
              <a:t>DLS Science Group “A” HTCondor Cluster Workers Nodes</a:t>
            </a:r>
            <a:endParaRPr sz="1400" kern="0">
              <a:solidFill>
                <a:srgbClr val="000000"/>
              </a:solidFill>
              <a:latin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4"/>
          <p:cNvSpPr txBox="1">
            <a:spLocks noGrp="1"/>
          </p:cNvSpPr>
          <p:nvPr>
            <p:ph type="title"/>
          </p:nvPr>
        </p:nvSpPr>
        <p:spPr>
          <a:xfrm>
            <a:off x="537410" y="21800"/>
            <a:ext cx="11362389" cy="803600"/>
          </a:xfrm>
          <a:prstGeom prst="rect">
            <a:avLst/>
          </a:prstGeom>
        </p:spPr>
        <p:txBody>
          <a:bodyPr spcFirstLastPara="1" wrap="square" lIns="121900" tIns="121900" rIns="121900" bIns="121900" anchor="ctr" anchorCtr="0">
            <a:noAutofit/>
          </a:bodyPr>
          <a:lstStyle/>
          <a:p>
            <a:r>
              <a:rPr lang="en" sz="4000" dirty="0">
                <a:latin typeface="Calibri Light" panose="020F0302020204030204" pitchFamily="34" charset="0"/>
                <a:cs typeface="Calibri Light" panose="020F0302020204030204" pitchFamily="34" charset="0"/>
              </a:rPr>
              <a:t>Vision: Simplifying Access </a:t>
            </a:r>
            <a:r>
              <a:rPr lang="en" sz="4000">
                <a:latin typeface="Calibri Light" panose="020F0302020204030204" pitchFamily="34" charset="0"/>
                <a:cs typeface="Calibri Light" panose="020F0302020204030204" pitchFamily="34" charset="0"/>
              </a:rPr>
              <a:t>to Cloud</a:t>
            </a:r>
            <a:endParaRPr sz="4000" dirty="0">
              <a:latin typeface="Calibri Light" panose="020F0302020204030204" pitchFamily="34" charset="0"/>
              <a:cs typeface="Calibri Light" panose="020F0302020204030204" pitchFamily="34" charset="0"/>
            </a:endParaRPr>
          </a:p>
        </p:txBody>
      </p:sp>
      <p:sp>
        <p:nvSpPr>
          <p:cNvPr id="78" name="Google Shape;78;p14"/>
          <p:cNvSpPr txBox="1"/>
          <p:nvPr/>
        </p:nvSpPr>
        <p:spPr>
          <a:xfrm>
            <a:off x="280400" y="872332"/>
            <a:ext cx="11470000" cy="1204000"/>
          </a:xfrm>
          <a:prstGeom prst="rect">
            <a:avLst/>
          </a:prstGeom>
          <a:noFill/>
          <a:ln>
            <a:noFill/>
          </a:ln>
        </p:spPr>
        <p:txBody>
          <a:bodyPr spcFirstLastPara="1" wrap="square" lIns="121900" tIns="121900" rIns="121900" bIns="121900" anchor="t" anchorCtr="0">
            <a:noAutofit/>
          </a:bodyPr>
          <a:lstStyle/>
          <a:p>
            <a:pPr marL="609585" indent="-423323" defTabSz="1219170">
              <a:buClr>
                <a:srgbClr val="000000"/>
              </a:buClr>
              <a:buSzPts val="1400"/>
              <a:buFont typeface="Roboto"/>
              <a:buChar char="●"/>
            </a:pPr>
            <a:r>
              <a:rPr lang="en" sz="1867" kern="0" dirty="0">
                <a:solidFill>
                  <a:srgbClr val="000000"/>
                </a:solidFill>
                <a:latin typeface="Roboto"/>
                <a:ea typeface="Roboto"/>
                <a:cs typeface="Roboto"/>
                <a:sym typeface="Roboto"/>
              </a:rPr>
              <a:t>Same Kubernetes “stack” running on-prem has been deployed on IRIS VMs.</a:t>
            </a:r>
            <a:endParaRPr sz="1867" kern="0" dirty="0">
              <a:solidFill>
                <a:srgbClr val="000000"/>
              </a:solidFill>
              <a:latin typeface="Roboto"/>
              <a:ea typeface="Roboto"/>
              <a:cs typeface="Roboto"/>
              <a:sym typeface="Roboto"/>
            </a:endParaRPr>
          </a:p>
          <a:p>
            <a:pPr marL="609585" indent="-423323" defTabSz="1219170">
              <a:buClr>
                <a:srgbClr val="4285F4"/>
              </a:buClr>
              <a:buSzPts val="1400"/>
              <a:buFont typeface="Roboto"/>
              <a:buChar char="🔑"/>
            </a:pPr>
            <a:r>
              <a:rPr lang="en" sz="1867" kern="0" dirty="0">
                <a:solidFill>
                  <a:srgbClr val="4285F4"/>
                </a:solidFill>
                <a:latin typeface="Roboto"/>
                <a:ea typeface="Roboto"/>
                <a:cs typeface="Roboto"/>
                <a:sym typeface="Roboto"/>
              </a:rPr>
              <a:t>Kubernetes now common application deployment platform across on-prem and Clouds.</a:t>
            </a:r>
            <a:endParaRPr sz="1867" kern="0" dirty="0">
              <a:solidFill>
                <a:srgbClr val="4285F4"/>
              </a:solidFill>
              <a:latin typeface="Roboto"/>
              <a:ea typeface="Roboto"/>
              <a:cs typeface="Roboto"/>
              <a:sym typeface="Roboto"/>
            </a:endParaRPr>
          </a:p>
          <a:p>
            <a:pPr marL="609585" indent="-423323" defTabSz="1219170">
              <a:buClr>
                <a:srgbClr val="000000"/>
              </a:buClr>
              <a:buSzPts val="1400"/>
              <a:buFont typeface="Roboto"/>
              <a:buChar char="●"/>
            </a:pPr>
            <a:r>
              <a:rPr lang="en" sz="1867" kern="0" dirty="0">
                <a:solidFill>
                  <a:srgbClr val="000000"/>
                </a:solidFill>
                <a:latin typeface="Roboto"/>
                <a:ea typeface="Roboto"/>
                <a:cs typeface="Roboto"/>
                <a:sym typeface="Roboto"/>
              </a:rPr>
              <a:t>Applications like HTCondor “as a service” are deployed in containers and worker nodes can span Clouds. Containers facilitate fast start/stop of applications. Kubernetes allows load based scaling.</a:t>
            </a:r>
            <a:endParaRPr sz="1867" kern="0" dirty="0">
              <a:solidFill>
                <a:srgbClr val="000000"/>
              </a:solidFill>
              <a:latin typeface="Roboto"/>
              <a:ea typeface="Roboto"/>
              <a:cs typeface="Roboto"/>
              <a:sym typeface="Roboto"/>
            </a:endParaRPr>
          </a:p>
          <a:p>
            <a:pPr marL="609585" indent="-423323" defTabSz="1219170">
              <a:buClr>
                <a:srgbClr val="000000"/>
              </a:buClr>
              <a:buSzPts val="1400"/>
              <a:buFont typeface="Roboto"/>
              <a:buChar char="●"/>
            </a:pPr>
            <a:r>
              <a:rPr lang="en" sz="1867" kern="0" dirty="0">
                <a:solidFill>
                  <a:srgbClr val="000000"/>
                </a:solidFill>
                <a:latin typeface="Roboto"/>
                <a:ea typeface="Roboto"/>
                <a:cs typeface="Roboto"/>
                <a:sym typeface="Roboto"/>
              </a:rPr>
              <a:t>HTCondor nicely tackles High Throughput Computing that comprises 50% of DLS cluster CPU time</a:t>
            </a:r>
            <a:endParaRPr sz="1867" kern="0" dirty="0">
              <a:solidFill>
                <a:srgbClr val="000000"/>
              </a:solidFill>
              <a:latin typeface="Roboto"/>
              <a:ea typeface="Roboto"/>
              <a:cs typeface="Roboto"/>
              <a:sym typeface="Roboto"/>
            </a:endParaRPr>
          </a:p>
        </p:txBody>
      </p:sp>
      <p:sp>
        <p:nvSpPr>
          <p:cNvPr id="79" name="Google Shape;79;p14"/>
          <p:cNvSpPr/>
          <p:nvPr/>
        </p:nvSpPr>
        <p:spPr>
          <a:xfrm>
            <a:off x="8454700" y="2865795"/>
            <a:ext cx="1981200" cy="2763600"/>
          </a:xfrm>
          <a:prstGeom prst="roundRect">
            <a:avLst>
              <a:gd name="adj" fmla="val 16667"/>
            </a:avLst>
          </a:prstGeom>
          <a:solidFill>
            <a:srgbClr val="C9DAF8"/>
          </a:solidFill>
          <a:ln w="9525" cap="flat" cmpd="sng">
            <a:solidFill>
              <a:srgbClr val="3D85C6"/>
            </a:solidFill>
            <a:prstDash val="solid"/>
            <a:round/>
            <a:headEnd type="none" w="sm" len="sm"/>
            <a:tailEnd type="none" w="sm" len="sm"/>
          </a:ln>
        </p:spPr>
        <p:txBody>
          <a:bodyPr spcFirstLastPara="1" wrap="square" lIns="121900" tIns="121900" rIns="121900" bIns="121900" anchor="t" anchorCtr="0">
            <a:noAutofit/>
          </a:bodyPr>
          <a:lstStyle/>
          <a:p>
            <a:pPr algn="ctr" defTabSz="1219170">
              <a:buClr>
                <a:srgbClr val="000000"/>
              </a:buClr>
            </a:pPr>
            <a:r>
              <a:rPr lang="en" sz="1867" kern="0">
                <a:solidFill>
                  <a:srgbClr val="000000"/>
                </a:solidFill>
                <a:latin typeface="Arial"/>
                <a:cs typeface="Arial"/>
                <a:sym typeface="Arial"/>
              </a:rPr>
              <a:t>Kubernetes</a:t>
            </a:r>
            <a:endParaRPr sz="1867" kern="0">
              <a:solidFill>
                <a:srgbClr val="000000"/>
              </a:solidFill>
              <a:latin typeface="Arial"/>
              <a:cs typeface="Arial"/>
              <a:sym typeface="Arial"/>
            </a:endParaRPr>
          </a:p>
        </p:txBody>
      </p:sp>
      <p:sp>
        <p:nvSpPr>
          <p:cNvPr id="80" name="Google Shape;80;p14"/>
          <p:cNvSpPr/>
          <p:nvPr/>
        </p:nvSpPr>
        <p:spPr>
          <a:xfrm>
            <a:off x="8203300" y="2661467"/>
            <a:ext cx="2484000" cy="3882000"/>
          </a:xfrm>
          <a:prstGeom prst="roundRect">
            <a:avLst>
              <a:gd name="adj" fmla="val 16667"/>
            </a:avLst>
          </a:prstGeom>
          <a:noFill/>
          <a:ln w="9525" cap="flat" cmpd="sng">
            <a:solidFill>
              <a:srgbClr val="0B5394"/>
            </a:solidFill>
            <a:prstDash val="solid"/>
            <a:round/>
            <a:headEnd type="none" w="sm" len="sm"/>
            <a:tailEnd type="none" w="sm" len="sm"/>
          </a:ln>
        </p:spPr>
        <p:txBody>
          <a:bodyPr spcFirstLastPara="1" wrap="square" lIns="121900" tIns="121900" rIns="121900" bIns="121900" anchor="b" anchorCtr="0">
            <a:noAutofit/>
          </a:bodyPr>
          <a:lstStyle/>
          <a:p>
            <a:pPr algn="ctr" defTabSz="1219170">
              <a:buClr>
                <a:srgbClr val="000000"/>
              </a:buClr>
            </a:pPr>
            <a:endParaRPr sz="1867" kern="0">
              <a:solidFill>
                <a:srgbClr val="000000"/>
              </a:solidFill>
              <a:latin typeface="Arial"/>
              <a:cs typeface="Arial"/>
              <a:sym typeface="Arial"/>
            </a:endParaRPr>
          </a:p>
        </p:txBody>
      </p:sp>
      <p:pic>
        <p:nvPicPr>
          <p:cNvPr id="81" name="Google Shape;81;p14"/>
          <p:cNvPicPr preferRelativeResize="0"/>
          <p:nvPr/>
        </p:nvPicPr>
        <p:blipFill>
          <a:blip r:embed="rId3" cstate="hqprint">
            <a:alphaModFix/>
            <a:extLst>
              <a:ext uri="{28A0092B-C50C-407E-A947-70E740481C1C}">
                <a14:useLocalDpi xmlns:a14="http://schemas.microsoft.com/office/drawing/2010/main"/>
              </a:ext>
            </a:extLst>
          </a:blip>
          <a:stretch>
            <a:fillRect/>
          </a:stretch>
        </p:blipFill>
        <p:spPr>
          <a:xfrm>
            <a:off x="2232351" y="5736001"/>
            <a:ext cx="559367" cy="559367"/>
          </a:xfrm>
          <a:prstGeom prst="rect">
            <a:avLst/>
          </a:prstGeom>
          <a:noFill/>
          <a:ln>
            <a:noFill/>
          </a:ln>
        </p:spPr>
      </p:pic>
      <p:pic>
        <p:nvPicPr>
          <p:cNvPr id="82" name="Google Shape;82;p14"/>
          <p:cNvPicPr preferRelativeResize="0"/>
          <p:nvPr/>
        </p:nvPicPr>
        <p:blipFill>
          <a:blip r:embed="rId4" cstate="hqprint">
            <a:alphaModFix/>
            <a:extLst>
              <a:ext uri="{28A0092B-C50C-407E-A947-70E740481C1C}">
                <a14:useLocalDpi xmlns:a14="http://schemas.microsoft.com/office/drawing/2010/main"/>
              </a:ext>
            </a:extLst>
          </a:blip>
          <a:stretch>
            <a:fillRect/>
          </a:stretch>
        </p:blipFill>
        <p:spPr>
          <a:xfrm>
            <a:off x="5466784" y="5736034"/>
            <a:ext cx="1258419" cy="677033"/>
          </a:xfrm>
          <a:prstGeom prst="rect">
            <a:avLst/>
          </a:prstGeom>
          <a:noFill/>
          <a:ln>
            <a:noFill/>
          </a:ln>
        </p:spPr>
      </p:pic>
      <p:sp>
        <p:nvSpPr>
          <p:cNvPr id="83" name="Google Shape;83;p14"/>
          <p:cNvSpPr/>
          <p:nvPr/>
        </p:nvSpPr>
        <p:spPr>
          <a:xfrm>
            <a:off x="5051533" y="2865795"/>
            <a:ext cx="1981200" cy="2763600"/>
          </a:xfrm>
          <a:prstGeom prst="roundRect">
            <a:avLst>
              <a:gd name="adj" fmla="val 16667"/>
            </a:avLst>
          </a:prstGeom>
          <a:solidFill>
            <a:srgbClr val="C9DAF8"/>
          </a:solidFill>
          <a:ln w="9525" cap="flat" cmpd="sng">
            <a:solidFill>
              <a:srgbClr val="3D85C6"/>
            </a:solidFill>
            <a:prstDash val="solid"/>
            <a:round/>
            <a:headEnd type="none" w="sm" len="sm"/>
            <a:tailEnd type="none" w="sm" len="sm"/>
          </a:ln>
        </p:spPr>
        <p:txBody>
          <a:bodyPr spcFirstLastPara="1" wrap="square" lIns="121900" tIns="121900" rIns="121900" bIns="121900" anchor="t" anchorCtr="0">
            <a:noAutofit/>
          </a:bodyPr>
          <a:lstStyle/>
          <a:p>
            <a:pPr algn="ctr" defTabSz="1219170">
              <a:buClr>
                <a:srgbClr val="000000"/>
              </a:buClr>
            </a:pPr>
            <a:r>
              <a:rPr lang="en" sz="1867" kern="0">
                <a:solidFill>
                  <a:srgbClr val="000000"/>
                </a:solidFill>
                <a:latin typeface="Arial"/>
                <a:cs typeface="Arial"/>
                <a:sym typeface="Arial"/>
              </a:rPr>
              <a:t>Kubernetes</a:t>
            </a:r>
            <a:endParaRPr sz="1867" kern="0">
              <a:solidFill>
                <a:srgbClr val="000000"/>
              </a:solidFill>
              <a:latin typeface="Arial"/>
              <a:cs typeface="Arial"/>
              <a:sym typeface="Arial"/>
            </a:endParaRPr>
          </a:p>
        </p:txBody>
      </p:sp>
      <p:sp>
        <p:nvSpPr>
          <p:cNvPr id="84" name="Google Shape;84;p14"/>
          <p:cNvSpPr/>
          <p:nvPr/>
        </p:nvSpPr>
        <p:spPr>
          <a:xfrm>
            <a:off x="4800133" y="2661467"/>
            <a:ext cx="2484000" cy="3882000"/>
          </a:xfrm>
          <a:prstGeom prst="roundRect">
            <a:avLst>
              <a:gd name="adj" fmla="val 16667"/>
            </a:avLst>
          </a:prstGeom>
          <a:noFill/>
          <a:ln w="9525" cap="flat" cmpd="sng">
            <a:solidFill>
              <a:srgbClr val="0B5394"/>
            </a:solidFill>
            <a:prstDash val="solid"/>
            <a:round/>
            <a:headEnd type="none" w="sm" len="sm"/>
            <a:tailEnd type="none" w="sm" len="sm"/>
          </a:ln>
        </p:spPr>
        <p:txBody>
          <a:bodyPr spcFirstLastPara="1" wrap="square" lIns="121900" tIns="121900" rIns="121900" bIns="121900" anchor="b" anchorCtr="0">
            <a:noAutofit/>
          </a:bodyPr>
          <a:lstStyle/>
          <a:p>
            <a:pPr algn="ctr" defTabSz="1219170">
              <a:buClr>
                <a:srgbClr val="000000"/>
              </a:buClr>
            </a:pPr>
            <a:endParaRPr sz="1867" kern="0">
              <a:solidFill>
                <a:srgbClr val="000000"/>
              </a:solidFill>
              <a:latin typeface="Arial"/>
              <a:cs typeface="Arial"/>
              <a:sym typeface="Arial"/>
            </a:endParaRPr>
          </a:p>
        </p:txBody>
      </p:sp>
      <p:sp>
        <p:nvSpPr>
          <p:cNvPr id="85" name="Google Shape;85;p14"/>
          <p:cNvSpPr/>
          <p:nvPr/>
        </p:nvSpPr>
        <p:spPr>
          <a:xfrm>
            <a:off x="1521433" y="2879895"/>
            <a:ext cx="1981200" cy="2763600"/>
          </a:xfrm>
          <a:prstGeom prst="roundRect">
            <a:avLst>
              <a:gd name="adj" fmla="val 16667"/>
            </a:avLst>
          </a:prstGeom>
          <a:solidFill>
            <a:srgbClr val="C9DAF8"/>
          </a:solidFill>
          <a:ln w="9525" cap="flat" cmpd="sng">
            <a:solidFill>
              <a:srgbClr val="3D85C6"/>
            </a:solidFill>
            <a:prstDash val="solid"/>
            <a:round/>
            <a:headEnd type="none" w="sm" len="sm"/>
            <a:tailEnd type="none" w="sm" len="sm"/>
          </a:ln>
        </p:spPr>
        <p:txBody>
          <a:bodyPr spcFirstLastPara="1" wrap="square" lIns="121900" tIns="121900" rIns="121900" bIns="121900" anchor="t" anchorCtr="0">
            <a:noAutofit/>
          </a:bodyPr>
          <a:lstStyle/>
          <a:p>
            <a:pPr algn="ctr" defTabSz="1219170">
              <a:buClr>
                <a:srgbClr val="000000"/>
              </a:buClr>
            </a:pPr>
            <a:r>
              <a:rPr lang="en" sz="1867" kern="0">
                <a:solidFill>
                  <a:srgbClr val="000000"/>
                </a:solidFill>
                <a:latin typeface="Arial"/>
                <a:cs typeface="Arial"/>
                <a:sym typeface="Arial"/>
              </a:rPr>
              <a:t>Kubernetes</a:t>
            </a:r>
            <a:endParaRPr sz="1867" kern="0">
              <a:solidFill>
                <a:srgbClr val="000000"/>
              </a:solidFill>
              <a:latin typeface="Arial"/>
              <a:cs typeface="Arial"/>
              <a:sym typeface="Arial"/>
            </a:endParaRPr>
          </a:p>
        </p:txBody>
      </p:sp>
      <p:sp>
        <p:nvSpPr>
          <p:cNvPr id="86" name="Google Shape;86;p14"/>
          <p:cNvSpPr/>
          <p:nvPr/>
        </p:nvSpPr>
        <p:spPr>
          <a:xfrm>
            <a:off x="1270033" y="2661467"/>
            <a:ext cx="2484000" cy="3914800"/>
          </a:xfrm>
          <a:prstGeom prst="roundRect">
            <a:avLst>
              <a:gd name="adj" fmla="val 16667"/>
            </a:avLst>
          </a:prstGeom>
          <a:noFill/>
          <a:ln w="9525" cap="flat" cmpd="sng">
            <a:solidFill>
              <a:srgbClr val="0B5394"/>
            </a:solidFill>
            <a:prstDash val="solid"/>
            <a:round/>
            <a:headEnd type="none" w="sm" len="sm"/>
            <a:tailEnd type="none" w="sm" len="sm"/>
          </a:ln>
        </p:spPr>
        <p:txBody>
          <a:bodyPr spcFirstLastPara="1" wrap="square" lIns="121900" tIns="121900" rIns="121900" bIns="121900" anchor="b" anchorCtr="0">
            <a:noAutofit/>
          </a:bodyPr>
          <a:lstStyle/>
          <a:p>
            <a:pPr algn="ctr" defTabSz="1219170">
              <a:buClr>
                <a:srgbClr val="000000"/>
              </a:buClr>
            </a:pPr>
            <a:endParaRPr sz="1867" kern="0">
              <a:solidFill>
                <a:srgbClr val="000000"/>
              </a:solidFill>
              <a:latin typeface="Arial"/>
              <a:cs typeface="Arial"/>
              <a:sym typeface="Arial"/>
            </a:endParaRPr>
          </a:p>
        </p:txBody>
      </p:sp>
      <p:sp>
        <p:nvSpPr>
          <p:cNvPr id="87" name="Google Shape;87;p14"/>
          <p:cNvSpPr/>
          <p:nvPr/>
        </p:nvSpPr>
        <p:spPr>
          <a:xfrm>
            <a:off x="1733967" y="4641617"/>
            <a:ext cx="5146800" cy="677200"/>
          </a:xfrm>
          <a:prstGeom prst="roundRect">
            <a:avLst>
              <a:gd name="adj" fmla="val 16667"/>
            </a:avLst>
          </a:prstGeom>
          <a:solidFill>
            <a:srgbClr val="EFEFEF"/>
          </a:solidFill>
          <a:ln w="9525" cap="flat" cmpd="sng">
            <a:solidFill>
              <a:srgbClr val="0B5394"/>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1867" kern="0">
                <a:solidFill>
                  <a:srgbClr val="000000"/>
                </a:solidFill>
                <a:latin typeface="Arial"/>
                <a:cs typeface="Arial"/>
                <a:sym typeface="Arial"/>
              </a:rPr>
              <a:t>DLS Science Group “B” HTCondor Cluster   </a:t>
            </a:r>
            <a:endParaRPr sz="1867" kern="0">
              <a:solidFill>
                <a:srgbClr val="000000"/>
              </a:solidFill>
              <a:latin typeface="Arial"/>
              <a:cs typeface="Arial"/>
              <a:sym typeface="Arial"/>
            </a:endParaRPr>
          </a:p>
        </p:txBody>
      </p:sp>
      <p:pic>
        <p:nvPicPr>
          <p:cNvPr id="88" name="Google Shape;88;p14"/>
          <p:cNvPicPr preferRelativeResize="0"/>
          <p:nvPr/>
        </p:nvPicPr>
        <p:blipFill>
          <a:blip r:embed="rId5" cstate="hqprint">
            <a:alphaModFix/>
            <a:extLst>
              <a:ext uri="{28A0092B-C50C-407E-A947-70E740481C1C}">
                <a14:useLocalDpi xmlns:a14="http://schemas.microsoft.com/office/drawing/2010/main"/>
              </a:ext>
            </a:extLst>
          </a:blip>
          <a:stretch>
            <a:fillRect/>
          </a:stretch>
        </p:blipFill>
        <p:spPr>
          <a:xfrm>
            <a:off x="8987152" y="5700900"/>
            <a:ext cx="1123433" cy="842565"/>
          </a:xfrm>
          <a:prstGeom prst="rect">
            <a:avLst/>
          </a:prstGeom>
          <a:noFill/>
          <a:ln>
            <a:noFill/>
          </a:ln>
        </p:spPr>
      </p:pic>
      <p:sp>
        <p:nvSpPr>
          <p:cNvPr id="89" name="Google Shape;89;p14"/>
          <p:cNvSpPr/>
          <p:nvPr/>
        </p:nvSpPr>
        <p:spPr>
          <a:xfrm>
            <a:off x="1733967" y="3547233"/>
            <a:ext cx="8345600" cy="677200"/>
          </a:xfrm>
          <a:prstGeom prst="roundRect">
            <a:avLst>
              <a:gd name="adj" fmla="val 16667"/>
            </a:avLst>
          </a:prstGeom>
          <a:solidFill>
            <a:srgbClr val="EFEFEF"/>
          </a:solidFill>
          <a:ln w="9525" cap="flat" cmpd="sng">
            <a:solidFill>
              <a:srgbClr val="0B5394"/>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1867" kern="0">
                <a:solidFill>
                  <a:srgbClr val="000000"/>
                </a:solidFill>
                <a:latin typeface="Arial"/>
                <a:cs typeface="Arial"/>
                <a:sym typeface="Arial"/>
              </a:rPr>
              <a:t>DLS Science Group “A” HTCondor Cluster   </a:t>
            </a:r>
            <a:endParaRPr sz="1867" kern="0">
              <a:solidFill>
                <a:srgbClr val="000000"/>
              </a:solidFill>
              <a:latin typeface="Arial"/>
              <a:cs typeface="Arial"/>
              <a:sym typeface="Arial"/>
            </a:endParaRPr>
          </a:p>
        </p:txBody>
      </p:sp>
    </p:spTree>
    <p:extLst>
      <p:ext uri="{BB962C8B-B14F-4D97-AF65-F5344CB8AC3E}">
        <p14:creationId xmlns:p14="http://schemas.microsoft.com/office/powerpoint/2010/main" val="4063696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5"/>
          <p:cNvSpPr txBox="1">
            <a:spLocks noGrp="1"/>
          </p:cNvSpPr>
          <p:nvPr>
            <p:ph type="title"/>
          </p:nvPr>
        </p:nvSpPr>
        <p:spPr>
          <a:xfrm>
            <a:off x="131000" y="21800"/>
            <a:ext cx="11768800" cy="803600"/>
          </a:xfrm>
          <a:prstGeom prst="rect">
            <a:avLst/>
          </a:prstGeom>
        </p:spPr>
        <p:txBody>
          <a:bodyPr spcFirstLastPara="1" wrap="square" lIns="121900" tIns="121900" rIns="121900" bIns="121900" anchor="ctr" anchorCtr="0">
            <a:noAutofit/>
          </a:bodyPr>
          <a:lstStyle/>
          <a:p>
            <a:r>
              <a:rPr lang="en" sz="4000" dirty="0">
                <a:latin typeface="Calibri Light" panose="020F0302020204030204" pitchFamily="34" charset="0"/>
                <a:cs typeface="Calibri Light" panose="020F0302020204030204" pitchFamily="34" charset="0"/>
              </a:rPr>
              <a:t>Ongoing Developments</a:t>
            </a:r>
            <a:endParaRPr sz="4000" dirty="0">
              <a:latin typeface="Calibri Light" panose="020F0302020204030204" pitchFamily="34" charset="0"/>
              <a:cs typeface="Calibri Light" panose="020F0302020204030204" pitchFamily="34" charset="0"/>
            </a:endParaRPr>
          </a:p>
        </p:txBody>
      </p:sp>
      <p:sp>
        <p:nvSpPr>
          <p:cNvPr id="95" name="Google Shape;95;p15"/>
          <p:cNvSpPr txBox="1"/>
          <p:nvPr/>
        </p:nvSpPr>
        <p:spPr>
          <a:xfrm>
            <a:off x="676667" y="1021000"/>
            <a:ext cx="10758000" cy="4999200"/>
          </a:xfrm>
          <a:prstGeom prst="rect">
            <a:avLst/>
          </a:prstGeom>
          <a:noFill/>
          <a:ln>
            <a:noFill/>
          </a:ln>
        </p:spPr>
        <p:txBody>
          <a:bodyPr spcFirstLastPara="1" wrap="square" lIns="121900" tIns="121900" rIns="121900" bIns="121900" anchor="t" anchorCtr="0">
            <a:normAutofit fontScale="92500"/>
          </a:bodyPr>
          <a:lstStyle/>
          <a:p>
            <a:pPr marL="609585" indent="-423323" defTabSz="1219170">
              <a:buClr>
                <a:srgbClr val="000000"/>
              </a:buClr>
              <a:buSzPts val="1400"/>
              <a:buFont typeface="Roboto"/>
              <a:buChar char="●"/>
            </a:pPr>
            <a:r>
              <a:rPr lang="en" sz="1867" kern="0" dirty="0">
                <a:solidFill>
                  <a:srgbClr val="000000"/>
                </a:solidFill>
                <a:latin typeface="Roboto"/>
                <a:ea typeface="Roboto"/>
                <a:cs typeface="Roboto"/>
                <a:sym typeface="Roboto"/>
              </a:rPr>
              <a:t>Development underway of a “Cloud Console” for DLS users to start/stop Cloud based services/applications, e.g. HTCondor clusters, Slurm Clusters, DASK Clusters, Object Storage.</a:t>
            </a:r>
            <a:endParaRPr sz="1867" kern="0" dirty="0">
              <a:solidFill>
                <a:srgbClr val="000000"/>
              </a:solidFill>
              <a:latin typeface="Roboto"/>
              <a:ea typeface="Roboto"/>
              <a:cs typeface="Roboto"/>
              <a:sym typeface="Roboto"/>
            </a:endParaRPr>
          </a:p>
          <a:p>
            <a:pPr marL="609585" defTabSz="1219170">
              <a:buClr>
                <a:srgbClr val="000000"/>
              </a:buClr>
            </a:pPr>
            <a:endParaRPr sz="1867" kern="0" dirty="0">
              <a:solidFill>
                <a:srgbClr val="000000"/>
              </a:solidFill>
              <a:latin typeface="Roboto"/>
              <a:ea typeface="Roboto"/>
              <a:cs typeface="Roboto"/>
              <a:sym typeface="Roboto"/>
            </a:endParaRPr>
          </a:p>
          <a:p>
            <a:pPr marL="609585" indent="-423323" defTabSz="1219170">
              <a:buClr>
                <a:srgbClr val="000000"/>
              </a:buClr>
              <a:buSzPts val="1400"/>
              <a:buFont typeface="Roboto"/>
              <a:buChar char="●"/>
            </a:pPr>
            <a:r>
              <a:rPr lang="en" sz="1867" kern="0" dirty="0">
                <a:solidFill>
                  <a:srgbClr val="000000"/>
                </a:solidFill>
                <a:latin typeface="Roboto"/>
                <a:ea typeface="Roboto"/>
                <a:cs typeface="Roboto"/>
                <a:sym typeface="Roboto"/>
              </a:rPr>
              <a:t>Scientists/researchers won’t interact with Cloud APIs/tools directly. They launch services/applications via the Cloud Console and log in/target the resources they start.</a:t>
            </a:r>
            <a:endParaRPr sz="1867" kern="0" dirty="0">
              <a:solidFill>
                <a:srgbClr val="000000"/>
              </a:solidFill>
              <a:latin typeface="Roboto"/>
              <a:ea typeface="Roboto"/>
              <a:cs typeface="Roboto"/>
              <a:sym typeface="Roboto"/>
            </a:endParaRPr>
          </a:p>
          <a:p>
            <a:pPr marL="609585" defTabSz="1219170">
              <a:buClr>
                <a:srgbClr val="000000"/>
              </a:buClr>
            </a:pPr>
            <a:endParaRPr sz="1867" kern="0" dirty="0">
              <a:solidFill>
                <a:srgbClr val="000000"/>
              </a:solidFill>
              <a:latin typeface="Roboto"/>
              <a:ea typeface="Roboto"/>
              <a:cs typeface="Roboto"/>
              <a:sym typeface="Roboto"/>
            </a:endParaRPr>
          </a:p>
          <a:p>
            <a:pPr marL="609585" indent="-423323" defTabSz="1219170">
              <a:buClr>
                <a:srgbClr val="000000"/>
              </a:buClr>
              <a:buSzPts val="1400"/>
              <a:buFont typeface="Roboto"/>
              <a:buChar char="●"/>
            </a:pPr>
            <a:r>
              <a:rPr lang="en" sz="1867" kern="0" dirty="0">
                <a:solidFill>
                  <a:srgbClr val="000000"/>
                </a:solidFill>
                <a:latin typeface="Roboto"/>
                <a:ea typeface="Roboto"/>
                <a:cs typeface="Roboto"/>
                <a:sym typeface="Roboto"/>
              </a:rPr>
              <a:t>Cloud Console will provide DLS billing integration for Pub Cloud resources.</a:t>
            </a:r>
            <a:endParaRPr sz="1867" kern="0" dirty="0">
              <a:solidFill>
                <a:srgbClr val="000000"/>
              </a:solidFill>
              <a:latin typeface="Roboto"/>
              <a:ea typeface="Roboto"/>
              <a:cs typeface="Roboto"/>
              <a:sym typeface="Roboto"/>
            </a:endParaRPr>
          </a:p>
          <a:p>
            <a:pPr marL="609585" defTabSz="1219170">
              <a:buClr>
                <a:srgbClr val="000000"/>
              </a:buClr>
            </a:pPr>
            <a:endParaRPr sz="1867" kern="0" dirty="0">
              <a:solidFill>
                <a:srgbClr val="000000"/>
              </a:solidFill>
              <a:latin typeface="Roboto"/>
              <a:ea typeface="Roboto"/>
              <a:cs typeface="Roboto"/>
              <a:sym typeface="Roboto"/>
            </a:endParaRPr>
          </a:p>
          <a:p>
            <a:pPr marL="609585" indent="-423323" defTabSz="1219170">
              <a:buClr>
                <a:srgbClr val="000000"/>
              </a:buClr>
              <a:buSzPts val="1400"/>
              <a:buFont typeface="Roboto"/>
              <a:buChar char="●"/>
            </a:pPr>
            <a:r>
              <a:rPr lang="en" sz="1867" kern="0" dirty="0">
                <a:solidFill>
                  <a:srgbClr val="000000"/>
                </a:solidFill>
                <a:latin typeface="Roboto"/>
                <a:ea typeface="Roboto"/>
                <a:cs typeface="Roboto"/>
                <a:sym typeface="Roboto"/>
              </a:rPr>
              <a:t>HTCondor running HTC workloads is a good fit for IRIS. Head node(s) runs in DLS (containerised) with workers connecting from anywhere e.g. IRIS, Pub Cloud Spot Markets.</a:t>
            </a:r>
          </a:p>
          <a:p>
            <a:pPr marL="1066785" lvl="1" indent="-423323" defTabSz="1219170">
              <a:buClr>
                <a:srgbClr val="000000"/>
              </a:buClr>
              <a:buSzPts val="1400"/>
              <a:buFont typeface="Roboto"/>
              <a:buChar char="●"/>
            </a:pPr>
            <a:r>
              <a:rPr lang="en-GB" sz="1867" kern="0" dirty="0">
                <a:solidFill>
                  <a:srgbClr val="000000"/>
                </a:solidFill>
                <a:latin typeface="Roboto"/>
                <a:ea typeface="Roboto"/>
                <a:cs typeface="Roboto"/>
                <a:sym typeface="Roboto"/>
              </a:rPr>
              <a:t>all applications are in Singularity containers</a:t>
            </a:r>
          </a:p>
          <a:p>
            <a:pPr marL="1066785" lvl="1" indent="-423323" defTabSz="1219170">
              <a:buClr>
                <a:srgbClr val="000000"/>
              </a:buClr>
              <a:buSzPts val="1400"/>
              <a:buFont typeface="Roboto"/>
              <a:buChar char="●"/>
            </a:pPr>
            <a:r>
              <a:rPr lang="en-GB" sz="1867" kern="0" dirty="0">
                <a:solidFill>
                  <a:srgbClr val="000000"/>
                </a:solidFill>
                <a:latin typeface="Roboto"/>
                <a:ea typeface="Roboto"/>
                <a:cs typeface="Roboto"/>
                <a:sym typeface="Roboto"/>
              </a:rPr>
              <a:t>a variety of workloads: </a:t>
            </a:r>
            <a:r>
              <a:rPr lang="en-GB" sz="1867" kern="0" dirty="0" err="1">
                <a:solidFill>
                  <a:srgbClr val="000000"/>
                </a:solidFill>
                <a:latin typeface="Roboto"/>
                <a:ea typeface="Roboto"/>
                <a:cs typeface="Roboto"/>
                <a:sym typeface="Roboto"/>
              </a:rPr>
              <a:t>OpenMP</a:t>
            </a:r>
            <a:r>
              <a:rPr lang="en-GB" sz="1867" kern="0" dirty="0">
                <a:solidFill>
                  <a:srgbClr val="000000"/>
                </a:solidFill>
                <a:latin typeface="Roboto"/>
                <a:ea typeface="Roboto"/>
                <a:cs typeface="Roboto"/>
                <a:sym typeface="Roboto"/>
              </a:rPr>
              <a:t> multithreading, MPI parallelism, GPU processing</a:t>
            </a:r>
          </a:p>
          <a:p>
            <a:pPr marL="1066785" lvl="1" indent="-423323" defTabSz="1219170">
              <a:buClr>
                <a:srgbClr val="000000"/>
              </a:buClr>
              <a:buSzPts val="1400"/>
              <a:buFont typeface="Roboto"/>
              <a:buChar char="●"/>
            </a:pPr>
            <a:endParaRPr sz="1867" kern="0" dirty="0">
              <a:solidFill>
                <a:srgbClr val="000000"/>
              </a:solidFill>
              <a:latin typeface="Roboto"/>
              <a:ea typeface="Roboto"/>
              <a:cs typeface="Roboto"/>
              <a:sym typeface="Roboto"/>
            </a:endParaRPr>
          </a:p>
          <a:p>
            <a:pPr marL="609585" defTabSz="1219170">
              <a:buClr>
                <a:srgbClr val="000000"/>
              </a:buClr>
            </a:pPr>
            <a:endParaRPr sz="1867" kern="0" dirty="0">
              <a:solidFill>
                <a:srgbClr val="000000"/>
              </a:solidFill>
              <a:latin typeface="Roboto"/>
              <a:ea typeface="Roboto"/>
              <a:cs typeface="Roboto"/>
              <a:sym typeface="Roboto"/>
            </a:endParaRPr>
          </a:p>
          <a:p>
            <a:pPr marL="609585" indent="-423323" defTabSz="1219170">
              <a:buClr>
                <a:srgbClr val="000000"/>
              </a:buClr>
              <a:buSzPts val="1400"/>
              <a:buFont typeface="Roboto"/>
              <a:buChar char="●"/>
            </a:pPr>
            <a:r>
              <a:rPr lang="en" sz="1867" kern="0" dirty="0">
                <a:solidFill>
                  <a:srgbClr val="000000"/>
                </a:solidFill>
                <a:latin typeface="Roboto"/>
                <a:ea typeface="Roboto"/>
                <a:cs typeface="Roboto"/>
                <a:sym typeface="Roboto"/>
              </a:rPr>
              <a:t>HPC clusters as a service will initially be targeted at Pub Cloud due to purpose designed HPC infrastructure: RDMA, DDN HPC storage etc.</a:t>
            </a:r>
            <a:endParaRPr sz="1867" kern="0" dirty="0">
              <a:solidFill>
                <a:srgbClr val="000000"/>
              </a:solidFill>
              <a:latin typeface="Roboto"/>
              <a:ea typeface="Roboto"/>
              <a:cs typeface="Roboto"/>
              <a:sym typeface="Roboto"/>
            </a:endParaRPr>
          </a:p>
          <a:p>
            <a:pPr marL="609585" defTabSz="1219170">
              <a:buClr>
                <a:srgbClr val="000000"/>
              </a:buClr>
            </a:pPr>
            <a:endParaRPr sz="1867" kern="0" dirty="0">
              <a:solidFill>
                <a:srgbClr val="000000"/>
              </a:solidFill>
              <a:latin typeface="Roboto"/>
              <a:ea typeface="Roboto"/>
              <a:cs typeface="Roboto"/>
              <a:sym typeface="Roboto"/>
            </a:endParaRPr>
          </a:p>
          <a:p>
            <a:pPr marL="609585" indent="-423323" defTabSz="1219170">
              <a:buClr>
                <a:srgbClr val="000000"/>
              </a:buClr>
              <a:buSzPts val="1400"/>
              <a:buFont typeface="Roboto"/>
              <a:buChar char="●"/>
            </a:pPr>
            <a:r>
              <a:rPr lang="en" sz="1867" kern="0" dirty="0">
                <a:solidFill>
                  <a:srgbClr val="000000"/>
                </a:solidFill>
                <a:latin typeface="Roboto"/>
                <a:ea typeface="Roboto"/>
                <a:cs typeface="Roboto"/>
                <a:sym typeface="Roboto"/>
              </a:rPr>
              <a:t>POCs underway for HPC Clusters in the cloud (Oracle, AWS and GCP engaged).</a:t>
            </a:r>
            <a:endParaRPr sz="1867" kern="0" dirty="0">
              <a:solidFill>
                <a:srgbClr val="000000"/>
              </a:solidFill>
              <a:latin typeface="Roboto"/>
              <a:ea typeface="Roboto"/>
              <a:cs typeface="Roboto"/>
              <a:sym typeface="Roboto"/>
            </a:endParaRPr>
          </a:p>
          <a:p>
            <a:pPr marL="609585" defTabSz="1219170">
              <a:buClr>
                <a:srgbClr val="000000"/>
              </a:buClr>
            </a:pPr>
            <a:endParaRPr sz="1867" kern="0" dirty="0">
              <a:solidFill>
                <a:srgbClr val="000000"/>
              </a:solidFill>
              <a:latin typeface="Roboto"/>
              <a:ea typeface="Roboto"/>
              <a:cs typeface="Roboto"/>
              <a:sym typeface="Roboto"/>
            </a:endParaRPr>
          </a:p>
        </p:txBody>
      </p:sp>
    </p:spTree>
    <p:extLst>
      <p:ext uri="{BB962C8B-B14F-4D97-AF65-F5344CB8AC3E}">
        <p14:creationId xmlns:p14="http://schemas.microsoft.com/office/powerpoint/2010/main" val="2730657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231" y="76370"/>
            <a:ext cx="10515600" cy="1325563"/>
          </a:xfrm>
        </p:spPr>
        <p:txBody>
          <a:bodyPr/>
          <a:lstStyle/>
          <a:p>
            <a:r>
              <a:rPr lang="en-GB" dirty="0"/>
              <a:t>MX (Macromolecular Crystallography) Pipeline POC</a:t>
            </a:r>
          </a:p>
        </p:txBody>
      </p:sp>
      <p:sp>
        <p:nvSpPr>
          <p:cNvPr id="3" name="Rectangle 2"/>
          <p:cNvSpPr/>
          <p:nvPr/>
        </p:nvSpPr>
        <p:spPr>
          <a:xfrm>
            <a:off x="721893" y="1466101"/>
            <a:ext cx="10106528" cy="4339650"/>
          </a:xfrm>
          <a:prstGeom prst="rect">
            <a:avLst/>
          </a:prstGeom>
        </p:spPr>
        <p:txBody>
          <a:bodyPr wrap="square">
            <a:spAutoFit/>
          </a:bodyPr>
          <a:lstStyle/>
          <a:p>
            <a:pPr marL="285750" lvl="0" indent="-285750">
              <a:buFont typeface="Arial" panose="020B0604020202020204" pitchFamily="34" charset="0"/>
              <a:buChar char="•"/>
            </a:pPr>
            <a:r>
              <a:rPr lang="en-GB" sz="2000" dirty="0"/>
              <a:t>Using established </a:t>
            </a:r>
            <a:r>
              <a:rPr lang="en-GB" sz="2000" dirty="0" err="1"/>
              <a:t>Mollecular</a:t>
            </a:r>
            <a:r>
              <a:rPr lang="en-GB" sz="2000" dirty="0"/>
              <a:t> Crystallography (MX) pipeline </a:t>
            </a:r>
          </a:p>
          <a:p>
            <a:pPr marL="742950" lvl="1" indent="-285750">
              <a:buFont typeface="Arial" panose="020B0604020202020204" pitchFamily="34" charset="0"/>
              <a:buChar char="•"/>
            </a:pPr>
            <a:r>
              <a:rPr lang="en-GB" sz="2000" dirty="0"/>
              <a:t>processing with CCP4, dials, etc.</a:t>
            </a:r>
          </a:p>
          <a:p>
            <a:pPr marL="742950" lvl="1" indent="-285750">
              <a:buFont typeface="Arial" panose="020B0604020202020204" pitchFamily="34" charset="0"/>
              <a:buChar char="•"/>
            </a:pPr>
            <a:endParaRPr lang="en-GB" sz="2800" dirty="0"/>
          </a:p>
          <a:p>
            <a:pPr marL="742950" lvl="1" indent="-285750">
              <a:buFont typeface="Arial" panose="020B0604020202020204" pitchFamily="34" charset="0"/>
              <a:buChar char="•"/>
            </a:pPr>
            <a:r>
              <a:rPr lang="en-GB" sz="2000" dirty="0"/>
              <a:t>multithreaded, optimally on up to 8 threads</a:t>
            </a:r>
            <a:endParaRPr lang="en-GB" sz="2400" dirty="0"/>
          </a:p>
          <a:p>
            <a:pPr marL="742950" lvl="1" indent="-285750">
              <a:buFont typeface="Arial" panose="020B0604020202020204" pitchFamily="34" charset="0"/>
              <a:buChar char="•"/>
            </a:pPr>
            <a:r>
              <a:rPr lang="en-GB" sz="2000" dirty="0"/>
              <a:t>highly parallelisable workload (on a per job basis), very HTC</a:t>
            </a:r>
            <a:endParaRPr lang="en-GB" sz="2400" dirty="0"/>
          </a:p>
          <a:p>
            <a:pPr marL="742950" lvl="1" indent="-285750">
              <a:buFont typeface="Arial" panose="020B0604020202020204" pitchFamily="34" charset="0"/>
              <a:buChar char="•"/>
            </a:pPr>
            <a:r>
              <a:rPr lang="en-GB" sz="2000" dirty="0"/>
              <a:t>minimal input (~1MB), small output (~10MB)</a:t>
            </a:r>
            <a:endParaRPr lang="en-GB" sz="2400" dirty="0"/>
          </a:p>
          <a:p>
            <a:pPr marL="285750" lvl="0" indent="-285750">
              <a:buFont typeface="Arial" panose="020B0604020202020204" pitchFamily="34" charset="0"/>
              <a:buChar char="•"/>
            </a:pPr>
            <a:endParaRPr lang="en-GB" sz="2000" dirty="0"/>
          </a:p>
          <a:p>
            <a:pPr marL="285750" lvl="0" indent="-285750">
              <a:buFont typeface="Arial" panose="020B0604020202020204" pitchFamily="34" charset="0"/>
              <a:buChar char="•"/>
            </a:pPr>
            <a:r>
              <a:rPr lang="en-GB" sz="2000" dirty="0"/>
              <a:t>Done: </a:t>
            </a:r>
          </a:p>
          <a:p>
            <a:pPr marL="742950" lvl="1" indent="-285750">
              <a:buFont typeface="Arial" panose="020B0604020202020204" pitchFamily="34" charset="0"/>
              <a:buChar char="•"/>
            </a:pPr>
            <a:r>
              <a:rPr lang="en-GB" sz="2000" dirty="0"/>
              <a:t>individual jobs submitted and run via </a:t>
            </a:r>
            <a:r>
              <a:rPr lang="en-GB" sz="2000" dirty="0" err="1"/>
              <a:t>HTCondor</a:t>
            </a:r>
            <a:endParaRPr lang="en-GB" sz="2000" dirty="0"/>
          </a:p>
          <a:p>
            <a:pPr marL="285750" lvl="0" indent="-285750">
              <a:buFont typeface="Arial" panose="020B0604020202020204" pitchFamily="34" charset="0"/>
              <a:buChar char="•"/>
            </a:pPr>
            <a:endParaRPr lang="en-GB" sz="2800" dirty="0"/>
          </a:p>
          <a:p>
            <a:pPr marL="285750" lvl="0" indent="-285750">
              <a:buFont typeface="Arial" panose="020B0604020202020204" pitchFamily="34" charset="0"/>
              <a:buChar char="•"/>
            </a:pPr>
            <a:r>
              <a:rPr lang="en-GB" sz="2000" dirty="0"/>
              <a:t>To do: </a:t>
            </a:r>
          </a:p>
          <a:p>
            <a:pPr marL="742950" lvl="1" indent="-285750">
              <a:buFont typeface="Arial" panose="020B0604020202020204" pitchFamily="34" charset="0"/>
              <a:buChar char="•"/>
            </a:pPr>
            <a:r>
              <a:rPr lang="en-GB" sz="2000" dirty="0"/>
              <a:t>integrating job submission and output collection via </a:t>
            </a:r>
            <a:r>
              <a:rPr lang="en-GB" sz="2000" dirty="0" err="1"/>
              <a:t>HTCondor</a:t>
            </a:r>
            <a:r>
              <a:rPr lang="en-GB" sz="2000" dirty="0"/>
              <a:t> into the existing DLS processing pipeline (controlled by </a:t>
            </a:r>
            <a:r>
              <a:rPr lang="en-GB" sz="2000" dirty="0" err="1"/>
              <a:t>Zocalo</a:t>
            </a:r>
            <a:r>
              <a:rPr lang="en-GB" sz="2000" dirty="0"/>
              <a:t>) </a:t>
            </a:r>
          </a:p>
        </p:txBody>
      </p:sp>
    </p:spTree>
    <p:extLst>
      <p:ext uri="{BB962C8B-B14F-4D97-AF65-F5344CB8AC3E}">
        <p14:creationId xmlns:p14="http://schemas.microsoft.com/office/powerpoint/2010/main" val="3982954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nut 2">
            <a:extLst>
              <a:ext uri="{FF2B5EF4-FFF2-40B4-BE49-F238E27FC236}">
                <a16:creationId xmlns:a16="http://schemas.microsoft.com/office/drawing/2014/main" id="{EA99809B-0111-0646-8692-D9E378042AA3}"/>
              </a:ext>
            </a:extLst>
          </p:cNvPr>
          <p:cNvSpPr/>
          <p:nvPr/>
        </p:nvSpPr>
        <p:spPr>
          <a:xfrm>
            <a:off x="3964919" y="1637005"/>
            <a:ext cx="3652031" cy="3652031"/>
          </a:xfrm>
          <a:prstGeom prst="donut">
            <a:avLst>
              <a:gd name="adj" fmla="val 9218"/>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Donut 3">
            <a:extLst>
              <a:ext uri="{FF2B5EF4-FFF2-40B4-BE49-F238E27FC236}">
                <a16:creationId xmlns:a16="http://schemas.microsoft.com/office/drawing/2014/main" id="{EAC974DB-E012-3C44-8596-B8A721B65D49}"/>
              </a:ext>
            </a:extLst>
          </p:cNvPr>
          <p:cNvSpPr/>
          <p:nvPr/>
        </p:nvSpPr>
        <p:spPr>
          <a:xfrm>
            <a:off x="3283910" y="954197"/>
            <a:ext cx="5029559" cy="5029559"/>
          </a:xfrm>
          <a:prstGeom prst="donut">
            <a:avLst>
              <a:gd name="adj" fmla="val 1217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6">
            <a:extLst>
              <a:ext uri="{FF2B5EF4-FFF2-40B4-BE49-F238E27FC236}">
                <a16:creationId xmlns:a16="http://schemas.microsoft.com/office/drawing/2014/main" id="{E3FE36C2-2942-B946-8FC1-5963B01D7C66}"/>
              </a:ext>
            </a:extLst>
          </p:cNvPr>
          <p:cNvSpPr/>
          <p:nvPr/>
        </p:nvSpPr>
        <p:spPr>
          <a:xfrm>
            <a:off x="4033746" y="957365"/>
            <a:ext cx="1702220" cy="1155730"/>
          </a:xfrm>
          <a:custGeom>
            <a:avLst/>
            <a:gdLst>
              <a:gd name="connsiteX0" fmla="*/ 1670358 w 1670358"/>
              <a:gd name="connsiteY0" fmla="*/ 0 h 1134097"/>
              <a:gd name="connsiteX1" fmla="*/ 1670358 w 1670358"/>
              <a:gd name="connsiteY1" fmla="*/ 600641 h 1134097"/>
              <a:gd name="connsiteX2" fmla="*/ 1541008 w 1670358"/>
              <a:gd name="connsiteY2" fmla="*/ 607173 h 1134097"/>
              <a:gd name="connsiteX3" fmla="*/ 468265 w 1670358"/>
              <a:gd name="connsiteY3" fmla="*/ 1090122 h 1134097"/>
              <a:gd name="connsiteX4" fmla="*/ 424551 w 1670358"/>
              <a:gd name="connsiteY4" fmla="*/ 1134097 h 1134097"/>
              <a:gd name="connsiteX5" fmla="*/ 0 w 1670358"/>
              <a:gd name="connsiteY5" fmla="*/ 710067 h 1134097"/>
              <a:gd name="connsiteX6" fmla="*/ 61749 w 1670358"/>
              <a:gd name="connsiteY6" fmla="*/ 647948 h 1134097"/>
              <a:gd name="connsiteX7" fmla="*/ 1479597 w 1670358"/>
              <a:gd name="connsiteY7" fmla="*/ 9633 h 1134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0358" h="1134097">
                <a:moveTo>
                  <a:pt x="1670358" y="0"/>
                </a:moveTo>
                <a:lnTo>
                  <a:pt x="1670358" y="600641"/>
                </a:lnTo>
                <a:lnTo>
                  <a:pt x="1541008" y="607173"/>
                </a:lnTo>
                <a:cubicBezTo>
                  <a:pt x="1129111" y="649003"/>
                  <a:pt x="756794" y="824722"/>
                  <a:pt x="468265" y="1090122"/>
                </a:cubicBezTo>
                <a:lnTo>
                  <a:pt x="424551" y="1134097"/>
                </a:lnTo>
                <a:lnTo>
                  <a:pt x="0" y="710067"/>
                </a:lnTo>
                <a:lnTo>
                  <a:pt x="61749" y="647948"/>
                </a:lnTo>
                <a:cubicBezTo>
                  <a:pt x="443100" y="297168"/>
                  <a:pt x="935192" y="64920"/>
                  <a:pt x="1479597" y="9633"/>
                </a:cubicBezTo>
                <a:close/>
              </a:path>
            </a:pathLst>
          </a:custGeom>
          <a:solidFill>
            <a:srgbClr val="4BB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7">
            <a:extLst>
              <a:ext uri="{FF2B5EF4-FFF2-40B4-BE49-F238E27FC236}">
                <a16:creationId xmlns:a16="http://schemas.microsoft.com/office/drawing/2014/main" id="{0ABFEACD-D16C-3A42-8A38-A4B1B7797F9E}"/>
              </a:ext>
            </a:extLst>
          </p:cNvPr>
          <p:cNvSpPr/>
          <p:nvPr/>
        </p:nvSpPr>
        <p:spPr>
          <a:xfrm rot="18829288">
            <a:off x="2948848" y="2182287"/>
            <a:ext cx="1662146" cy="1116209"/>
          </a:xfrm>
          <a:custGeom>
            <a:avLst/>
            <a:gdLst>
              <a:gd name="connsiteX0" fmla="*/ 1631034 w 1631034"/>
              <a:gd name="connsiteY0" fmla="*/ 0 h 1095316"/>
              <a:gd name="connsiteX1" fmla="*/ 1631034 w 1631034"/>
              <a:gd name="connsiteY1" fmla="*/ 600641 h 1095316"/>
              <a:gd name="connsiteX2" fmla="*/ 1501684 w 1631034"/>
              <a:gd name="connsiteY2" fmla="*/ 607173 h 1095316"/>
              <a:gd name="connsiteX3" fmla="*/ 428941 w 1631034"/>
              <a:gd name="connsiteY3" fmla="*/ 1090122 h 1095316"/>
              <a:gd name="connsiteX4" fmla="*/ 423778 w 1631034"/>
              <a:gd name="connsiteY4" fmla="*/ 1095316 h 1095316"/>
              <a:gd name="connsiteX5" fmla="*/ 0 w 1631034"/>
              <a:gd name="connsiteY5" fmla="*/ 670507 h 1095316"/>
              <a:gd name="connsiteX6" fmla="*/ 22425 w 1631034"/>
              <a:gd name="connsiteY6" fmla="*/ 647948 h 1095316"/>
              <a:gd name="connsiteX7" fmla="*/ 1440273 w 1631034"/>
              <a:gd name="connsiteY7" fmla="*/ 9633 h 109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1034" h="1095316">
                <a:moveTo>
                  <a:pt x="1631034" y="0"/>
                </a:moveTo>
                <a:lnTo>
                  <a:pt x="1631034" y="600641"/>
                </a:lnTo>
                <a:lnTo>
                  <a:pt x="1501684" y="607173"/>
                </a:lnTo>
                <a:cubicBezTo>
                  <a:pt x="1089787" y="649003"/>
                  <a:pt x="717470" y="824722"/>
                  <a:pt x="428941" y="1090122"/>
                </a:cubicBezTo>
                <a:lnTo>
                  <a:pt x="423778" y="1095316"/>
                </a:lnTo>
                <a:lnTo>
                  <a:pt x="0" y="670507"/>
                </a:lnTo>
                <a:lnTo>
                  <a:pt x="22425" y="647948"/>
                </a:lnTo>
                <a:cubicBezTo>
                  <a:pt x="403776" y="297168"/>
                  <a:pt x="895868" y="64920"/>
                  <a:pt x="1440273" y="9633"/>
                </a:cubicBezTo>
                <a:close/>
              </a:path>
            </a:pathLst>
          </a:custGeom>
          <a:solidFill>
            <a:srgbClr val="B6B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8">
            <a:extLst>
              <a:ext uri="{FF2B5EF4-FFF2-40B4-BE49-F238E27FC236}">
                <a16:creationId xmlns:a16="http://schemas.microsoft.com/office/drawing/2014/main" id="{B05F368D-6DE0-E64B-824A-B48AFD458783}"/>
              </a:ext>
            </a:extLst>
          </p:cNvPr>
          <p:cNvSpPr/>
          <p:nvPr/>
        </p:nvSpPr>
        <p:spPr>
          <a:xfrm rot="16200000">
            <a:off x="3017018" y="3814174"/>
            <a:ext cx="1674533" cy="1128410"/>
          </a:xfrm>
          <a:custGeom>
            <a:avLst/>
            <a:gdLst>
              <a:gd name="connsiteX0" fmla="*/ 1643189 w 1643189"/>
              <a:gd name="connsiteY0" fmla="*/ 0 h 1107288"/>
              <a:gd name="connsiteX1" fmla="*/ 1643189 w 1643189"/>
              <a:gd name="connsiteY1" fmla="*/ 600641 h 1107288"/>
              <a:gd name="connsiteX2" fmla="*/ 1513839 w 1643189"/>
              <a:gd name="connsiteY2" fmla="*/ 607173 h 1107288"/>
              <a:gd name="connsiteX3" fmla="*/ 441096 w 1643189"/>
              <a:gd name="connsiteY3" fmla="*/ 1090122 h 1107288"/>
              <a:gd name="connsiteX4" fmla="*/ 424032 w 1643189"/>
              <a:gd name="connsiteY4" fmla="*/ 1107288 h 1107288"/>
              <a:gd name="connsiteX5" fmla="*/ 0 w 1643189"/>
              <a:gd name="connsiteY5" fmla="*/ 682735 h 1107288"/>
              <a:gd name="connsiteX6" fmla="*/ 34580 w 1643189"/>
              <a:gd name="connsiteY6" fmla="*/ 647948 h 1107288"/>
              <a:gd name="connsiteX7" fmla="*/ 1452428 w 1643189"/>
              <a:gd name="connsiteY7" fmla="*/ 9633 h 110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3189" h="1107288">
                <a:moveTo>
                  <a:pt x="1643189" y="0"/>
                </a:moveTo>
                <a:lnTo>
                  <a:pt x="1643189" y="600641"/>
                </a:lnTo>
                <a:lnTo>
                  <a:pt x="1513839" y="607173"/>
                </a:lnTo>
                <a:cubicBezTo>
                  <a:pt x="1101942" y="649003"/>
                  <a:pt x="729625" y="824722"/>
                  <a:pt x="441096" y="1090122"/>
                </a:cubicBezTo>
                <a:lnTo>
                  <a:pt x="424032" y="1107288"/>
                </a:lnTo>
                <a:lnTo>
                  <a:pt x="0" y="682735"/>
                </a:lnTo>
                <a:lnTo>
                  <a:pt x="34580" y="647948"/>
                </a:lnTo>
                <a:cubicBezTo>
                  <a:pt x="415931" y="297168"/>
                  <a:pt x="908023" y="64920"/>
                  <a:pt x="1452428" y="9633"/>
                </a:cubicBezTo>
                <a:close/>
              </a:path>
            </a:pathLst>
          </a:custGeom>
          <a:solidFill>
            <a:srgbClr val="1F3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Freeform 9">
            <a:extLst>
              <a:ext uri="{FF2B5EF4-FFF2-40B4-BE49-F238E27FC236}">
                <a16:creationId xmlns:a16="http://schemas.microsoft.com/office/drawing/2014/main" id="{1226A05A-3916-2742-A0B8-5A0F8BDD37A0}"/>
              </a:ext>
            </a:extLst>
          </p:cNvPr>
          <p:cNvSpPr/>
          <p:nvPr/>
        </p:nvSpPr>
        <p:spPr>
          <a:xfrm rot="13498337">
            <a:off x="4228285" y="4930252"/>
            <a:ext cx="1662207" cy="1115954"/>
          </a:xfrm>
          <a:custGeom>
            <a:avLst/>
            <a:gdLst>
              <a:gd name="connsiteX0" fmla="*/ 1631094 w 1631094"/>
              <a:gd name="connsiteY0" fmla="*/ 600641 h 1095065"/>
              <a:gd name="connsiteX1" fmla="*/ 1501744 w 1631094"/>
              <a:gd name="connsiteY1" fmla="*/ 607173 h 1095065"/>
              <a:gd name="connsiteX2" fmla="*/ 429001 w 1631094"/>
              <a:gd name="connsiteY2" fmla="*/ 1090122 h 1095065"/>
              <a:gd name="connsiteX3" fmla="*/ 424087 w 1631094"/>
              <a:gd name="connsiteY3" fmla="*/ 1095065 h 1095065"/>
              <a:gd name="connsiteX4" fmla="*/ 0 w 1631094"/>
              <a:gd name="connsiteY4" fmla="*/ 670568 h 1095065"/>
              <a:gd name="connsiteX5" fmla="*/ 22485 w 1631094"/>
              <a:gd name="connsiteY5" fmla="*/ 647948 h 1095065"/>
              <a:gd name="connsiteX6" fmla="*/ 1440333 w 1631094"/>
              <a:gd name="connsiteY6" fmla="*/ 9633 h 1095065"/>
              <a:gd name="connsiteX7" fmla="*/ 1631094 w 1631094"/>
              <a:gd name="connsiteY7" fmla="*/ 0 h 109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1094" h="1095065">
                <a:moveTo>
                  <a:pt x="1631094" y="600641"/>
                </a:moveTo>
                <a:lnTo>
                  <a:pt x="1501744" y="607173"/>
                </a:lnTo>
                <a:cubicBezTo>
                  <a:pt x="1089847" y="649003"/>
                  <a:pt x="717530" y="824722"/>
                  <a:pt x="429001" y="1090122"/>
                </a:cubicBezTo>
                <a:lnTo>
                  <a:pt x="424087" y="1095065"/>
                </a:lnTo>
                <a:lnTo>
                  <a:pt x="0" y="670568"/>
                </a:lnTo>
                <a:lnTo>
                  <a:pt x="22485" y="647948"/>
                </a:lnTo>
                <a:cubicBezTo>
                  <a:pt x="403836" y="297168"/>
                  <a:pt x="895928" y="64920"/>
                  <a:pt x="1440333" y="9633"/>
                </a:cubicBezTo>
                <a:lnTo>
                  <a:pt x="1631094" y="0"/>
                </a:lnTo>
                <a:close/>
              </a:path>
            </a:pathLst>
          </a:custGeom>
          <a:solidFill>
            <a:srgbClr val="B3C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Striped Right Arrow 10">
            <a:extLst>
              <a:ext uri="{FF2B5EF4-FFF2-40B4-BE49-F238E27FC236}">
                <a16:creationId xmlns:a16="http://schemas.microsoft.com/office/drawing/2014/main" id="{E9B85D7C-470A-E64C-B68E-1BA89D1AACD3}"/>
              </a:ext>
            </a:extLst>
          </p:cNvPr>
          <p:cNvSpPr/>
          <p:nvPr/>
        </p:nvSpPr>
        <p:spPr>
          <a:xfrm>
            <a:off x="5792517" y="5058244"/>
            <a:ext cx="2724915" cy="1237315"/>
          </a:xfrm>
          <a:prstGeom prst="stripedRightArrow">
            <a:avLst/>
          </a:prstGeom>
          <a:solidFill>
            <a:srgbClr val="EFA2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5AFFE10A-764C-9A48-88B7-B6F0FFA260CB}"/>
              </a:ext>
            </a:extLst>
          </p:cNvPr>
          <p:cNvSpPr txBox="1"/>
          <p:nvPr/>
        </p:nvSpPr>
        <p:spPr>
          <a:xfrm rot="20150411">
            <a:off x="4177407" y="1456165"/>
            <a:ext cx="1640375" cy="376377"/>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panose="020F0502020204030204"/>
                <a:ea typeface="+mn-ea"/>
                <a:cs typeface="+mn-cs"/>
              </a:rPr>
              <a:t>Crystallisation</a:t>
            </a:r>
          </a:p>
        </p:txBody>
      </p:sp>
      <p:sp>
        <p:nvSpPr>
          <p:cNvPr id="13" name="TextBox 12">
            <a:extLst>
              <a:ext uri="{FF2B5EF4-FFF2-40B4-BE49-F238E27FC236}">
                <a16:creationId xmlns:a16="http://schemas.microsoft.com/office/drawing/2014/main" id="{FEF89F1A-6A07-1744-99F0-59448451E424}"/>
              </a:ext>
            </a:extLst>
          </p:cNvPr>
          <p:cNvSpPr txBox="1"/>
          <p:nvPr/>
        </p:nvSpPr>
        <p:spPr>
          <a:xfrm rot="17413023">
            <a:off x="3145529" y="2530531"/>
            <a:ext cx="1640375" cy="376377"/>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panose="020F0502020204030204"/>
                <a:ea typeface="+mn-ea"/>
                <a:cs typeface="+mn-cs"/>
              </a:rPr>
              <a:t>Soaking</a:t>
            </a:r>
          </a:p>
        </p:txBody>
      </p:sp>
      <p:sp>
        <p:nvSpPr>
          <p:cNvPr id="14" name="TextBox 13">
            <a:extLst>
              <a:ext uri="{FF2B5EF4-FFF2-40B4-BE49-F238E27FC236}">
                <a16:creationId xmlns:a16="http://schemas.microsoft.com/office/drawing/2014/main" id="{4E78C8BD-0D82-884B-A301-0C3FB39BBD7E}"/>
              </a:ext>
            </a:extLst>
          </p:cNvPr>
          <p:cNvSpPr txBox="1"/>
          <p:nvPr/>
        </p:nvSpPr>
        <p:spPr>
          <a:xfrm rot="4086448">
            <a:off x="3057289" y="4096419"/>
            <a:ext cx="1640375" cy="376377"/>
          </a:xfrm>
          <a:prstGeom prst="rect">
            <a:avLst/>
          </a:prstGeom>
          <a:noFill/>
        </p:spPr>
        <p:txBody>
          <a:bodyPr wrap="square" rtlCol="0">
            <a:prstTxWarp prst="textArchDow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panose="020F0502020204030204"/>
                <a:ea typeface="+mn-ea"/>
                <a:cs typeface="+mn-cs"/>
              </a:rPr>
              <a:t>Data collection</a:t>
            </a:r>
          </a:p>
        </p:txBody>
      </p:sp>
      <p:sp>
        <p:nvSpPr>
          <p:cNvPr id="15" name="TextBox 14">
            <a:extLst>
              <a:ext uri="{FF2B5EF4-FFF2-40B4-BE49-F238E27FC236}">
                <a16:creationId xmlns:a16="http://schemas.microsoft.com/office/drawing/2014/main" id="{A297A121-4EA5-BE41-9493-308FF4BB38CE}"/>
              </a:ext>
            </a:extLst>
          </p:cNvPr>
          <p:cNvSpPr txBox="1"/>
          <p:nvPr/>
        </p:nvSpPr>
        <p:spPr>
          <a:xfrm rot="1385247">
            <a:off x="4177406" y="5205031"/>
            <a:ext cx="1640375" cy="376377"/>
          </a:xfrm>
          <a:prstGeom prst="rect">
            <a:avLst/>
          </a:prstGeom>
          <a:noFill/>
        </p:spPr>
        <p:txBody>
          <a:bodyPr wrap="square" rtlCol="0">
            <a:prstTxWarp prst="textArchDow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panose="020F0502020204030204"/>
                <a:ea typeface="+mn-ea"/>
                <a:cs typeface="+mn-cs"/>
              </a:rPr>
              <a:t>Data processing</a:t>
            </a:r>
          </a:p>
        </p:txBody>
      </p:sp>
      <p:sp>
        <p:nvSpPr>
          <p:cNvPr id="16" name="TextBox 15">
            <a:extLst>
              <a:ext uri="{FF2B5EF4-FFF2-40B4-BE49-F238E27FC236}">
                <a16:creationId xmlns:a16="http://schemas.microsoft.com/office/drawing/2014/main" id="{A1F3FF30-CEF8-1B49-8298-8268A266F8A8}"/>
              </a:ext>
            </a:extLst>
          </p:cNvPr>
          <p:cNvSpPr txBox="1"/>
          <p:nvPr/>
        </p:nvSpPr>
        <p:spPr>
          <a:xfrm>
            <a:off x="6041711" y="5481059"/>
            <a:ext cx="1867794" cy="3763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panose="020F0502020204030204"/>
                <a:ea typeface="+mn-ea"/>
                <a:cs typeface="+mn-cs"/>
              </a:rPr>
              <a:t>Structural data</a:t>
            </a:r>
          </a:p>
        </p:txBody>
      </p:sp>
      <p:sp>
        <p:nvSpPr>
          <p:cNvPr id="17" name="TextBox 16">
            <a:extLst>
              <a:ext uri="{FF2B5EF4-FFF2-40B4-BE49-F238E27FC236}">
                <a16:creationId xmlns:a16="http://schemas.microsoft.com/office/drawing/2014/main" id="{F1561DDC-CD91-924A-9708-676DA2FB8631}"/>
              </a:ext>
            </a:extLst>
          </p:cNvPr>
          <p:cNvSpPr txBox="1"/>
          <p:nvPr/>
        </p:nvSpPr>
        <p:spPr>
          <a:xfrm rot="20150411">
            <a:off x="4031746" y="882760"/>
            <a:ext cx="1640375" cy="376377"/>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Target protein</a:t>
            </a:r>
          </a:p>
        </p:txBody>
      </p:sp>
      <p:sp>
        <p:nvSpPr>
          <p:cNvPr id="18" name="TextBox 17">
            <a:extLst>
              <a:ext uri="{FF2B5EF4-FFF2-40B4-BE49-F238E27FC236}">
                <a16:creationId xmlns:a16="http://schemas.microsoft.com/office/drawing/2014/main" id="{59ADFAE1-6D70-1C44-8D08-1B7E4D85107F}"/>
              </a:ext>
            </a:extLst>
          </p:cNvPr>
          <p:cNvSpPr txBox="1"/>
          <p:nvPr/>
        </p:nvSpPr>
        <p:spPr>
          <a:xfrm rot="17224195">
            <a:off x="2464931" y="2488655"/>
            <a:ext cx="1640375" cy="376377"/>
          </a:xfrm>
          <a:prstGeom prst="rect">
            <a:avLst/>
          </a:prstGeom>
          <a:noFill/>
        </p:spPr>
        <p:txBody>
          <a:bodyPr wrap="square" rtlCol="0">
            <a:prstTxWarp prst="textArchUp">
              <a:avLst>
                <a:gd name="adj" fmla="val 11128157"/>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Fragment library</a:t>
            </a:r>
          </a:p>
        </p:txBody>
      </p:sp>
      <p:sp>
        <p:nvSpPr>
          <p:cNvPr id="19" name="Oval 18">
            <a:extLst>
              <a:ext uri="{FF2B5EF4-FFF2-40B4-BE49-F238E27FC236}">
                <a16:creationId xmlns:a16="http://schemas.microsoft.com/office/drawing/2014/main" id="{41A17F82-3D4A-684E-BDF3-BBD2EE7C8E99}"/>
              </a:ext>
            </a:extLst>
          </p:cNvPr>
          <p:cNvSpPr/>
          <p:nvPr/>
        </p:nvSpPr>
        <p:spPr>
          <a:xfrm>
            <a:off x="4399092" y="2050311"/>
            <a:ext cx="2795527" cy="2795527"/>
          </a:xfrm>
          <a:prstGeom prst="ellipse">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w="19050">
                  <a:solidFill>
                    <a:prstClr val="white"/>
                  </a:solidFill>
                </a:ln>
                <a:solidFill>
                  <a:srgbClr val="4472C4"/>
                </a:solidFill>
                <a:effectLst/>
                <a:uLnTx/>
                <a:uFillTx/>
                <a:latin typeface="Calibri" panose="020F0502020204030204"/>
                <a:ea typeface="+mn-ea"/>
                <a:cs typeface="+mn-cs"/>
              </a:rPr>
              <a:t>XCDB</a:t>
            </a:r>
          </a:p>
        </p:txBody>
      </p:sp>
      <p:sp>
        <p:nvSpPr>
          <p:cNvPr id="20" name="Striped Right Arrow 19">
            <a:extLst>
              <a:ext uri="{FF2B5EF4-FFF2-40B4-BE49-F238E27FC236}">
                <a16:creationId xmlns:a16="http://schemas.microsoft.com/office/drawing/2014/main" id="{AB3B0444-0B05-F345-8B8F-C395A8BE99BD}"/>
              </a:ext>
            </a:extLst>
          </p:cNvPr>
          <p:cNvSpPr/>
          <p:nvPr/>
        </p:nvSpPr>
        <p:spPr>
          <a:xfrm rot="3900705">
            <a:off x="4584245" y="1930665"/>
            <a:ext cx="1343684" cy="610134"/>
          </a:xfrm>
          <a:prstGeom prst="stripedRightArrow">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C000">
                  <a:lumMod val="20000"/>
                  <a:lumOff val="80000"/>
                </a:srgbClr>
              </a:solidFill>
              <a:effectLst/>
              <a:uLnTx/>
              <a:uFillTx/>
              <a:latin typeface="Calibri" panose="020F0502020204030204"/>
              <a:ea typeface="+mn-ea"/>
              <a:cs typeface="+mn-cs"/>
            </a:endParaRPr>
          </a:p>
        </p:txBody>
      </p:sp>
      <p:sp>
        <p:nvSpPr>
          <p:cNvPr id="21" name="Striped Right Arrow 20">
            <a:extLst>
              <a:ext uri="{FF2B5EF4-FFF2-40B4-BE49-F238E27FC236}">
                <a16:creationId xmlns:a16="http://schemas.microsoft.com/office/drawing/2014/main" id="{30769043-667B-264E-9C52-AB32B8BC6416}"/>
              </a:ext>
            </a:extLst>
          </p:cNvPr>
          <p:cNvSpPr/>
          <p:nvPr/>
        </p:nvSpPr>
        <p:spPr>
          <a:xfrm rot="1375767">
            <a:off x="3884439" y="2662418"/>
            <a:ext cx="1343684" cy="610134"/>
          </a:xfrm>
          <a:prstGeom prst="stripedRightArrow">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C000">
                  <a:lumMod val="20000"/>
                  <a:lumOff val="80000"/>
                </a:srgbClr>
              </a:solidFill>
              <a:effectLst/>
              <a:uLnTx/>
              <a:uFillTx/>
              <a:latin typeface="Calibri" panose="020F0502020204030204"/>
              <a:ea typeface="+mn-ea"/>
              <a:cs typeface="+mn-cs"/>
            </a:endParaRPr>
          </a:p>
        </p:txBody>
      </p:sp>
      <p:sp>
        <p:nvSpPr>
          <p:cNvPr id="22" name="Striped Right Arrow 21">
            <a:extLst>
              <a:ext uri="{FF2B5EF4-FFF2-40B4-BE49-F238E27FC236}">
                <a16:creationId xmlns:a16="http://schemas.microsoft.com/office/drawing/2014/main" id="{5C3806DA-4235-0448-AD66-22520BF7AC65}"/>
              </a:ext>
            </a:extLst>
          </p:cNvPr>
          <p:cNvSpPr/>
          <p:nvPr/>
        </p:nvSpPr>
        <p:spPr>
          <a:xfrm rot="20402516">
            <a:off x="3899751" y="3705454"/>
            <a:ext cx="1343684" cy="610134"/>
          </a:xfrm>
          <a:prstGeom prst="stripedRightArrow">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C000">
                  <a:lumMod val="20000"/>
                  <a:lumOff val="80000"/>
                </a:srgbClr>
              </a:solidFill>
              <a:effectLst/>
              <a:uLnTx/>
              <a:uFillTx/>
              <a:latin typeface="Calibri" panose="020F0502020204030204"/>
              <a:ea typeface="+mn-ea"/>
              <a:cs typeface="+mn-cs"/>
            </a:endParaRPr>
          </a:p>
        </p:txBody>
      </p:sp>
      <p:sp>
        <p:nvSpPr>
          <p:cNvPr id="23" name="Striped Right Arrow 22">
            <a:extLst>
              <a:ext uri="{FF2B5EF4-FFF2-40B4-BE49-F238E27FC236}">
                <a16:creationId xmlns:a16="http://schemas.microsoft.com/office/drawing/2014/main" id="{80AB342A-6876-3C43-8FF7-50C198E647EE}"/>
              </a:ext>
            </a:extLst>
          </p:cNvPr>
          <p:cNvSpPr/>
          <p:nvPr/>
        </p:nvSpPr>
        <p:spPr>
          <a:xfrm rot="17747177">
            <a:off x="4621923" y="4428244"/>
            <a:ext cx="1343684" cy="610134"/>
          </a:xfrm>
          <a:prstGeom prst="stripedRightArrow">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C000">
                  <a:lumMod val="20000"/>
                  <a:lumOff val="80000"/>
                </a:srgbClr>
              </a:solidFill>
              <a:effectLst/>
              <a:uLnTx/>
              <a:uFillTx/>
              <a:latin typeface="Calibri" panose="020F0502020204030204"/>
              <a:ea typeface="+mn-ea"/>
              <a:cs typeface="+mn-cs"/>
            </a:endParaRPr>
          </a:p>
        </p:txBody>
      </p:sp>
      <p:sp>
        <p:nvSpPr>
          <p:cNvPr id="24" name="Freeform 23">
            <a:extLst>
              <a:ext uri="{FF2B5EF4-FFF2-40B4-BE49-F238E27FC236}">
                <a16:creationId xmlns:a16="http://schemas.microsoft.com/office/drawing/2014/main" id="{ED9E2BAF-236F-B248-AE8A-CE63D2B04BF8}"/>
              </a:ext>
            </a:extLst>
          </p:cNvPr>
          <p:cNvSpPr/>
          <p:nvPr/>
        </p:nvSpPr>
        <p:spPr>
          <a:xfrm>
            <a:off x="5735967" y="958861"/>
            <a:ext cx="383552" cy="613310"/>
          </a:xfrm>
          <a:custGeom>
            <a:avLst/>
            <a:gdLst>
              <a:gd name="connsiteX0" fmla="*/ 0 w 376373"/>
              <a:gd name="connsiteY0" fmla="*/ 0 h 587464"/>
              <a:gd name="connsiteX1" fmla="*/ 322075 w 376373"/>
              <a:gd name="connsiteY1" fmla="*/ 0 h 587464"/>
              <a:gd name="connsiteX2" fmla="*/ 55492 w 376373"/>
              <a:gd name="connsiteY2" fmla="*/ 266583 h 587464"/>
              <a:gd name="connsiteX3" fmla="*/ 376373 w 376373"/>
              <a:gd name="connsiteY3" fmla="*/ 587464 h 587464"/>
              <a:gd name="connsiteX4" fmla="*/ 0 w 376373"/>
              <a:gd name="connsiteY4" fmla="*/ 587464 h 58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373" h="587464">
                <a:moveTo>
                  <a:pt x="0" y="0"/>
                </a:moveTo>
                <a:lnTo>
                  <a:pt x="322075" y="0"/>
                </a:lnTo>
                <a:lnTo>
                  <a:pt x="55492" y="266583"/>
                </a:lnTo>
                <a:lnTo>
                  <a:pt x="376373" y="587464"/>
                </a:lnTo>
                <a:lnTo>
                  <a:pt x="0" y="587464"/>
                </a:lnTo>
                <a:close/>
              </a:path>
            </a:pathLst>
          </a:custGeom>
          <a:solidFill>
            <a:srgbClr val="4BB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Striped Right Arrow 24">
            <a:extLst>
              <a:ext uri="{FF2B5EF4-FFF2-40B4-BE49-F238E27FC236}">
                <a16:creationId xmlns:a16="http://schemas.microsoft.com/office/drawing/2014/main" id="{CB8CAB47-2F0D-F249-82F9-376096599209}"/>
              </a:ext>
            </a:extLst>
          </p:cNvPr>
          <p:cNvSpPr/>
          <p:nvPr/>
        </p:nvSpPr>
        <p:spPr>
          <a:xfrm rot="10800000">
            <a:off x="5879577" y="627179"/>
            <a:ext cx="2724915" cy="1237315"/>
          </a:xfrm>
          <a:prstGeom prst="stripedRightArrow">
            <a:avLst/>
          </a:prstGeom>
          <a:solidFill>
            <a:srgbClr val="EFA2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6FA90D13-21A1-3940-AB94-C135A8E789C8}"/>
              </a:ext>
            </a:extLst>
          </p:cNvPr>
          <p:cNvSpPr txBox="1"/>
          <p:nvPr/>
        </p:nvSpPr>
        <p:spPr>
          <a:xfrm>
            <a:off x="6068686" y="1057647"/>
            <a:ext cx="2407354" cy="3763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panose="020F0502020204030204"/>
                <a:ea typeface="+mn-ea"/>
                <a:cs typeface="+mn-cs"/>
              </a:rPr>
              <a:t>Follow-up compounds</a:t>
            </a:r>
          </a:p>
        </p:txBody>
      </p:sp>
      <p:sp>
        <p:nvSpPr>
          <p:cNvPr id="27" name="TextBox 26">
            <a:extLst>
              <a:ext uri="{FF2B5EF4-FFF2-40B4-BE49-F238E27FC236}">
                <a16:creationId xmlns:a16="http://schemas.microsoft.com/office/drawing/2014/main" id="{90649526-E46F-E745-972B-F7E2C2D40A5B}"/>
              </a:ext>
            </a:extLst>
          </p:cNvPr>
          <p:cNvSpPr txBox="1"/>
          <p:nvPr/>
        </p:nvSpPr>
        <p:spPr>
          <a:xfrm rot="5400000">
            <a:off x="3636011" y="1519721"/>
            <a:ext cx="3656205" cy="3916860"/>
          </a:xfrm>
          <a:prstGeom prst="rect">
            <a:avLst/>
          </a:prstGeom>
          <a:noFill/>
        </p:spPr>
        <p:txBody>
          <a:bodyPr wrap="none" rtlCol="0">
            <a:prstTxWarp prst="textArchUp">
              <a:avLst>
                <a:gd name="adj" fmla="val 11395116"/>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err="1">
                <a:ln>
                  <a:noFill/>
                </a:ln>
                <a:solidFill>
                  <a:srgbClr val="FFC000">
                    <a:lumMod val="75000"/>
                  </a:srgbClr>
                </a:solidFill>
                <a:effectLst/>
                <a:uLnTx/>
                <a:uFillTx/>
                <a:latin typeface="Calibri" panose="020F0502020204030204"/>
                <a:ea typeface="+mn-ea"/>
                <a:cs typeface="+mn-cs"/>
              </a:rPr>
              <a:t>XChem</a:t>
            </a:r>
            <a:r>
              <a:rPr kumimoji="0" lang="en-GB" sz="2000" b="0" i="0" u="none" strike="noStrike" kern="1200" cap="none" spc="0" normalizeH="0" baseline="0" noProof="0">
                <a:ln>
                  <a:noFill/>
                </a:ln>
                <a:solidFill>
                  <a:srgbClr val="FFC000">
                    <a:lumMod val="75000"/>
                  </a:srgbClr>
                </a:solidFill>
                <a:effectLst/>
                <a:uLnTx/>
                <a:uFillTx/>
                <a:latin typeface="Calibri" panose="020F0502020204030204"/>
                <a:ea typeface="+mn-ea"/>
                <a:cs typeface="+mn-cs"/>
              </a:rPr>
              <a:t> pipelines</a:t>
            </a:r>
          </a:p>
        </p:txBody>
      </p:sp>
      <p:sp>
        <p:nvSpPr>
          <p:cNvPr id="28" name="Curved Left Arrow 27">
            <a:extLst>
              <a:ext uri="{FF2B5EF4-FFF2-40B4-BE49-F238E27FC236}">
                <a16:creationId xmlns:a16="http://schemas.microsoft.com/office/drawing/2014/main" id="{14491770-DBD2-B641-88BD-1C5E0E17C775}"/>
              </a:ext>
            </a:extLst>
          </p:cNvPr>
          <p:cNvSpPr/>
          <p:nvPr/>
        </p:nvSpPr>
        <p:spPr>
          <a:xfrm rot="21170885">
            <a:off x="5477755" y="562440"/>
            <a:ext cx="597994" cy="509781"/>
          </a:xfrm>
          <a:prstGeom prst="curved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Curved Left Arrow 28">
            <a:extLst>
              <a:ext uri="{FF2B5EF4-FFF2-40B4-BE49-F238E27FC236}">
                <a16:creationId xmlns:a16="http://schemas.microsoft.com/office/drawing/2014/main" id="{13EDDC16-DF9A-4B48-9E0E-54032CAF59E5}"/>
              </a:ext>
            </a:extLst>
          </p:cNvPr>
          <p:cNvSpPr/>
          <p:nvPr/>
        </p:nvSpPr>
        <p:spPr>
          <a:xfrm rot="18715543">
            <a:off x="3519673" y="1505934"/>
            <a:ext cx="597994" cy="509781"/>
          </a:xfrm>
          <a:prstGeom prst="curvedLeftArrow">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70C047F9-E4FF-6B4F-8319-5C3FDB2697AD}"/>
              </a:ext>
            </a:extLst>
          </p:cNvPr>
          <p:cNvSpPr txBox="1"/>
          <p:nvPr/>
        </p:nvSpPr>
        <p:spPr>
          <a:xfrm>
            <a:off x="3548505" y="300828"/>
            <a:ext cx="100777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70AD47"/>
                </a:solidFill>
                <a:effectLst/>
                <a:uLnTx/>
                <a:uFillTx/>
                <a:latin typeface="Calibri" panose="020F0502020204030204"/>
                <a:ea typeface="+mn-ea"/>
                <a:cs typeface="+mn-cs"/>
              </a:rPr>
              <a:t>Start</a:t>
            </a:r>
          </a:p>
        </p:txBody>
      </p:sp>
      <p:sp>
        <p:nvSpPr>
          <p:cNvPr id="31" name="TextBox 30">
            <a:extLst>
              <a:ext uri="{FF2B5EF4-FFF2-40B4-BE49-F238E27FC236}">
                <a16:creationId xmlns:a16="http://schemas.microsoft.com/office/drawing/2014/main" id="{302BE1B6-B166-A147-AD8F-F7B80EDFB26E}"/>
              </a:ext>
            </a:extLst>
          </p:cNvPr>
          <p:cNvSpPr txBox="1"/>
          <p:nvPr/>
        </p:nvSpPr>
        <p:spPr>
          <a:xfrm>
            <a:off x="6563475" y="6096981"/>
            <a:ext cx="824265"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C00000"/>
                </a:solidFill>
                <a:effectLst/>
                <a:uLnTx/>
                <a:uFillTx/>
                <a:latin typeface="Calibri" panose="020F0502020204030204"/>
                <a:ea typeface="+mn-ea"/>
                <a:cs typeface="+mn-cs"/>
              </a:rPr>
              <a:t>End</a:t>
            </a:r>
            <a:endParaRPr kumimoji="0" lang="en-GB" sz="2400" b="1" i="0" u="none" strike="noStrike" kern="1200" cap="none" spc="0" normalizeH="0" baseline="0" noProof="0">
              <a:ln>
                <a:noFill/>
              </a:ln>
              <a:solidFill>
                <a:srgbClr val="C00000"/>
              </a:solidFill>
              <a:effectLst/>
              <a:uLnTx/>
              <a:uFillTx/>
              <a:latin typeface="Calibri" panose="020F0502020204030204"/>
              <a:ea typeface="+mn-ea"/>
              <a:cs typeface="+mn-cs"/>
            </a:endParaRPr>
          </a:p>
        </p:txBody>
      </p:sp>
      <p:pic>
        <p:nvPicPr>
          <p:cNvPr id="32" name="Content Placeholder 38" descr="A screenshot of a computer&#10;&#10;Description automatically generated">
            <a:extLst>
              <a:ext uri="{FF2B5EF4-FFF2-40B4-BE49-F238E27FC236}">
                <a16:creationId xmlns:a16="http://schemas.microsoft.com/office/drawing/2014/main" id="{DCD09C55-2F83-0D4E-8034-ACDF75C1FB1E}"/>
              </a:ext>
            </a:extLst>
          </p:cNvPr>
          <p:cNvPicPr>
            <a:picLocks noChangeAspect="1"/>
          </p:cNvPicPr>
          <p:nvPr/>
        </p:nvPicPr>
        <p:blipFill>
          <a:blip r:embed="rId2"/>
          <a:stretch>
            <a:fillRect/>
          </a:stretch>
        </p:blipFill>
        <p:spPr>
          <a:xfrm>
            <a:off x="6462445" y="1973021"/>
            <a:ext cx="5359123" cy="2911958"/>
          </a:xfrm>
          <a:prstGeom prst="rect">
            <a:avLst/>
          </a:prstGeom>
          <a:ln>
            <a:solidFill>
              <a:schemeClr val="tx1"/>
            </a:solidFill>
          </a:ln>
        </p:spPr>
      </p:pic>
      <p:pic>
        <p:nvPicPr>
          <p:cNvPr id="7170" name="Picture 2">
            <a:extLst>
              <a:ext uri="{FF2B5EF4-FFF2-40B4-BE49-F238E27FC236}">
                <a16:creationId xmlns:a16="http://schemas.microsoft.com/office/drawing/2014/main" id="{43B7AF0A-2353-FD4D-B741-E9D5B5489E2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6494" y="275904"/>
            <a:ext cx="2469722" cy="108502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AE6FED87-756D-A647-8050-C0F2B5947D9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28914" y="1555465"/>
            <a:ext cx="12573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893998"/>
      </p:ext>
    </p:extLst>
  </p:cSld>
  <p:clrMapOvr>
    <a:masterClrMapping/>
  </p:clrMapOvr>
  <mc:AlternateContent xmlns:mc="http://schemas.openxmlformats.org/markup-compatibility/2006" xmlns:p14="http://schemas.microsoft.com/office/powerpoint/2010/main">
    <mc:Choice Requires="p14">
      <p:transition spd="slow" p14:dur="2000" advTm="1259"/>
    </mc:Choice>
    <mc:Fallback xmlns="">
      <p:transition spd="slow" advTm="1259"/>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A5AF40C4-22BA-8E4E-BCCA-36F84D5795A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00800" y="2568320"/>
            <a:ext cx="5513259" cy="4134944"/>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8" descr="A screenshot of a computer&#10;&#10;Description automatically generated">
            <a:extLst>
              <a:ext uri="{FF2B5EF4-FFF2-40B4-BE49-F238E27FC236}">
                <a16:creationId xmlns:a16="http://schemas.microsoft.com/office/drawing/2014/main" id="{A4003E08-7B94-3E4F-B97E-922615382AA2}"/>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7109718" y="133284"/>
            <a:ext cx="4452034" cy="2419078"/>
          </a:xfrm>
          <a:prstGeom prst="rect">
            <a:avLst/>
          </a:prstGeom>
          <a:ln>
            <a:solidFill>
              <a:schemeClr val="tx1"/>
            </a:solidFill>
          </a:ln>
        </p:spPr>
      </p:pic>
      <p:sp>
        <p:nvSpPr>
          <p:cNvPr id="6" name="TextBox 5">
            <a:extLst>
              <a:ext uri="{FF2B5EF4-FFF2-40B4-BE49-F238E27FC236}">
                <a16:creationId xmlns:a16="http://schemas.microsoft.com/office/drawing/2014/main" id="{AAB94264-0B24-AE48-B0CB-C442CF0B63E5}"/>
              </a:ext>
            </a:extLst>
          </p:cNvPr>
          <p:cNvSpPr txBox="1"/>
          <p:nvPr/>
        </p:nvSpPr>
        <p:spPr>
          <a:xfrm>
            <a:off x="420414" y="542523"/>
            <a:ext cx="567558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Fragalysis</a:t>
            </a:r>
          </a:p>
        </p:txBody>
      </p:sp>
      <p:sp>
        <p:nvSpPr>
          <p:cNvPr id="7" name="Rectangle 6">
            <a:extLst>
              <a:ext uri="{FF2B5EF4-FFF2-40B4-BE49-F238E27FC236}">
                <a16:creationId xmlns:a16="http://schemas.microsoft.com/office/drawing/2014/main" id="{853CF3DA-8BA7-2340-8860-EF1C6B37FC49}"/>
              </a:ext>
            </a:extLst>
          </p:cNvPr>
          <p:cNvSpPr/>
          <p:nvPr/>
        </p:nvSpPr>
        <p:spPr>
          <a:xfrm>
            <a:off x="369043" y="1483604"/>
            <a:ext cx="6096000" cy="92333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Fragalysis is an open-source and aggressively structure-based application designed to accelerate fragment-based lead discovery (FBLD)</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1ED4FBEC-2709-7F4E-9580-9CF409300C97}"/>
              </a:ext>
            </a:extLst>
          </p:cNvPr>
          <p:cNvSpPr txBox="1"/>
          <p:nvPr/>
        </p:nvSpPr>
        <p:spPr>
          <a:xfrm>
            <a:off x="444269" y="2436629"/>
            <a:ext cx="5528441" cy="409342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Web-application deployed on STFC cluster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Deployed on Kubernetes cluster managed by rancher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Ansible playbooks &amp; AWX define builds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Multiple environments: Developer (x4), Staging, Production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FragalysisDB</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postgres</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database – also deployed with full backup schedule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Graph-network – neo4j database – for designing new molecules also deployed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Calculations (computationally intensive &amp; expensive) to generate graph-network also done on VMs </a:t>
            </a: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ad hoc</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Graphic 8">
            <a:extLst>
              <a:ext uri="{FF2B5EF4-FFF2-40B4-BE49-F238E27FC236}">
                <a16:creationId xmlns:a16="http://schemas.microsoft.com/office/drawing/2014/main" id="{A4E50B50-A710-604A-8F9E-6908023FBEEC}"/>
              </a:ext>
            </a:extLst>
          </p:cNvPr>
          <p:cNvPicPr>
            <a:picLocks noChangeAspect="1"/>
          </p:cNvPicPr>
          <p:nvPr/>
        </p:nvPicPr>
        <p:blipFill>
          <a:blip r:embed="rId5" cstate="hq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541178" y="-154112"/>
            <a:ext cx="1736905" cy="1736905"/>
          </a:xfrm>
          <a:prstGeom prst="rect">
            <a:avLst/>
          </a:prstGeom>
        </p:spPr>
      </p:pic>
    </p:spTree>
    <p:extLst>
      <p:ext uri="{BB962C8B-B14F-4D97-AF65-F5344CB8AC3E}">
        <p14:creationId xmlns:p14="http://schemas.microsoft.com/office/powerpoint/2010/main" val="17092296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F955E9F9F58B40B97DF71D546B5376" ma:contentTypeVersion="13" ma:contentTypeDescription="Create a new document." ma:contentTypeScope="" ma:versionID="0c127c5488d02c33e72f18743e460fb7">
  <xsd:schema xmlns:xsd="http://www.w3.org/2001/XMLSchema" xmlns:xs="http://www.w3.org/2001/XMLSchema" xmlns:p="http://schemas.microsoft.com/office/2006/metadata/properties" xmlns:ns3="1cd6516c-2ef4-4cc2-a5f2-810ba7535e5d" xmlns:ns4="08cf98dd-2b01-4b4a-8564-016a2075dbd3" targetNamespace="http://schemas.microsoft.com/office/2006/metadata/properties" ma:root="true" ma:fieldsID="fc2977dbfeb3e6c2cc31c7e7e6007d6c" ns3:_="" ns4:_="">
    <xsd:import namespace="1cd6516c-2ef4-4cc2-a5f2-810ba7535e5d"/>
    <xsd:import namespace="08cf98dd-2b01-4b4a-8564-016a2075dbd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d6516c-2ef4-4cc2-a5f2-810ba7535e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8cf98dd-2b01-4b4a-8564-016a2075dbd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1667ED-42C1-4F3C-BEE2-BB052370C4A6}">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E108CAE-E21B-4D3F-B592-AAD39813E89A}">
  <ds:schemaRefs>
    <ds:schemaRef ds:uri="http://schemas.microsoft.com/sharepoint/v3/contenttype/forms"/>
  </ds:schemaRefs>
</ds:datastoreItem>
</file>

<file path=customXml/itemProps3.xml><?xml version="1.0" encoding="utf-8"?>
<ds:datastoreItem xmlns:ds="http://schemas.openxmlformats.org/officeDocument/2006/customXml" ds:itemID="{D1E9C234-DF4C-4E0F-ABFC-CD084EE4CC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d6516c-2ef4-4cc2-a5f2-810ba7535e5d"/>
    <ds:schemaRef ds:uri="08cf98dd-2b01-4b4a-8564-016a2075db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555</TotalTime>
  <Words>2457</Words>
  <Application>Microsoft Office PowerPoint</Application>
  <PresentationFormat>Widescreen</PresentationFormat>
  <Paragraphs>207</Paragraphs>
  <Slides>14</Slides>
  <Notes>8</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14</vt:i4>
      </vt:variant>
    </vt:vector>
  </HeadingPairs>
  <TitlesOfParts>
    <vt:vector size="22" baseType="lpstr">
      <vt:lpstr>Arial</vt:lpstr>
      <vt:lpstr>Calibri</vt:lpstr>
      <vt:lpstr>Calibri Light</vt:lpstr>
      <vt:lpstr>Roboto</vt:lpstr>
      <vt:lpstr>Office Theme</vt:lpstr>
      <vt:lpstr>1_Office Theme</vt:lpstr>
      <vt:lpstr>2_Office Theme</vt:lpstr>
      <vt:lpstr>3_Office Theme</vt:lpstr>
      <vt:lpstr>Diamond and IRIS</vt:lpstr>
      <vt:lpstr>IRIS as part of Diamond Computing Strategy</vt:lpstr>
      <vt:lpstr>IRIS to date &amp; Future considerations</vt:lpstr>
      <vt:lpstr>Diamond Cloud Solution</vt:lpstr>
      <vt:lpstr>Vision: Simplifying Access to Cloud</vt:lpstr>
      <vt:lpstr>Ongoing Developments</vt:lpstr>
      <vt:lpstr>MX (Macromolecular Crystallography) Pipeline POC</vt:lpstr>
      <vt:lpstr>PowerPoint Presentation</vt:lpstr>
      <vt:lpstr>PowerPoint Presentation</vt:lpstr>
      <vt:lpstr>PowerPoint Presentation</vt:lpstr>
      <vt:lpstr>PowerPoint Presentation</vt:lpstr>
      <vt:lpstr>PowerPoint Presentation</vt:lpstr>
      <vt:lpstr>PowerPoint Presentation</vt:lpstr>
      <vt:lpstr>IRIS to date &amp; Future considerations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Boscaro-Clarke, Isabelle (DLSLtd,RAL,CEO)</dc:creator>
  <cp:lastModifiedBy>Richards, J, Andrew (DLSLtd,RAL,LSCI)</cp:lastModifiedBy>
  <cp:revision>11</cp:revision>
  <dcterms:created xsi:type="dcterms:W3CDTF">2019-06-27T15:16:49Z</dcterms:created>
  <dcterms:modified xsi:type="dcterms:W3CDTF">2020-11-18T14:23:58Z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0x01010048F955E9F9F58B40B97DF71D546B5376</vt:lpwstr>
  </property>
</Properties>
</file>