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8" r:id="rId5"/>
  </p:sldMasterIdLst>
  <p:notesMasterIdLst>
    <p:notesMasterId r:id="rId26"/>
  </p:notesMasterIdLst>
  <p:sldIdLst>
    <p:sldId id="262" r:id="rId6"/>
    <p:sldId id="263" r:id="rId7"/>
    <p:sldId id="266" r:id="rId8"/>
    <p:sldId id="264" r:id="rId9"/>
    <p:sldId id="267" r:id="rId10"/>
    <p:sldId id="270" r:id="rId11"/>
    <p:sldId id="284" r:id="rId12"/>
    <p:sldId id="285" r:id="rId13"/>
    <p:sldId id="280" r:id="rId14"/>
    <p:sldId id="271" r:id="rId15"/>
    <p:sldId id="274" r:id="rId16"/>
    <p:sldId id="269" r:id="rId17"/>
    <p:sldId id="288" r:id="rId18"/>
    <p:sldId id="286" r:id="rId19"/>
    <p:sldId id="277" r:id="rId20"/>
    <p:sldId id="278" r:id="rId21"/>
    <p:sldId id="289" r:id="rId22"/>
    <p:sldId id="294" r:id="rId23"/>
    <p:sldId id="279" r:id="rId24"/>
    <p:sldId id="2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guide id="9" orient="horz" pos="36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088"/>
    <a:srgbClr val="7F7F7F"/>
    <a:srgbClr val="2E2D62"/>
    <a:srgbClr val="0C3251"/>
    <a:srgbClr val="626262"/>
    <a:srgbClr val="F08900"/>
    <a:srgbClr val="FF6900"/>
    <a:srgbClr val="1E5DF8"/>
    <a:srgbClr val="00BE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79394" autoAdjust="0"/>
  </p:normalViewPr>
  <p:slideViewPr>
    <p:cSldViewPr snapToGrid="0" snapToObjects="1">
      <p:cViewPr varScale="1">
        <p:scale>
          <a:sx n="68" d="100"/>
          <a:sy n="68" d="100"/>
        </p:scale>
        <p:origin x="432" y="78"/>
      </p:cViewPr>
      <p:guideLst>
        <p:guide orient="horz" pos="323"/>
        <p:guide pos="325"/>
        <p:guide orient="horz" pos="3974"/>
        <p:guide pos="7355"/>
        <p:guide pos="3840"/>
        <p:guide orient="horz" pos="867"/>
        <p:guide orient="horz" pos="3634"/>
        <p:guide pos="869"/>
        <p:guide orient="horz" pos="362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FE9A4A-3203-D544-A0F2-9B4A7A1B021E}" type="datetimeFigureOut">
              <a:rPr lang="en-US" smtClean="0"/>
              <a:t>11/17/2020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3BA1D-A00F-DB41-84DA-BE26C4853B35}" type="slidenum">
              <a:rPr lang="en-US" smtClean="0"/>
              <a:t>‹#›</a:t>
            </a:fld>
            <a:endParaRPr lang="en-US"/>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082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486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13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Calibri" panose="020F0502020204030204"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557338"/>
            <a:ext cx="10363200" cy="3800488"/>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2000">
                <a:solidFill>
                  <a:schemeClr val="accent1">
                    <a:lumMod val="50000"/>
                  </a:schemeClr>
                </a:solidFill>
                <a:latin typeface="Calibri" panose="020F0502020204030204" pitchFamily="34" charset="0"/>
                <a:cs typeface="Arial" pitchFamily="34" charset="0"/>
              </a:defRPr>
            </a:lvl3pPr>
            <a:lvl4pPr>
              <a:buNone/>
              <a:defRPr>
                <a:latin typeface="Arial" pitchFamily="34" charset="0"/>
                <a:cs typeface="Arial"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endParaRPr lang="en-US" dirty="0"/>
          </a:p>
        </p:txBody>
      </p:sp>
    </p:spTree>
    <p:extLst>
      <p:ext uri="{BB962C8B-B14F-4D97-AF65-F5344CB8AC3E}">
        <p14:creationId xmlns:p14="http://schemas.microsoft.com/office/powerpoint/2010/main" val="1369002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005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00703" y="5912650"/>
            <a:ext cx="3087443" cy="789272"/>
          </a:xfrm>
          <a:prstGeom prst="rect">
            <a:avLst/>
          </a:prstGeom>
        </p:spPr>
      </p:pic>
      <p:pic>
        <p:nvPicPr>
          <p:cNvPr id="7" name="Picture 6"/>
          <p:cNvPicPr>
            <a:picLocks noChangeAspect="1"/>
          </p:cNvPicPr>
          <p:nvPr userDrawn="1"/>
        </p:nvPicPr>
        <p:blipFill rotWithShape="1">
          <a:blip r:embed="rId7"/>
          <a:srcRect l="17790" t="23210" r="18590" b="36727"/>
          <a:stretch/>
        </p:blipFill>
        <p:spPr>
          <a:xfrm>
            <a:off x="3426688" y="5998252"/>
            <a:ext cx="1406846" cy="712906"/>
          </a:xfrm>
          <a:prstGeom prst="rect">
            <a:avLst/>
          </a:prstGeom>
        </p:spPr>
      </p:pic>
    </p:spTree>
    <p:extLst>
      <p:ext uri="{BB962C8B-B14F-4D97-AF65-F5344CB8AC3E}">
        <p14:creationId xmlns:p14="http://schemas.microsoft.com/office/powerpoint/2010/main" val="554890378"/>
      </p:ext>
    </p:extLst>
  </p:cSld>
  <p:clrMap bg1="lt1" tx1="dk1" bg2="lt2" tx2="dk2" accent1="accent1" accent2="accent2" accent3="accent3" accent4="accent4" accent5="accent5" accent6="accent6" hlink="hlink" folHlink="folHlink"/>
  <p:sldLayoutIdLst>
    <p:sldLayoutId id="2147483662" r:id="rId1"/>
    <p:sldLayoutId id="2147483667" r:id="rId2"/>
    <p:sldLayoutId id="2147483661" r:id="rId3"/>
    <p:sldLayoutId id="2147483680" r:id="rId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7AF2DF-B182-3D42-AFB4-BDFF5FB9E9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5943" y="5802308"/>
            <a:ext cx="2108080" cy="539750"/>
          </a:xfrm>
          <a:prstGeom prst="rect">
            <a:avLst/>
          </a:prstGeom>
        </p:spPr>
      </p:pic>
    </p:spTree>
    <p:extLst>
      <p:ext uri="{BB962C8B-B14F-4D97-AF65-F5344CB8AC3E}">
        <p14:creationId xmlns:p14="http://schemas.microsoft.com/office/powerpoint/2010/main" val="251128307"/>
      </p:ext>
    </p:extLst>
  </p:cSld>
  <p:clrMap bg1="lt1" tx1="dk1" bg2="lt2" tx2="dk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12192000"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XT"/>
          <p:cNvSpPr txBox="1">
            <a:spLocks noChangeArrowheads="1"/>
          </p:cNvSpPr>
          <p:nvPr/>
        </p:nvSpPr>
        <p:spPr bwMode="auto">
          <a:xfrm>
            <a:off x="8297334" y="1046164"/>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sp>
        <p:nvSpPr>
          <p:cNvPr id="4" name="TextBox 3"/>
          <p:cNvSpPr txBox="1"/>
          <p:nvPr/>
        </p:nvSpPr>
        <p:spPr>
          <a:xfrm>
            <a:off x="1040524" y="184386"/>
            <a:ext cx="10131973" cy="1323439"/>
          </a:xfrm>
          <a:prstGeom prst="rect">
            <a:avLst/>
          </a:prstGeom>
          <a:noFill/>
        </p:spPr>
        <p:txBody>
          <a:bodyPr wrap="square" rtlCol="0">
            <a:spAutoFit/>
          </a:bodyPr>
          <a:lstStyle/>
          <a:p>
            <a:pPr algn="ctr"/>
            <a:r>
              <a:rPr lang="en-GB" sz="3200" b="1" u="sng" dirty="0" err="1" smtClean="0"/>
              <a:t>IDAaaS</a:t>
            </a:r>
            <a:r>
              <a:rPr lang="en-GB" sz="3200" b="1" u="sng" dirty="0" smtClean="0"/>
              <a:t> To The Rescue – Facility Operations During </a:t>
            </a:r>
            <a:r>
              <a:rPr lang="en-GB" sz="3200" b="1" u="sng" dirty="0" err="1" smtClean="0"/>
              <a:t>Covid</a:t>
            </a:r>
            <a:endParaRPr lang="en-GB" sz="3200" b="1" u="sng" dirty="0" smtClean="0"/>
          </a:p>
          <a:p>
            <a:pPr algn="ctr"/>
            <a:endParaRPr lang="en-GB" sz="2400" b="1" dirty="0" smtClean="0"/>
          </a:p>
          <a:p>
            <a:pPr algn="ctr"/>
            <a:r>
              <a:rPr lang="en-GB" sz="2400" b="1" dirty="0" smtClean="0"/>
              <a:t>Russell Ewings – ISIS Excitations Group Leader</a:t>
            </a:r>
            <a:endParaRPr lang="en-GB" sz="2400" b="1" dirty="0"/>
          </a:p>
        </p:txBody>
      </p:sp>
    </p:spTree>
    <p:extLst>
      <p:ext uri="{BB962C8B-B14F-4D97-AF65-F5344CB8AC3E}">
        <p14:creationId xmlns:p14="http://schemas.microsoft.com/office/powerpoint/2010/main" val="136807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XT"/>
          <p:cNvSpPr txBox="1">
            <a:spLocks noChangeArrowheads="1"/>
          </p:cNvSpPr>
          <p:nvPr/>
        </p:nvSpPr>
        <p:spPr bwMode="auto">
          <a:xfrm>
            <a:off x="8297334" y="1046164"/>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sp>
        <p:nvSpPr>
          <p:cNvPr id="3" name="TextBox 1"/>
          <p:cNvSpPr txBox="1">
            <a:spLocks noChangeArrowheads="1"/>
          </p:cNvSpPr>
          <p:nvPr/>
        </p:nvSpPr>
        <p:spPr bwMode="auto">
          <a:xfrm>
            <a:off x="1064390" y="2163811"/>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dirty="0" smtClean="0"/>
              <a:t>That was then…</a:t>
            </a:r>
            <a:endParaRPr lang="en-GB" altLang="en-US" sz="2400" b="1" baseline="-25000" dirty="0"/>
          </a:p>
        </p:txBody>
      </p:sp>
    </p:spTree>
    <p:extLst>
      <p:ext uri="{BB962C8B-B14F-4D97-AF65-F5344CB8AC3E}">
        <p14:creationId xmlns:p14="http://schemas.microsoft.com/office/powerpoint/2010/main" val="2195432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XT"/>
          <p:cNvSpPr txBox="1">
            <a:spLocks noChangeArrowheads="1"/>
          </p:cNvSpPr>
          <p:nvPr/>
        </p:nvSpPr>
        <p:spPr bwMode="auto">
          <a:xfrm>
            <a:off x="8297334" y="1046164"/>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sp>
        <p:nvSpPr>
          <p:cNvPr id="2" name="AutoShape 2" descr="Statement on the fifth meeting of the International Health Regulations  (2005) Emergency Committee regarding the coronavirus disease (COVID-19)  pandemic"/>
          <p:cNvSpPr>
            <a:spLocks noChangeAspect="1" noChangeArrowheads="1"/>
          </p:cNvSpPr>
          <p:nvPr/>
        </p:nvSpPr>
        <p:spPr bwMode="auto">
          <a:xfrm>
            <a:off x="637896" y="1355424"/>
            <a:ext cx="4456618" cy="44566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2513" r="21073"/>
          <a:stretch/>
        </p:blipFill>
        <p:spPr>
          <a:xfrm>
            <a:off x="3966494" y="815048"/>
            <a:ext cx="4330840" cy="4318279"/>
          </a:xfrm>
          <a:prstGeom prst="rect">
            <a:avLst/>
          </a:prstGeom>
        </p:spPr>
      </p:pic>
    </p:spTree>
    <p:extLst>
      <p:ext uri="{BB962C8B-B14F-4D97-AF65-F5344CB8AC3E}">
        <p14:creationId xmlns:p14="http://schemas.microsoft.com/office/powerpoint/2010/main" val="685318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XT"/>
          <p:cNvSpPr txBox="1">
            <a:spLocks noChangeArrowheads="1"/>
          </p:cNvSpPr>
          <p:nvPr/>
        </p:nvSpPr>
        <p:spPr bwMode="auto">
          <a:xfrm>
            <a:off x="8297334" y="1046164"/>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sp>
        <p:nvSpPr>
          <p:cNvPr id="3"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
        <p:nvSpPr>
          <p:cNvPr id="4" name="Rectangle 3"/>
          <p:cNvSpPr/>
          <p:nvPr/>
        </p:nvSpPr>
        <p:spPr>
          <a:xfrm>
            <a:off x="1243064" y="746249"/>
            <a:ext cx="9722918" cy="461665"/>
          </a:xfrm>
          <a:prstGeom prst="rect">
            <a:avLst/>
          </a:prstGeom>
        </p:spPr>
        <p:txBody>
          <a:bodyPr wrap="none">
            <a:spAutoFit/>
          </a:bodyPr>
          <a:lstStyle/>
          <a:p>
            <a:r>
              <a:rPr lang="en-GB" altLang="en-US" sz="2400" b="1" dirty="0" smtClean="0">
                <a:latin typeface="+mn-lt"/>
              </a:rPr>
              <a:t>The Challenge – Scattering Neutrons From The Comfort Of Your Own Home</a:t>
            </a:r>
            <a:endParaRPr lang="en-GB" altLang="en-US" sz="2400" b="1" dirty="0">
              <a:latin typeface="+mn-lt"/>
            </a:endParaRPr>
          </a:p>
        </p:txBody>
      </p:sp>
      <p:sp>
        <p:nvSpPr>
          <p:cNvPr id="5" name="TextBox 4"/>
          <p:cNvSpPr txBox="1"/>
          <p:nvPr/>
        </p:nvSpPr>
        <p:spPr bwMode="auto">
          <a:xfrm>
            <a:off x="252474" y="1419485"/>
            <a:ext cx="11563474" cy="3970318"/>
          </a:xfrm>
          <a:prstGeom prst="rect">
            <a:avLst/>
          </a:prstGeom>
          <a:noFill/>
          <a:ln w="9525">
            <a:noFill/>
            <a:miter lim="800000"/>
            <a:headEnd/>
            <a:tailEnd/>
          </a:ln>
        </p:spPr>
        <p:txBody>
          <a:bodyPr wrap="square" rtlCol="0">
            <a:spAutoFit/>
          </a:bodyPr>
          <a:lstStyle/>
          <a:p>
            <a:pPr marL="285750" indent="-285750">
              <a:buFont typeface="Arial" panose="020B0604020202020204" pitchFamily="34" charset="0"/>
              <a:buChar char="•"/>
            </a:pPr>
            <a:r>
              <a:rPr lang="en-GB" dirty="0" smtClean="0">
                <a:latin typeface="Calibri" pitchFamily="34" charset="0"/>
              </a:rPr>
              <a:t>ISIS beam cycle 19/4, 11</a:t>
            </a:r>
            <a:r>
              <a:rPr lang="en-GB" baseline="30000" dirty="0" smtClean="0">
                <a:latin typeface="Calibri" pitchFamily="34" charset="0"/>
              </a:rPr>
              <a:t>th</a:t>
            </a:r>
            <a:r>
              <a:rPr lang="en-GB" dirty="0" smtClean="0">
                <a:latin typeface="Calibri" pitchFamily="34" charset="0"/>
              </a:rPr>
              <a:t> Feb to 27</a:t>
            </a:r>
            <a:r>
              <a:rPr lang="en-GB" baseline="30000" dirty="0" smtClean="0">
                <a:latin typeface="Calibri" pitchFamily="34" charset="0"/>
              </a:rPr>
              <a:t>th</a:t>
            </a:r>
            <a:r>
              <a:rPr lang="en-GB" dirty="0" smtClean="0">
                <a:latin typeface="Calibri" pitchFamily="34" charset="0"/>
              </a:rPr>
              <a:t> March – terminated on 18</a:t>
            </a:r>
            <a:r>
              <a:rPr lang="en-GB" baseline="30000" dirty="0" smtClean="0">
                <a:latin typeface="Calibri" pitchFamily="34" charset="0"/>
              </a:rPr>
              <a:t>th</a:t>
            </a:r>
            <a:r>
              <a:rPr lang="en-GB" dirty="0" smtClean="0">
                <a:latin typeface="Calibri" pitchFamily="34" charset="0"/>
              </a:rPr>
              <a:t> March</a:t>
            </a:r>
          </a:p>
          <a:p>
            <a:pPr marL="285750" indent="-285750">
              <a:buFont typeface="Arial" panose="020B0604020202020204" pitchFamily="34" charset="0"/>
              <a:buChar char="•"/>
            </a:pPr>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Cycle 20/1, 28</a:t>
            </a:r>
            <a:r>
              <a:rPr lang="en-GB" baseline="30000" dirty="0" smtClean="0">
                <a:latin typeface="Calibri" pitchFamily="34" charset="0"/>
              </a:rPr>
              <a:t>th</a:t>
            </a:r>
            <a:r>
              <a:rPr lang="en-GB" dirty="0" smtClean="0">
                <a:latin typeface="Calibri" pitchFamily="34" charset="0"/>
              </a:rPr>
              <a:t> April to 5</a:t>
            </a:r>
            <a:r>
              <a:rPr lang="en-GB" baseline="30000" dirty="0" smtClean="0">
                <a:latin typeface="Calibri" pitchFamily="34" charset="0"/>
              </a:rPr>
              <a:t>th</a:t>
            </a:r>
            <a:r>
              <a:rPr lang="en-GB" dirty="0" smtClean="0">
                <a:latin typeface="Calibri" pitchFamily="34" charset="0"/>
              </a:rPr>
              <a:t> June – cancelled</a:t>
            </a:r>
          </a:p>
          <a:p>
            <a:pPr marL="285750" indent="-285750">
              <a:buFont typeface="Arial" panose="020B0604020202020204" pitchFamily="34" charset="0"/>
              <a:buChar char="•"/>
            </a:pPr>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Cycle 20/2, 8</a:t>
            </a:r>
            <a:r>
              <a:rPr lang="en-GB" baseline="30000" dirty="0" smtClean="0">
                <a:latin typeface="Calibri" pitchFamily="34" charset="0"/>
              </a:rPr>
              <a:t>th</a:t>
            </a:r>
            <a:r>
              <a:rPr lang="en-GB" dirty="0" smtClean="0">
                <a:latin typeface="Calibri" pitchFamily="34" charset="0"/>
              </a:rPr>
              <a:t> September to 23</a:t>
            </a:r>
            <a:r>
              <a:rPr lang="en-GB" baseline="30000" dirty="0" smtClean="0">
                <a:latin typeface="Calibri" pitchFamily="34" charset="0"/>
              </a:rPr>
              <a:t>rd</a:t>
            </a:r>
            <a:r>
              <a:rPr lang="en-GB" dirty="0" smtClean="0">
                <a:latin typeface="Calibri" pitchFamily="34" charset="0"/>
              </a:rPr>
              <a:t> October – went ahead, but with no external user groups physically present.</a:t>
            </a:r>
          </a:p>
          <a:p>
            <a:pPr marL="285750" indent="-285750">
              <a:buFont typeface="Arial" panose="020B0604020202020204" pitchFamily="34" charset="0"/>
              <a:buChar char="•"/>
            </a:pPr>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Instrument scientists running experiments, in consultation with user groups.</a:t>
            </a:r>
          </a:p>
          <a:p>
            <a:pPr marL="285750" indent="-285750">
              <a:buFont typeface="Arial" panose="020B0604020202020204" pitchFamily="34" charset="0"/>
              <a:buChar char="•"/>
            </a:pPr>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For this to succeed all users needed to be able to deal with their data as if they were at the facility, in order to make decisions about how experiments should proceed</a:t>
            </a:r>
          </a:p>
          <a:p>
            <a:pPr marL="285750" indent="-285750">
              <a:buFont typeface="Arial" panose="020B0604020202020204" pitchFamily="34" charset="0"/>
              <a:buChar char="•"/>
            </a:pPr>
            <a:endParaRPr lang="en-GB" dirty="0">
              <a:latin typeface="Calibri" pitchFamily="34" charset="0"/>
            </a:endParaRPr>
          </a:p>
          <a:p>
            <a:r>
              <a:rPr lang="en-GB" sz="2000" b="1" dirty="0" smtClean="0">
                <a:latin typeface="Calibri" pitchFamily="34" charset="0"/>
              </a:rPr>
              <a:t>Data analysis provision critical to successful operation of the facility</a:t>
            </a:r>
          </a:p>
          <a:p>
            <a:pPr marL="285750" indent="-285750">
              <a:buFont typeface="Arial" panose="020B0604020202020204" pitchFamily="34" charset="0"/>
              <a:buChar char="•"/>
            </a:pPr>
            <a:endParaRPr lang="en-GB" dirty="0">
              <a:latin typeface="Calibri" pitchFamily="34" charset="0"/>
            </a:endParaRPr>
          </a:p>
          <a:p>
            <a:pPr marL="285750" indent="-285750">
              <a:buFont typeface="Arial" panose="020B0604020202020204" pitchFamily="34" charset="0"/>
              <a:buChar char="•"/>
            </a:pPr>
            <a:endParaRPr lang="en-GB" dirty="0" smtClean="0">
              <a:latin typeface="Calibri" pitchFamily="34" charset="0"/>
            </a:endParaRPr>
          </a:p>
        </p:txBody>
      </p:sp>
    </p:spTree>
    <p:extLst>
      <p:ext uri="{BB962C8B-B14F-4D97-AF65-F5344CB8AC3E}">
        <p14:creationId xmlns:p14="http://schemas.microsoft.com/office/powerpoint/2010/main" val="885361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XT"/>
          <p:cNvSpPr txBox="1">
            <a:spLocks noChangeArrowheads="1"/>
          </p:cNvSpPr>
          <p:nvPr/>
        </p:nvSpPr>
        <p:spPr bwMode="auto">
          <a:xfrm>
            <a:off x="8297334" y="1046164"/>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sp>
        <p:nvSpPr>
          <p:cNvPr id="3"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
        <p:nvSpPr>
          <p:cNvPr id="4" name="Rectangle 3"/>
          <p:cNvSpPr/>
          <p:nvPr/>
        </p:nvSpPr>
        <p:spPr>
          <a:xfrm>
            <a:off x="1243064" y="746249"/>
            <a:ext cx="9722918" cy="461665"/>
          </a:xfrm>
          <a:prstGeom prst="rect">
            <a:avLst/>
          </a:prstGeom>
        </p:spPr>
        <p:txBody>
          <a:bodyPr wrap="none">
            <a:spAutoFit/>
          </a:bodyPr>
          <a:lstStyle/>
          <a:p>
            <a:r>
              <a:rPr lang="en-GB" altLang="en-US" sz="2400" b="1" dirty="0" smtClean="0">
                <a:latin typeface="+mn-lt"/>
              </a:rPr>
              <a:t>The Challenge – Scattering Neutrons From The Comfort Of Your Own Home</a:t>
            </a:r>
            <a:endParaRPr lang="en-GB" altLang="en-US" sz="2400" b="1" dirty="0">
              <a:latin typeface="+mn-lt"/>
            </a:endParaRPr>
          </a:p>
        </p:txBody>
      </p:sp>
      <p:sp>
        <p:nvSpPr>
          <p:cNvPr id="5" name="TextBox 4"/>
          <p:cNvSpPr txBox="1"/>
          <p:nvPr/>
        </p:nvSpPr>
        <p:spPr bwMode="auto">
          <a:xfrm>
            <a:off x="252474" y="1419485"/>
            <a:ext cx="11563474" cy="2308324"/>
          </a:xfrm>
          <a:prstGeom prst="rect">
            <a:avLst/>
          </a:prstGeom>
          <a:noFill/>
          <a:ln w="9525">
            <a:noFill/>
            <a:miter lim="800000"/>
            <a:headEnd/>
            <a:tailEnd/>
          </a:ln>
        </p:spPr>
        <p:txBody>
          <a:bodyPr wrap="square" rtlCol="0">
            <a:spAutoFit/>
          </a:bodyPr>
          <a:lstStyle/>
          <a:p>
            <a:r>
              <a:rPr lang="en-GB" dirty="0" smtClean="0">
                <a:latin typeface="Calibri" pitchFamily="34" charset="0"/>
              </a:rPr>
              <a:t>The challenge for </a:t>
            </a:r>
            <a:r>
              <a:rPr lang="en-GB" dirty="0" err="1" smtClean="0">
                <a:latin typeface="Calibri" pitchFamily="34" charset="0"/>
              </a:rPr>
              <a:t>IDAaaS</a:t>
            </a:r>
            <a:r>
              <a:rPr lang="en-GB" dirty="0" smtClean="0">
                <a:latin typeface="Calibri" pitchFamily="34" charset="0"/>
              </a:rPr>
              <a:t>:</a:t>
            </a:r>
          </a:p>
          <a:p>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Rapid scale up 5 neutron instruments (2 conceptually distinct environments) to 35 instruments (11 distinct environments)</a:t>
            </a:r>
          </a:p>
          <a:p>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Hard deadline</a:t>
            </a:r>
          </a:p>
          <a:p>
            <a:pPr marL="285750" indent="-285750">
              <a:buFont typeface="Arial" panose="020B0604020202020204" pitchFamily="34" charset="0"/>
              <a:buChar char="•"/>
            </a:pPr>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Business-critical service</a:t>
            </a:r>
          </a:p>
        </p:txBody>
      </p:sp>
    </p:spTree>
    <p:extLst>
      <p:ext uri="{BB962C8B-B14F-4D97-AF65-F5344CB8AC3E}">
        <p14:creationId xmlns:p14="http://schemas.microsoft.com/office/powerpoint/2010/main" val="714929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XT"/>
          <p:cNvSpPr txBox="1">
            <a:spLocks noChangeArrowheads="1"/>
          </p:cNvSpPr>
          <p:nvPr/>
        </p:nvSpPr>
        <p:spPr bwMode="auto">
          <a:xfrm>
            <a:off x="8297334" y="1046164"/>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232" y="1201628"/>
            <a:ext cx="9214069" cy="4607035"/>
          </a:xfrm>
          <a:prstGeom prst="rect">
            <a:avLst/>
          </a:prstGeom>
        </p:spPr>
      </p:pic>
      <p:sp>
        <p:nvSpPr>
          <p:cNvPr id="5"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
        <p:nvSpPr>
          <p:cNvPr id="6" name="Rectangle 5"/>
          <p:cNvSpPr/>
          <p:nvPr/>
        </p:nvSpPr>
        <p:spPr>
          <a:xfrm>
            <a:off x="274806" y="732597"/>
            <a:ext cx="2662075" cy="461665"/>
          </a:xfrm>
          <a:prstGeom prst="rect">
            <a:avLst/>
          </a:prstGeom>
        </p:spPr>
        <p:txBody>
          <a:bodyPr wrap="none">
            <a:spAutoFit/>
          </a:bodyPr>
          <a:lstStyle/>
          <a:p>
            <a:r>
              <a:rPr lang="en-GB" altLang="en-US" sz="2400" b="1" dirty="0" err="1" smtClean="0"/>
              <a:t>IDAaaS</a:t>
            </a:r>
            <a:r>
              <a:rPr lang="en-GB" altLang="en-US" sz="2400" b="1" dirty="0" smtClean="0"/>
              <a:t> – a timeline</a:t>
            </a:r>
            <a:endParaRPr lang="en-GB" altLang="en-US" sz="2400" b="1" dirty="0"/>
          </a:p>
        </p:txBody>
      </p:sp>
      <p:sp>
        <p:nvSpPr>
          <p:cNvPr id="3" name="TextBox 2"/>
          <p:cNvSpPr txBox="1"/>
          <p:nvPr/>
        </p:nvSpPr>
        <p:spPr>
          <a:xfrm>
            <a:off x="5360276" y="6074979"/>
            <a:ext cx="6232634" cy="646331"/>
          </a:xfrm>
          <a:prstGeom prst="rect">
            <a:avLst/>
          </a:prstGeom>
          <a:noFill/>
        </p:spPr>
        <p:txBody>
          <a:bodyPr wrap="square" rtlCol="0">
            <a:spAutoFit/>
          </a:bodyPr>
          <a:lstStyle/>
          <a:p>
            <a:r>
              <a:rPr lang="en-GB" dirty="0" smtClean="0"/>
              <a:t>N.B. 637 separate VMs acquired over the course of the recent beam cycle</a:t>
            </a:r>
            <a:endParaRPr lang="en-GB" dirty="0"/>
          </a:p>
        </p:txBody>
      </p:sp>
    </p:spTree>
    <p:extLst>
      <p:ext uri="{BB962C8B-B14F-4D97-AF65-F5344CB8AC3E}">
        <p14:creationId xmlns:p14="http://schemas.microsoft.com/office/powerpoint/2010/main" val="3448480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629" y="4172757"/>
            <a:ext cx="11977635" cy="1938992"/>
          </a:xfrm>
          <a:prstGeom prst="rect">
            <a:avLst/>
          </a:prstGeom>
          <a:noFill/>
        </p:spPr>
        <p:txBody>
          <a:bodyPr wrap="square" rtlCol="0">
            <a:spAutoFit/>
          </a:bodyPr>
          <a:lstStyle/>
          <a:p>
            <a:pPr>
              <a:buClr>
                <a:srgbClr val="FF0000"/>
              </a:buClr>
            </a:pPr>
            <a:r>
              <a:rPr lang="en-GB" sz="2400" b="1" dirty="0" smtClean="0"/>
              <a:t>TOSCA spectrometer</a:t>
            </a:r>
            <a:r>
              <a:rPr lang="en-GB" sz="2400" dirty="0" smtClean="0"/>
              <a:t>. Skeletal remains from Roman noblewoman </a:t>
            </a:r>
            <a:r>
              <a:rPr lang="en-GB" sz="2400" dirty="0" err="1" smtClean="0"/>
              <a:t>Aebutia</a:t>
            </a:r>
            <a:r>
              <a:rPr lang="en-GB" sz="2400" dirty="0" smtClean="0"/>
              <a:t> </a:t>
            </a:r>
            <a:r>
              <a:rPr lang="en-GB" sz="2400" dirty="0" err="1" smtClean="0"/>
              <a:t>Quarta</a:t>
            </a:r>
            <a:r>
              <a:rPr lang="en-GB" sz="2400" dirty="0" smtClean="0"/>
              <a:t>, discovered outside Rome.  Non-destructive neutron methods for assessing whether the bones were burned, and if so at what temperature.</a:t>
            </a:r>
          </a:p>
          <a:p>
            <a:pPr>
              <a:buClr>
                <a:srgbClr val="FF0000"/>
              </a:buClr>
            </a:pPr>
            <a:endParaRPr lang="en-GB" sz="2400" dirty="0"/>
          </a:p>
          <a:p>
            <a:pPr>
              <a:buClr>
                <a:srgbClr val="FF0000"/>
              </a:buClr>
            </a:pPr>
            <a:r>
              <a:rPr lang="en-GB" sz="2000" i="1" dirty="0" smtClean="0"/>
              <a:t>G. </a:t>
            </a:r>
            <a:r>
              <a:rPr lang="en-GB" sz="2000" i="1" dirty="0" err="1" smtClean="0"/>
              <a:t>Festa</a:t>
            </a:r>
            <a:r>
              <a:rPr lang="en-GB" sz="2000" i="1" dirty="0" smtClean="0"/>
              <a:t> et al.</a:t>
            </a:r>
            <a:endParaRPr lang="en-GB" sz="2000" i="1" dirty="0"/>
          </a:p>
        </p:txBody>
      </p:sp>
      <p:sp>
        <p:nvSpPr>
          <p:cNvPr id="8" name="CONTEXT"/>
          <p:cNvSpPr txBox="1">
            <a:spLocks noChangeArrowheads="1"/>
          </p:cNvSpPr>
          <p:nvPr/>
        </p:nvSpPr>
        <p:spPr bwMode="auto">
          <a:xfrm>
            <a:off x="8297334" y="1046164"/>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sp>
        <p:nvSpPr>
          <p:cNvPr id="3" name="TextBox 2"/>
          <p:cNvSpPr txBox="1"/>
          <p:nvPr/>
        </p:nvSpPr>
        <p:spPr>
          <a:xfrm>
            <a:off x="207469" y="30517"/>
            <a:ext cx="8834863" cy="646331"/>
          </a:xfrm>
          <a:prstGeom prst="rect">
            <a:avLst/>
          </a:prstGeom>
          <a:solidFill>
            <a:srgbClr val="FFFFFF"/>
          </a:solidFill>
        </p:spPr>
        <p:txBody>
          <a:bodyPr wrap="square" rtlCol="0">
            <a:spAutoFit/>
          </a:bodyPr>
          <a:lstStyle/>
          <a:p>
            <a:endParaRPr lang="en-GB" sz="3600" b="1" dirty="0">
              <a:solidFill>
                <a:srgbClr val="000099"/>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6" name="Picture 5"/>
          <p:cNvPicPr>
            <a:picLocks noChangeAspect="1"/>
          </p:cNvPicPr>
          <p:nvPr/>
        </p:nvPicPr>
        <p:blipFill rotWithShape="1">
          <a:blip r:embed="rId2"/>
          <a:srcRect l="32185"/>
          <a:stretch/>
        </p:blipFill>
        <p:spPr>
          <a:xfrm>
            <a:off x="299997" y="1227783"/>
            <a:ext cx="3118014" cy="2147722"/>
          </a:xfrm>
          <a:prstGeom prst="rect">
            <a:avLst/>
          </a:prstGeom>
          <a:solidFill>
            <a:srgbClr val="FFFFFF"/>
          </a:solidFill>
        </p:spPr>
      </p:pic>
      <p:pic>
        <p:nvPicPr>
          <p:cNvPr id="7" name="Picture 6"/>
          <p:cNvPicPr/>
          <p:nvPr/>
        </p:nvPicPr>
        <p:blipFill>
          <a:blip r:embed="rId3"/>
          <a:stretch>
            <a:fillRect/>
          </a:stretch>
        </p:blipFill>
        <p:spPr>
          <a:xfrm>
            <a:off x="5659936" y="1094078"/>
            <a:ext cx="3233704" cy="1691216"/>
          </a:xfrm>
          <a:prstGeom prst="rect">
            <a:avLst/>
          </a:prstGeom>
          <a:solidFill>
            <a:srgbClr val="FFFFFF"/>
          </a:solidFill>
        </p:spPr>
      </p:pic>
      <p:pic>
        <p:nvPicPr>
          <p:cNvPr id="9" name="Picture 8"/>
          <p:cNvPicPr/>
          <p:nvPr/>
        </p:nvPicPr>
        <p:blipFill>
          <a:blip r:embed="rId4"/>
          <a:stretch>
            <a:fillRect/>
          </a:stretch>
        </p:blipFill>
        <p:spPr>
          <a:xfrm>
            <a:off x="5659936" y="2744898"/>
            <a:ext cx="3233704" cy="1427859"/>
          </a:xfrm>
          <a:prstGeom prst="rect">
            <a:avLst/>
          </a:prstGeom>
          <a:solidFill>
            <a:srgbClr val="FFFFFF"/>
          </a:solidFill>
        </p:spPr>
      </p:pic>
      <p:pic>
        <p:nvPicPr>
          <p:cNvPr id="10" name="Picture 9"/>
          <p:cNvPicPr>
            <a:picLocks noChangeAspect="1"/>
          </p:cNvPicPr>
          <p:nvPr/>
        </p:nvPicPr>
        <p:blipFill rotWithShape="1">
          <a:blip r:embed="rId2"/>
          <a:srcRect r="65802"/>
          <a:stretch/>
        </p:blipFill>
        <p:spPr>
          <a:xfrm>
            <a:off x="3582039" y="1925385"/>
            <a:ext cx="1572346" cy="2147722"/>
          </a:xfrm>
          <a:prstGeom prst="rect">
            <a:avLst/>
          </a:prstGeom>
          <a:solidFill>
            <a:srgbClr val="FFFFFF"/>
          </a:solidFill>
        </p:spPr>
      </p:pic>
      <p:sp>
        <p:nvSpPr>
          <p:cNvPr id="11" name="Rectangle 10"/>
          <p:cNvSpPr/>
          <p:nvPr/>
        </p:nvSpPr>
        <p:spPr>
          <a:xfrm rot="16200000">
            <a:off x="4847985" y="1481212"/>
            <a:ext cx="1254571" cy="369332"/>
          </a:xfrm>
          <a:prstGeom prst="rect">
            <a:avLst/>
          </a:prstGeom>
          <a:solidFill>
            <a:srgbClr val="FFFFFF"/>
          </a:solidFill>
        </p:spPr>
        <p:txBody>
          <a:bodyPr wrap="square">
            <a:spAutoFit/>
          </a:bodyPr>
          <a:lstStyle/>
          <a:p>
            <a:r>
              <a:rPr lang="en-GB" dirty="0">
                <a:solidFill>
                  <a:srgbClr val="C00000"/>
                </a:solidFill>
                <a:latin typeface="Arial" panose="020B0604020202020204" pitchFamily="34" charset="0"/>
                <a:cs typeface="Arial" panose="020B0604020202020204" pitchFamily="34" charset="0"/>
              </a:rPr>
              <a:t>   </a:t>
            </a:r>
            <a:r>
              <a:rPr lang="en-GB" dirty="0" smtClean="0">
                <a:solidFill>
                  <a:srgbClr val="C00000"/>
                </a:solidFill>
                <a:latin typeface="Arial" panose="020B0604020202020204" pitchFamily="34" charset="0"/>
                <a:cs typeface="Arial" panose="020B0604020202020204" pitchFamily="34" charset="0"/>
              </a:rPr>
              <a:t>Burned</a:t>
            </a:r>
            <a:endParaRPr lang="en-GB"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rot="16200000">
            <a:off x="4694465" y="3157459"/>
            <a:ext cx="1561613" cy="369332"/>
          </a:xfrm>
          <a:prstGeom prst="rect">
            <a:avLst/>
          </a:prstGeom>
          <a:solidFill>
            <a:srgbClr val="FFFFFF"/>
          </a:solidFill>
        </p:spPr>
        <p:txBody>
          <a:bodyPr wrap="square">
            <a:spAutoFit/>
          </a:bodyPr>
          <a:lstStyle/>
          <a:p>
            <a:r>
              <a:rPr lang="en-GB" dirty="0">
                <a:solidFill>
                  <a:srgbClr val="136F13"/>
                </a:solidFill>
                <a:latin typeface="Arial" panose="020B0604020202020204" pitchFamily="34" charset="0"/>
                <a:cs typeface="Arial" panose="020B0604020202020204" pitchFamily="34" charset="0"/>
              </a:rPr>
              <a:t>Not </a:t>
            </a:r>
            <a:r>
              <a:rPr lang="en-GB" dirty="0" smtClean="0">
                <a:solidFill>
                  <a:srgbClr val="136F13"/>
                </a:solidFill>
                <a:latin typeface="Arial" panose="020B0604020202020204" pitchFamily="34" charset="0"/>
                <a:cs typeface="Arial" panose="020B0604020202020204" pitchFamily="34" charset="0"/>
              </a:rPr>
              <a:t>burned</a:t>
            </a:r>
            <a:endParaRPr lang="en-GB" dirty="0">
              <a:solidFill>
                <a:srgbClr val="136F13"/>
              </a:solidFill>
              <a:latin typeface="Arial" panose="020B0604020202020204" pitchFamily="34" charset="0"/>
              <a:cs typeface="Arial" panose="020B0604020202020204" pitchFamily="34" charset="0"/>
            </a:endParaRPr>
          </a:p>
        </p:txBody>
      </p:sp>
      <p:cxnSp>
        <p:nvCxnSpPr>
          <p:cNvPr id="13" name="Elbow Connector 12"/>
          <p:cNvCxnSpPr/>
          <p:nvPr/>
        </p:nvCxnSpPr>
        <p:spPr>
          <a:xfrm>
            <a:off x="5173960" y="2744898"/>
            <a:ext cx="1096211" cy="253420"/>
          </a:xfrm>
          <a:prstGeom prst="bentConnector3">
            <a:avLst/>
          </a:prstGeom>
          <a:ln w="57150">
            <a:solidFill>
              <a:srgbClr val="136F1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a:off x="3554230" y="1679718"/>
            <a:ext cx="2519999" cy="471041"/>
          </a:xfrm>
          <a:prstGeom prst="bentConnector3">
            <a:avLst>
              <a:gd name="adj1" fmla="val 50000"/>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46037" y="697156"/>
            <a:ext cx="12173726" cy="461665"/>
          </a:xfrm>
          <a:prstGeom prst="rect">
            <a:avLst/>
          </a:prstGeom>
          <a:noFill/>
        </p:spPr>
        <p:txBody>
          <a:bodyPr wrap="square" rtlCol="0">
            <a:spAutoFit/>
          </a:bodyPr>
          <a:lstStyle/>
          <a:p>
            <a:r>
              <a:rPr lang="en-GB" sz="2400" b="1" dirty="0" smtClean="0">
                <a:ea typeface="Lato Light" panose="020F0502020204030203" pitchFamily="34" charset="0"/>
                <a:cs typeface="Lato Light" panose="020F0502020204030203" pitchFamily="34" charset="0"/>
              </a:rPr>
              <a:t>Science examples from the last beam cycle - </a:t>
            </a:r>
            <a:r>
              <a:rPr lang="en-GB" sz="2400" b="1" dirty="0">
                <a:ea typeface="Lato Light" panose="020F0502020204030203" pitchFamily="34" charset="0"/>
                <a:cs typeface="Lato Light" panose="020F0502020204030203" pitchFamily="34" charset="0"/>
              </a:rPr>
              <a:t>Roman skeletal remains from 1</a:t>
            </a:r>
            <a:r>
              <a:rPr lang="en-GB" sz="2400" b="1" baseline="30000" dirty="0">
                <a:ea typeface="Lato Light" panose="020F0502020204030203" pitchFamily="34" charset="0"/>
                <a:cs typeface="Lato Light" panose="020F0502020204030203" pitchFamily="34" charset="0"/>
              </a:rPr>
              <a:t>st</a:t>
            </a:r>
            <a:r>
              <a:rPr lang="en-GB" sz="2400" b="1" dirty="0">
                <a:ea typeface="Lato Light" panose="020F0502020204030203" pitchFamily="34" charset="0"/>
                <a:cs typeface="Lato Light" panose="020F0502020204030203" pitchFamily="34" charset="0"/>
              </a:rPr>
              <a:t> century AD</a:t>
            </a:r>
          </a:p>
        </p:txBody>
      </p:sp>
      <p:sp>
        <p:nvSpPr>
          <p:cNvPr id="17"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Tree>
    <p:extLst>
      <p:ext uri="{BB962C8B-B14F-4D97-AF65-F5344CB8AC3E}">
        <p14:creationId xmlns:p14="http://schemas.microsoft.com/office/powerpoint/2010/main" val="3044574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XT"/>
          <p:cNvSpPr txBox="1">
            <a:spLocks noChangeArrowheads="1"/>
          </p:cNvSpPr>
          <p:nvPr/>
        </p:nvSpPr>
        <p:spPr bwMode="auto">
          <a:xfrm>
            <a:off x="8297334" y="1387809"/>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sp>
        <p:nvSpPr>
          <p:cNvPr id="4" name="TextBox 3"/>
          <p:cNvSpPr txBox="1"/>
          <p:nvPr/>
        </p:nvSpPr>
        <p:spPr>
          <a:xfrm>
            <a:off x="374348" y="4015386"/>
            <a:ext cx="11593239" cy="1815882"/>
          </a:xfrm>
          <a:prstGeom prst="rect">
            <a:avLst/>
          </a:prstGeom>
          <a:noFill/>
        </p:spPr>
        <p:txBody>
          <a:bodyPr wrap="square" rtlCol="0">
            <a:spAutoFit/>
          </a:bodyPr>
          <a:lstStyle/>
          <a:p>
            <a:pPr>
              <a:buClr>
                <a:srgbClr val="FF0000"/>
              </a:buClr>
            </a:pPr>
            <a:r>
              <a:rPr lang="en-GB" sz="2400" b="1" dirty="0" smtClean="0"/>
              <a:t>MARI spectrometer</a:t>
            </a:r>
            <a:r>
              <a:rPr lang="en-GB" sz="2400" dirty="0" smtClean="0"/>
              <a:t>. Studies of materials currently used in mobile phone and laptop batteries. Investigation of lattice dynamics (phonons) with different element </a:t>
            </a:r>
            <a:r>
              <a:rPr lang="en-GB" sz="2400" dirty="0" err="1" smtClean="0"/>
              <a:t>stoichiometries</a:t>
            </a:r>
            <a:r>
              <a:rPr lang="en-GB" sz="2400" dirty="0" smtClean="0"/>
              <a:t> to study stability and thermal transport.</a:t>
            </a:r>
          </a:p>
          <a:p>
            <a:pPr>
              <a:buClr>
                <a:srgbClr val="FF0000"/>
              </a:buClr>
            </a:pPr>
            <a:endParaRPr lang="en-GB" sz="2000" i="1" dirty="0"/>
          </a:p>
          <a:p>
            <a:pPr lvl="0" defTabSz="914400"/>
            <a:r>
              <a:rPr lang="en-GB" sz="2000" i="1" dirty="0">
                <a:solidFill>
                  <a:prstClr val="black"/>
                </a:solidFill>
              </a:rPr>
              <a:t>V Wood, R </a:t>
            </a:r>
            <a:r>
              <a:rPr lang="en-GB" sz="2000" i="1" dirty="0" err="1">
                <a:solidFill>
                  <a:prstClr val="black"/>
                </a:solidFill>
              </a:rPr>
              <a:t>Shunmugasundaram</a:t>
            </a:r>
            <a:r>
              <a:rPr lang="en-GB" sz="2000" i="1" dirty="0">
                <a:solidFill>
                  <a:prstClr val="black"/>
                </a:solidFill>
              </a:rPr>
              <a:t>, R </a:t>
            </a:r>
            <a:r>
              <a:rPr lang="en-GB" sz="2000" i="1" dirty="0" err="1">
                <a:solidFill>
                  <a:prstClr val="black"/>
                </a:solidFill>
              </a:rPr>
              <a:t>Senthil</a:t>
            </a:r>
            <a:r>
              <a:rPr lang="en-GB" sz="2000" i="1" dirty="0">
                <a:solidFill>
                  <a:prstClr val="black"/>
                </a:solidFill>
              </a:rPr>
              <a:t> </a:t>
            </a:r>
            <a:r>
              <a:rPr lang="en-GB" sz="2000" i="1" dirty="0" err="1" smtClean="0">
                <a:solidFill>
                  <a:prstClr val="black"/>
                </a:solidFill>
              </a:rPr>
              <a:t>Arumugam</a:t>
            </a:r>
            <a:r>
              <a:rPr lang="en-GB" sz="2000" i="1" dirty="0" smtClean="0">
                <a:solidFill>
                  <a:prstClr val="black"/>
                </a:solidFill>
              </a:rPr>
              <a:t>, P </a:t>
            </a:r>
            <a:r>
              <a:rPr lang="en-GB" sz="2000" i="1" dirty="0" err="1">
                <a:solidFill>
                  <a:prstClr val="black"/>
                </a:solidFill>
              </a:rPr>
              <a:t>Benedek</a:t>
            </a:r>
            <a:r>
              <a:rPr lang="en-GB" sz="2000" i="1" dirty="0">
                <a:solidFill>
                  <a:prstClr val="black"/>
                </a:solidFill>
              </a:rPr>
              <a:t>  </a:t>
            </a:r>
            <a:r>
              <a:rPr lang="en-GB" sz="2000" i="1" dirty="0" smtClean="0">
                <a:solidFill>
                  <a:prstClr val="black"/>
                </a:solidFill>
              </a:rPr>
              <a:t>(ETH Zurich)</a:t>
            </a:r>
            <a:endParaRPr lang="en-GB" sz="2000" i="1" dirty="0">
              <a:solidFill>
                <a:srgbClr val="FF0000"/>
              </a:solidFill>
            </a:endParaRPr>
          </a:p>
        </p:txBody>
      </p:sp>
      <p:pic>
        <p:nvPicPr>
          <p:cNvPr id="5" name="Picture 4"/>
          <p:cNvPicPr>
            <a:picLocks noChangeAspect="1"/>
          </p:cNvPicPr>
          <p:nvPr/>
        </p:nvPicPr>
        <p:blipFill>
          <a:blip r:embed="rId2"/>
          <a:stretch>
            <a:fillRect/>
          </a:stretch>
        </p:blipFill>
        <p:spPr>
          <a:xfrm>
            <a:off x="0" y="1270624"/>
            <a:ext cx="4532481" cy="2714996"/>
          </a:xfrm>
          <a:prstGeom prst="rect">
            <a:avLst/>
          </a:prstGeom>
        </p:spPr>
      </p:pic>
      <p:grpSp>
        <p:nvGrpSpPr>
          <p:cNvPr id="6" name="Group 5"/>
          <p:cNvGrpSpPr/>
          <p:nvPr/>
        </p:nvGrpSpPr>
        <p:grpSpPr>
          <a:xfrm>
            <a:off x="4652687" y="1211900"/>
            <a:ext cx="4621995" cy="2773720"/>
            <a:chOff x="1561201" y="1470290"/>
            <a:chExt cx="7248192" cy="3969349"/>
          </a:xfrm>
        </p:grpSpPr>
        <p:pic>
          <p:nvPicPr>
            <p:cNvPr id="7" name="Picture 6"/>
            <p:cNvPicPr>
              <a:picLocks noChangeAspect="1"/>
            </p:cNvPicPr>
            <p:nvPr/>
          </p:nvPicPr>
          <p:blipFill rotWithShape="1">
            <a:blip r:embed="rId3"/>
            <a:srcRect t="6263"/>
            <a:stretch/>
          </p:blipFill>
          <p:spPr>
            <a:xfrm>
              <a:off x="1561201" y="1470290"/>
              <a:ext cx="5655129" cy="3969349"/>
            </a:xfrm>
            <a:prstGeom prst="rect">
              <a:avLst/>
            </a:prstGeom>
          </p:spPr>
        </p:pic>
        <p:sp>
          <p:nvSpPr>
            <p:cNvPr id="9" name="TextBox 8">
              <a:extLst>
                <a:ext uri="{FF2B5EF4-FFF2-40B4-BE49-F238E27FC236}">
                  <a16:creationId xmlns:a16="http://schemas.microsoft.com/office/drawing/2014/main" id="{1C8CE38B-5EFC-434B-9E53-D1D07CB9B314}"/>
                </a:ext>
              </a:extLst>
            </p:cNvPr>
            <p:cNvSpPr txBox="1"/>
            <p:nvPr/>
          </p:nvSpPr>
          <p:spPr>
            <a:xfrm>
              <a:off x="6788498" y="4370522"/>
              <a:ext cx="1616107" cy="510729"/>
            </a:xfrm>
            <a:prstGeom prst="rect">
              <a:avLst/>
            </a:prstGeom>
            <a:noFill/>
          </p:spPr>
          <p:txBody>
            <a:bodyPr wrap="square" rtlCol="0">
              <a:spAutoFit/>
            </a:bodyPr>
            <a:lstStyle/>
            <a:p>
              <a:r>
                <a:rPr lang="en-US" dirty="0">
                  <a:solidFill>
                    <a:srgbClr val="2078B4"/>
                  </a:solidFill>
                </a:rPr>
                <a:t>High [Li]</a:t>
              </a:r>
            </a:p>
          </p:txBody>
        </p:sp>
        <p:sp>
          <p:nvSpPr>
            <p:cNvPr id="10" name="TextBox 9">
              <a:extLst>
                <a:ext uri="{FF2B5EF4-FFF2-40B4-BE49-F238E27FC236}">
                  <a16:creationId xmlns:a16="http://schemas.microsoft.com/office/drawing/2014/main" id="{1A54D67D-10AC-4795-9CCC-8F8701C3A667}"/>
                </a:ext>
              </a:extLst>
            </p:cNvPr>
            <p:cNvSpPr txBox="1"/>
            <p:nvPr/>
          </p:nvSpPr>
          <p:spPr>
            <a:xfrm>
              <a:off x="6788497" y="3066500"/>
              <a:ext cx="1939937" cy="510729"/>
            </a:xfrm>
            <a:prstGeom prst="rect">
              <a:avLst/>
            </a:prstGeom>
            <a:noFill/>
          </p:spPr>
          <p:txBody>
            <a:bodyPr wrap="square" rtlCol="0">
              <a:spAutoFit/>
            </a:bodyPr>
            <a:lstStyle/>
            <a:p>
              <a:r>
                <a:rPr lang="en-US" dirty="0">
                  <a:solidFill>
                    <a:srgbClr val="FF8315"/>
                  </a:solidFill>
                </a:rPr>
                <a:t>moderate [Li]</a:t>
              </a:r>
            </a:p>
          </p:txBody>
        </p:sp>
        <p:sp>
          <p:nvSpPr>
            <p:cNvPr id="11" name="TextBox 10">
              <a:extLst>
                <a:ext uri="{FF2B5EF4-FFF2-40B4-BE49-F238E27FC236}">
                  <a16:creationId xmlns:a16="http://schemas.microsoft.com/office/drawing/2014/main" id="{981AC9C5-E83B-434A-8745-C468D21B5BC2}"/>
                </a:ext>
              </a:extLst>
            </p:cNvPr>
            <p:cNvSpPr txBox="1"/>
            <p:nvPr/>
          </p:nvSpPr>
          <p:spPr>
            <a:xfrm>
              <a:off x="6788498" y="1786464"/>
              <a:ext cx="2020895" cy="510729"/>
            </a:xfrm>
            <a:prstGeom prst="rect">
              <a:avLst/>
            </a:prstGeom>
            <a:noFill/>
          </p:spPr>
          <p:txBody>
            <a:bodyPr wrap="square" rtlCol="0">
              <a:spAutoFit/>
            </a:bodyPr>
            <a:lstStyle/>
            <a:p>
              <a:r>
                <a:rPr lang="en-US" dirty="0">
                  <a:solidFill>
                    <a:srgbClr val="3EA83E"/>
                  </a:solidFill>
                </a:rPr>
                <a:t>Very Low [Li]</a:t>
              </a:r>
            </a:p>
          </p:txBody>
        </p:sp>
      </p:grpSp>
      <p:sp>
        <p:nvSpPr>
          <p:cNvPr id="12" name="TextBox 11"/>
          <p:cNvSpPr txBox="1"/>
          <p:nvPr/>
        </p:nvSpPr>
        <p:spPr>
          <a:xfrm>
            <a:off x="246037" y="697156"/>
            <a:ext cx="12173726" cy="461665"/>
          </a:xfrm>
          <a:prstGeom prst="rect">
            <a:avLst/>
          </a:prstGeom>
          <a:noFill/>
        </p:spPr>
        <p:txBody>
          <a:bodyPr wrap="square" rtlCol="0">
            <a:spAutoFit/>
          </a:bodyPr>
          <a:lstStyle/>
          <a:p>
            <a:r>
              <a:rPr lang="en-GB" sz="2400" b="1" dirty="0" smtClean="0">
                <a:ea typeface="Lato Light" panose="020F0502020204030203" pitchFamily="34" charset="0"/>
                <a:cs typeface="Lato Light" panose="020F0502020204030203" pitchFamily="34" charset="0"/>
              </a:rPr>
              <a:t>Science examples from the last beam cycle - </a:t>
            </a:r>
            <a:r>
              <a:rPr lang="en-GB" sz="2400" b="1" dirty="0">
                <a:ea typeface="Lato Light" panose="020F0502020204030203" pitchFamily="34" charset="0"/>
                <a:cs typeface="Lato Light" panose="020F0502020204030203" pitchFamily="34" charset="0"/>
              </a:rPr>
              <a:t>Li-ion battery material lattice dynamics</a:t>
            </a:r>
          </a:p>
        </p:txBody>
      </p:sp>
      <p:sp>
        <p:nvSpPr>
          <p:cNvPr id="13"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Tree>
    <p:extLst>
      <p:ext uri="{BB962C8B-B14F-4D97-AF65-F5344CB8AC3E}">
        <p14:creationId xmlns:p14="http://schemas.microsoft.com/office/powerpoint/2010/main" val="3851003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037" y="697156"/>
            <a:ext cx="12173726" cy="461665"/>
          </a:xfrm>
          <a:prstGeom prst="rect">
            <a:avLst/>
          </a:prstGeom>
          <a:noFill/>
        </p:spPr>
        <p:txBody>
          <a:bodyPr wrap="square" rtlCol="0">
            <a:spAutoFit/>
          </a:bodyPr>
          <a:lstStyle/>
          <a:p>
            <a:r>
              <a:rPr lang="en-GB" sz="2400" b="1" dirty="0" smtClean="0">
                <a:ea typeface="Lato Light" panose="020F0502020204030203" pitchFamily="34" charset="0"/>
                <a:cs typeface="Lato Light" panose="020F0502020204030203" pitchFamily="34" charset="0"/>
              </a:rPr>
              <a:t>Science examples from the last beam cycle – Messenger RNA for Covid-19 vaccine delivery</a:t>
            </a:r>
            <a:endParaRPr lang="en-GB" sz="2400" b="1" dirty="0">
              <a:latin typeface="Lato Light" panose="020F0502020204030203" pitchFamily="34" charset="0"/>
              <a:ea typeface="Lato Light" panose="020F0502020204030203" pitchFamily="34" charset="0"/>
              <a:cs typeface="Lato Light" panose="020F0502020204030203" pitchFamily="34" charset="0"/>
            </a:endParaRPr>
          </a:p>
        </p:txBody>
      </p:sp>
      <p:sp>
        <p:nvSpPr>
          <p:cNvPr id="5"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
        <p:nvSpPr>
          <p:cNvPr id="6" name="TextBox 5"/>
          <p:cNvSpPr txBox="1"/>
          <p:nvPr/>
        </p:nvSpPr>
        <p:spPr>
          <a:xfrm>
            <a:off x="374348" y="4015386"/>
            <a:ext cx="11593239" cy="1877437"/>
          </a:xfrm>
          <a:prstGeom prst="rect">
            <a:avLst/>
          </a:prstGeom>
          <a:noFill/>
        </p:spPr>
        <p:txBody>
          <a:bodyPr wrap="square" rtlCol="0">
            <a:spAutoFit/>
          </a:bodyPr>
          <a:lstStyle/>
          <a:p>
            <a:pPr>
              <a:buClr>
                <a:srgbClr val="FF0000"/>
              </a:buClr>
            </a:pPr>
            <a:r>
              <a:rPr lang="en-GB" sz="2400" b="1" dirty="0" smtClean="0"/>
              <a:t>ZOOM small angle neutron scattering instrument</a:t>
            </a:r>
            <a:r>
              <a:rPr lang="en-GB" sz="2400" dirty="0" smtClean="0"/>
              <a:t>. Messenger RNA is a novel approach for delivery of therapeutic proteins, relevant for </a:t>
            </a:r>
            <a:r>
              <a:rPr lang="en-GB" sz="2400" dirty="0" err="1" smtClean="0"/>
              <a:t>Covid</a:t>
            </a:r>
            <a:r>
              <a:rPr lang="en-GB" sz="2400" dirty="0" smtClean="0"/>
              <a:t> vaccines. A key challenge is identification of a “delivery vehicle” (e.g. cationic lipid or polymer). Structure and molecular organisation of one promising candidate using SANS.</a:t>
            </a:r>
            <a:endParaRPr lang="en-GB" sz="2000" i="1" dirty="0"/>
          </a:p>
          <a:p>
            <a:pPr lvl="0" defTabSz="914400"/>
            <a:r>
              <a:rPr lang="en-GB" sz="2000" i="1" dirty="0" err="1" smtClean="0">
                <a:solidFill>
                  <a:prstClr val="black"/>
                </a:solidFill>
              </a:rPr>
              <a:t>BioNtech</a:t>
            </a:r>
            <a:r>
              <a:rPr lang="en-GB" sz="2000" i="1" dirty="0" smtClean="0">
                <a:solidFill>
                  <a:prstClr val="black"/>
                </a:solidFill>
              </a:rPr>
              <a:t> RNA Pharmaceuticals GmbH</a:t>
            </a:r>
            <a:endParaRPr lang="en-GB" sz="2000" i="1" dirty="0">
              <a:solidFill>
                <a:srgbClr val="FF0000"/>
              </a:solidFill>
            </a:endParaRPr>
          </a:p>
        </p:txBody>
      </p:sp>
      <p:pic>
        <p:nvPicPr>
          <p:cNvPr id="7" name="Picture 6"/>
          <p:cNvPicPr>
            <a:picLocks noChangeAspect="1"/>
          </p:cNvPicPr>
          <p:nvPr/>
        </p:nvPicPr>
        <p:blipFill rotWithShape="1">
          <a:blip r:embed="rId2"/>
          <a:srcRect t="17482"/>
          <a:stretch/>
        </p:blipFill>
        <p:spPr>
          <a:xfrm>
            <a:off x="246037" y="1123408"/>
            <a:ext cx="2706976" cy="617516"/>
          </a:xfrm>
          <a:prstGeom prst="rect">
            <a:avLst/>
          </a:prstGeom>
        </p:spPr>
      </p:pic>
      <p:pic>
        <p:nvPicPr>
          <p:cNvPr id="8" name="Picture 7"/>
          <p:cNvPicPr>
            <a:picLocks noChangeAspect="1"/>
          </p:cNvPicPr>
          <p:nvPr/>
        </p:nvPicPr>
        <p:blipFill>
          <a:blip r:embed="rId3"/>
          <a:stretch>
            <a:fillRect/>
          </a:stretch>
        </p:blipFill>
        <p:spPr>
          <a:xfrm>
            <a:off x="3467595" y="1304182"/>
            <a:ext cx="3221558" cy="2577451"/>
          </a:xfrm>
          <a:prstGeom prst="rect">
            <a:avLst/>
          </a:prstGeom>
        </p:spPr>
      </p:pic>
      <p:grpSp>
        <p:nvGrpSpPr>
          <p:cNvPr id="12" name="Group 11"/>
          <p:cNvGrpSpPr/>
          <p:nvPr/>
        </p:nvGrpSpPr>
        <p:grpSpPr>
          <a:xfrm>
            <a:off x="6948684" y="1264200"/>
            <a:ext cx="3671200" cy="2827662"/>
            <a:chOff x="3727126" y="1241948"/>
            <a:chExt cx="3671200" cy="2827662"/>
          </a:xfrm>
        </p:grpSpPr>
        <p:pic>
          <p:nvPicPr>
            <p:cNvPr id="9" name="Picture 8"/>
            <p:cNvPicPr>
              <a:picLocks noChangeAspect="1"/>
            </p:cNvPicPr>
            <p:nvPr/>
          </p:nvPicPr>
          <p:blipFill>
            <a:blip r:embed="rId4"/>
            <a:stretch>
              <a:fillRect/>
            </a:stretch>
          </p:blipFill>
          <p:spPr>
            <a:xfrm>
              <a:off x="4101199" y="1264200"/>
              <a:ext cx="3297127" cy="2649405"/>
            </a:xfrm>
            <a:prstGeom prst="rect">
              <a:avLst/>
            </a:prstGeom>
          </p:spPr>
        </p:pic>
        <p:sp>
          <p:nvSpPr>
            <p:cNvPr id="10" name="Rectangle 9"/>
            <p:cNvSpPr/>
            <p:nvPr/>
          </p:nvSpPr>
          <p:spPr>
            <a:xfrm>
              <a:off x="3727126" y="1241948"/>
              <a:ext cx="771896" cy="5343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3737821" y="3535221"/>
              <a:ext cx="771896" cy="5343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33009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037" y="697156"/>
            <a:ext cx="12173726" cy="461665"/>
          </a:xfrm>
          <a:prstGeom prst="rect">
            <a:avLst/>
          </a:prstGeom>
          <a:noFill/>
        </p:spPr>
        <p:txBody>
          <a:bodyPr wrap="square" rtlCol="0">
            <a:spAutoFit/>
          </a:bodyPr>
          <a:lstStyle/>
          <a:p>
            <a:r>
              <a:rPr lang="en-GB" sz="2400" b="1" dirty="0" smtClean="0">
                <a:ea typeface="Lato Light" panose="020F0502020204030203" pitchFamily="34" charset="0"/>
                <a:cs typeface="Lato Light" panose="020F0502020204030203" pitchFamily="34" charset="0"/>
              </a:rPr>
              <a:t>Science examples from the last beam cycle – Messenger RNA for Covid-19 vaccine delivery</a:t>
            </a:r>
            <a:endParaRPr lang="en-GB" sz="2400" b="1" dirty="0">
              <a:latin typeface="Lato Light" panose="020F0502020204030203" pitchFamily="34" charset="0"/>
              <a:ea typeface="Lato Light" panose="020F0502020204030203" pitchFamily="34" charset="0"/>
              <a:cs typeface="Lato Light" panose="020F0502020204030203" pitchFamily="34" charset="0"/>
            </a:endParaRPr>
          </a:p>
        </p:txBody>
      </p:sp>
      <p:sp>
        <p:nvSpPr>
          <p:cNvPr id="5"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pic>
        <p:nvPicPr>
          <p:cNvPr id="2" name="Picture 1"/>
          <p:cNvPicPr>
            <a:picLocks noChangeAspect="1"/>
          </p:cNvPicPr>
          <p:nvPr/>
        </p:nvPicPr>
        <p:blipFill>
          <a:blip r:embed="rId2"/>
          <a:stretch>
            <a:fillRect/>
          </a:stretch>
        </p:blipFill>
        <p:spPr>
          <a:xfrm>
            <a:off x="5209280" y="1123408"/>
            <a:ext cx="4244210" cy="5462115"/>
          </a:xfrm>
          <a:prstGeom prst="rect">
            <a:avLst/>
          </a:prstGeom>
        </p:spPr>
      </p:pic>
      <p:pic>
        <p:nvPicPr>
          <p:cNvPr id="13" name="Picture 12"/>
          <p:cNvPicPr>
            <a:picLocks noChangeAspect="1"/>
          </p:cNvPicPr>
          <p:nvPr/>
        </p:nvPicPr>
        <p:blipFill rotWithShape="1">
          <a:blip r:embed="rId3"/>
          <a:srcRect t="17482"/>
          <a:stretch/>
        </p:blipFill>
        <p:spPr>
          <a:xfrm>
            <a:off x="246037" y="1123408"/>
            <a:ext cx="2706976" cy="617516"/>
          </a:xfrm>
          <a:prstGeom prst="rect">
            <a:avLst/>
          </a:prstGeom>
        </p:spPr>
      </p:pic>
      <p:pic>
        <p:nvPicPr>
          <p:cNvPr id="3" name="Picture 2"/>
          <p:cNvPicPr>
            <a:picLocks noChangeAspect="1"/>
          </p:cNvPicPr>
          <p:nvPr/>
        </p:nvPicPr>
        <p:blipFill>
          <a:blip r:embed="rId4"/>
          <a:stretch>
            <a:fillRect/>
          </a:stretch>
        </p:blipFill>
        <p:spPr>
          <a:xfrm>
            <a:off x="108807" y="1941341"/>
            <a:ext cx="4983490" cy="2765667"/>
          </a:xfrm>
          <a:prstGeom prst="rect">
            <a:avLst/>
          </a:prstGeom>
        </p:spPr>
      </p:pic>
      <p:sp>
        <p:nvSpPr>
          <p:cNvPr id="6" name="Oval 5"/>
          <p:cNvSpPr/>
          <p:nvPr/>
        </p:nvSpPr>
        <p:spPr>
          <a:xfrm>
            <a:off x="249065" y="3007651"/>
            <a:ext cx="3380400" cy="6330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2135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XT"/>
          <p:cNvSpPr txBox="1">
            <a:spLocks noChangeArrowheads="1"/>
          </p:cNvSpPr>
          <p:nvPr/>
        </p:nvSpPr>
        <p:spPr bwMode="auto">
          <a:xfrm>
            <a:off x="8297334" y="1046164"/>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sp>
        <p:nvSpPr>
          <p:cNvPr id="3"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
        <p:nvSpPr>
          <p:cNvPr id="4" name="Rectangle 3"/>
          <p:cNvSpPr/>
          <p:nvPr/>
        </p:nvSpPr>
        <p:spPr>
          <a:xfrm>
            <a:off x="258955" y="972173"/>
            <a:ext cx="11015296" cy="4216539"/>
          </a:xfrm>
          <a:prstGeom prst="rect">
            <a:avLst/>
          </a:prstGeom>
        </p:spPr>
        <p:txBody>
          <a:bodyPr wrap="square">
            <a:spAutoFit/>
          </a:bodyPr>
          <a:lstStyle/>
          <a:p>
            <a:r>
              <a:rPr lang="en-GB" altLang="en-US" sz="2400" b="1" dirty="0" smtClean="0">
                <a:latin typeface="+mn-lt"/>
              </a:rPr>
              <a:t>Conclusions</a:t>
            </a:r>
          </a:p>
          <a:p>
            <a:endParaRPr lang="en-GB" altLang="en-US" sz="2400" b="1" dirty="0"/>
          </a:p>
          <a:p>
            <a:pPr marL="342900" indent="-342900">
              <a:buFont typeface="Arial" panose="020B0604020202020204" pitchFamily="34" charset="0"/>
              <a:buChar char="•"/>
            </a:pPr>
            <a:r>
              <a:rPr lang="en-GB" altLang="en-US" sz="2000" dirty="0" smtClean="0">
                <a:latin typeface="+mn-lt"/>
              </a:rPr>
              <a:t>ISIS Data Analysis as a Service (</a:t>
            </a:r>
            <a:r>
              <a:rPr lang="en-GB" altLang="en-US" sz="2000" dirty="0" err="1" smtClean="0">
                <a:latin typeface="+mn-lt"/>
              </a:rPr>
              <a:t>IDAaaS</a:t>
            </a:r>
            <a:r>
              <a:rPr lang="en-GB" altLang="en-US" sz="2000" dirty="0" smtClean="0">
                <a:latin typeface="+mn-lt"/>
              </a:rPr>
              <a:t>) was already a valuable tool for data analysis for a subset of experimental groups at the ISIS neutron and muon facility</a:t>
            </a:r>
          </a:p>
          <a:p>
            <a:pPr marL="342900" indent="-342900">
              <a:buFont typeface="Arial" panose="020B0604020202020204" pitchFamily="34" charset="0"/>
              <a:buChar char="•"/>
            </a:pPr>
            <a:endParaRPr lang="en-GB" altLang="en-US" sz="2000" dirty="0"/>
          </a:p>
          <a:p>
            <a:pPr marL="342900" indent="-342900">
              <a:buFont typeface="Arial" panose="020B0604020202020204" pitchFamily="34" charset="0"/>
              <a:buChar char="•"/>
            </a:pPr>
            <a:r>
              <a:rPr lang="en-GB" altLang="en-US" sz="2000" dirty="0" smtClean="0">
                <a:latin typeface="+mn-lt"/>
              </a:rPr>
              <a:t>Allows inconveniently large datasets to be visualised and analysed with ease by facility users</a:t>
            </a:r>
          </a:p>
          <a:p>
            <a:pPr marL="342900" indent="-342900">
              <a:buFont typeface="Arial" panose="020B0604020202020204" pitchFamily="34" charset="0"/>
              <a:buChar char="•"/>
            </a:pPr>
            <a:endParaRPr lang="en-GB" altLang="en-US" sz="2000" dirty="0"/>
          </a:p>
          <a:p>
            <a:pPr marL="342900" indent="-342900">
              <a:buFont typeface="Arial" panose="020B0604020202020204" pitchFamily="34" charset="0"/>
              <a:buChar char="•"/>
            </a:pPr>
            <a:r>
              <a:rPr lang="en-GB" altLang="en-US" sz="2000" dirty="0" smtClean="0">
                <a:latin typeface="+mn-lt"/>
              </a:rPr>
              <a:t>Coronavirus, and the consequent need to operate the facility safely with external user groups not physically present, meant a rapid roll-out of data analysis environments for many more groups with varied requirements</a:t>
            </a:r>
          </a:p>
          <a:p>
            <a:pPr marL="342900" indent="-342900">
              <a:buFont typeface="Arial" panose="020B0604020202020204" pitchFamily="34" charset="0"/>
              <a:buChar char="•"/>
            </a:pPr>
            <a:endParaRPr lang="en-GB" altLang="en-US" sz="2000" dirty="0"/>
          </a:p>
          <a:p>
            <a:pPr marL="342900" indent="-342900">
              <a:buFont typeface="Arial" panose="020B0604020202020204" pitchFamily="34" charset="0"/>
              <a:buChar char="•"/>
            </a:pPr>
            <a:r>
              <a:rPr lang="en-GB" altLang="en-US" sz="2000" dirty="0" smtClean="0">
                <a:latin typeface="+mn-lt"/>
              </a:rPr>
              <a:t>Without the </a:t>
            </a:r>
            <a:r>
              <a:rPr lang="en-GB" altLang="en-US" sz="2000" dirty="0" err="1" smtClean="0">
                <a:latin typeface="+mn-lt"/>
              </a:rPr>
              <a:t>IDAaaS</a:t>
            </a:r>
            <a:r>
              <a:rPr lang="en-GB" altLang="en-US" sz="2000" dirty="0" smtClean="0">
                <a:latin typeface="+mn-lt"/>
              </a:rPr>
              <a:t> capability, it is doubtful whether we would have been able to run the facility anything like as effectively as we have done.</a:t>
            </a:r>
            <a:endParaRPr lang="en-GB" altLang="en-US" sz="2000" dirty="0">
              <a:latin typeface="+mn-lt"/>
            </a:endParaRPr>
          </a:p>
        </p:txBody>
      </p:sp>
    </p:spTree>
    <p:extLst>
      <p:ext uri="{BB962C8B-B14F-4D97-AF65-F5344CB8AC3E}">
        <p14:creationId xmlns:p14="http://schemas.microsoft.com/office/powerpoint/2010/main" val="1461854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XT"/>
          <p:cNvSpPr txBox="1">
            <a:spLocks noChangeArrowheads="1"/>
          </p:cNvSpPr>
          <p:nvPr/>
        </p:nvSpPr>
        <p:spPr bwMode="auto">
          <a:xfrm>
            <a:off x="8297334" y="1046164"/>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sp>
        <p:nvSpPr>
          <p:cNvPr id="5"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
        <p:nvSpPr>
          <p:cNvPr id="7" name="TextBox 1"/>
          <p:cNvSpPr txBox="1">
            <a:spLocks noChangeArrowheads="1"/>
          </p:cNvSpPr>
          <p:nvPr/>
        </p:nvSpPr>
        <p:spPr bwMode="auto">
          <a:xfrm>
            <a:off x="395287" y="1376471"/>
            <a:ext cx="1138680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hangingPunct="1">
              <a:spcBef>
                <a:spcPct val="0"/>
              </a:spcBef>
            </a:pPr>
            <a:r>
              <a:rPr lang="en-GB" altLang="en-US" sz="2400" dirty="0" smtClean="0"/>
              <a:t>ISIS</a:t>
            </a:r>
            <a:r>
              <a:rPr lang="en-GB" altLang="en-US" sz="2400" dirty="0"/>
              <a:t> </a:t>
            </a:r>
            <a:r>
              <a:rPr lang="en-GB" altLang="en-US" sz="2400" dirty="0" smtClean="0"/>
              <a:t>– what it is, what it is used for, and who uses it</a:t>
            </a:r>
          </a:p>
          <a:p>
            <a:pPr eaLnBrk="1" hangingPunct="1">
              <a:spcBef>
                <a:spcPct val="0"/>
              </a:spcBef>
            </a:pPr>
            <a:endParaRPr lang="en-GB" altLang="en-US" sz="2400" dirty="0"/>
          </a:p>
          <a:p>
            <a:pPr eaLnBrk="1" hangingPunct="1">
              <a:spcBef>
                <a:spcPct val="0"/>
              </a:spcBef>
            </a:pPr>
            <a:r>
              <a:rPr lang="en-GB" altLang="en-US" sz="2400" dirty="0" smtClean="0"/>
              <a:t>The </a:t>
            </a:r>
            <a:r>
              <a:rPr lang="en-GB" altLang="en-US" sz="2400" dirty="0" err="1" smtClean="0"/>
              <a:t>IDAaaS</a:t>
            </a:r>
            <a:r>
              <a:rPr lang="en-GB" altLang="en-US" sz="2400" dirty="0" smtClean="0"/>
              <a:t> system – what it is, how we </a:t>
            </a:r>
            <a:r>
              <a:rPr lang="en-GB" altLang="en-US" sz="2400" i="1" dirty="0" smtClean="0"/>
              <a:t>were</a:t>
            </a:r>
            <a:r>
              <a:rPr lang="en-GB" altLang="en-US" sz="2400" dirty="0" smtClean="0"/>
              <a:t> using it for a subset of groups</a:t>
            </a:r>
            <a:endParaRPr lang="en-GB" altLang="en-US" sz="2400" dirty="0"/>
          </a:p>
          <a:p>
            <a:pPr eaLnBrk="1" hangingPunct="1">
              <a:spcBef>
                <a:spcPct val="0"/>
              </a:spcBef>
            </a:pPr>
            <a:endParaRPr lang="en-GB" altLang="en-US" sz="2400" dirty="0" smtClean="0"/>
          </a:p>
          <a:p>
            <a:pPr eaLnBrk="1" hangingPunct="1">
              <a:spcBef>
                <a:spcPct val="0"/>
              </a:spcBef>
            </a:pPr>
            <a:r>
              <a:rPr lang="en-GB" altLang="en-US" sz="2400" dirty="0" smtClean="0"/>
              <a:t>The challenge – remote data analysis for </a:t>
            </a:r>
            <a:r>
              <a:rPr lang="en-GB" altLang="en-US" sz="2400" i="1" dirty="0" smtClean="0"/>
              <a:t>all </a:t>
            </a:r>
            <a:r>
              <a:rPr lang="en-GB" altLang="en-US" sz="2400" dirty="0" smtClean="0"/>
              <a:t>facility users</a:t>
            </a:r>
          </a:p>
          <a:p>
            <a:pPr eaLnBrk="1" hangingPunct="1">
              <a:spcBef>
                <a:spcPct val="0"/>
              </a:spcBef>
            </a:pPr>
            <a:endParaRPr lang="en-GB" altLang="en-US" sz="2400" dirty="0"/>
          </a:p>
          <a:p>
            <a:pPr eaLnBrk="1" hangingPunct="1">
              <a:spcBef>
                <a:spcPct val="0"/>
              </a:spcBef>
            </a:pPr>
            <a:r>
              <a:rPr lang="en-GB" altLang="en-US" sz="2400" dirty="0" smtClean="0"/>
              <a:t>How we fared</a:t>
            </a:r>
          </a:p>
        </p:txBody>
      </p:sp>
    </p:spTree>
    <p:extLst>
      <p:ext uri="{BB962C8B-B14F-4D97-AF65-F5344CB8AC3E}">
        <p14:creationId xmlns:p14="http://schemas.microsoft.com/office/powerpoint/2010/main" val="2283135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XT"/>
          <p:cNvSpPr txBox="1">
            <a:spLocks noChangeArrowheads="1"/>
          </p:cNvSpPr>
          <p:nvPr/>
        </p:nvSpPr>
        <p:spPr bwMode="auto">
          <a:xfrm>
            <a:off x="8297334" y="1046164"/>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sp>
        <p:nvSpPr>
          <p:cNvPr id="3"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
        <p:nvSpPr>
          <p:cNvPr id="4" name="Rectangle 3"/>
          <p:cNvSpPr/>
          <p:nvPr/>
        </p:nvSpPr>
        <p:spPr>
          <a:xfrm>
            <a:off x="274806" y="732597"/>
            <a:ext cx="2545633" cy="461665"/>
          </a:xfrm>
          <a:prstGeom prst="rect">
            <a:avLst/>
          </a:prstGeom>
        </p:spPr>
        <p:txBody>
          <a:bodyPr wrap="none">
            <a:spAutoFit/>
          </a:bodyPr>
          <a:lstStyle/>
          <a:p>
            <a:r>
              <a:rPr lang="en-GB" altLang="en-US" sz="2400" b="1" dirty="0" smtClean="0"/>
              <a:t>Acknowledgments</a:t>
            </a:r>
            <a:endParaRPr lang="en-GB" altLang="en-US" sz="24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688" y="1507825"/>
            <a:ext cx="5986879" cy="2567339"/>
          </a:xfrm>
          <a:prstGeom prst="rect">
            <a:avLst/>
          </a:prstGeom>
        </p:spPr>
      </p:pic>
      <p:sp>
        <p:nvSpPr>
          <p:cNvPr id="6" name="TextBox 5"/>
          <p:cNvSpPr txBox="1"/>
          <p:nvPr/>
        </p:nvSpPr>
        <p:spPr bwMode="auto">
          <a:xfrm>
            <a:off x="6601767" y="1675391"/>
            <a:ext cx="5215094" cy="2862322"/>
          </a:xfrm>
          <a:prstGeom prst="rect">
            <a:avLst/>
          </a:prstGeom>
          <a:noFill/>
          <a:ln w="9525">
            <a:noFill/>
            <a:miter lim="800000"/>
            <a:headEnd/>
            <a:tailEnd/>
          </a:ln>
        </p:spPr>
        <p:txBody>
          <a:bodyPr wrap="square" rtlCol="0">
            <a:spAutoFit/>
          </a:bodyPr>
          <a:lstStyle/>
          <a:p>
            <a:r>
              <a:rPr lang="en-GB" dirty="0">
                <a:latin typeface="Calibri" pitchFamily="34" charset="0"/>
              </a:rPr>
              <a:t>Julimar Romero</a:t>
            </a:r>
          </a:p>
          <a:p>
            <a:r>
              <a:rPr lang="en-GB" dirty="0">
                <a:latin typeface="Calibri" pitchFamily="34" charset="0"/>
              </a:rPr>
              <a:t>Frazer Barnsley</a:t>
            </a:r>
          </a:p>
          <a:p>
            <a:r>
              <a:rPr lang="en-GB" dirty="0" smtClean="0">
                <a:latin typeface="Calibri" pitchFamily="34" charset="0"/>
              </a:rPr>
              <a:t>Jeremy Spencer</a:t>
            </a:r>
          </a:p>
          <a:p>
            <a:r>
              <a:rPr lang="en-GB" dirty="0" smtClean="0">
                <a:latin typeface="Calibri" pitchFamily="34" charset="0"/>
              </a:rPr>
              <a:t>Josh Cunningham</a:t>
            </a:r>
          </a:p>
          <a:p>
            <a:r>
              <a:rPr lang="en-GB" dirty="0" smtClean="0">
                <a:latin typeface="Calibri" pitchFamily="34" charset="0"/>
              </a:rPr>
              <a:t>Lamar Moore</a:t>
            </a:r>
          </a:p>
          <a:p>
            <a:r>
              <a:rPr lang="en-GB" dirty="0" smtClean="0">
                <a:latin typeface="Calibri" pitchFamily="34" charset="0"/>
              </a:rPr>
              <a:t>Franz Lang</a:t>
            </a:r>
            <a:endParaRPr lang="en-GB" dirty="0">
              <a:latin typeface="Calibri" pitchFamily="34" charset="0"/>
            </a:endParaRPr>
          </a:p>
          <a:p>
            <a:r>
              <a:rPr lang="en-GB" dirty="0" smtClean="0">
                <a:latin typeface="Calibri" pitchFamily="34" charset="0"/>
              </a:rPr>
              <a:t>Alex </a:t>
            </a:r>
            <a:r>
              <a:rPr lang="en-GB" dirty="0" err="1">
                <a:latin typeface="Calibri" pitchFamily="34" charset="0"/>
              </a:rPr>
              <a:t>Dibbo</a:t>
            </a:r>
            <a:endParaRPr lang="en-GB" dirty="0">
              <a:latin typeface="Calibri" pitchFamily="34" charset="0"/>
            </a:endParaRPr>
          </a:p>
          <a:p>
            <a:r>
              <a:rPr lang="en-GB" dirty="0" smtClean="0">
                <a:latin typeface="Calibri" pitchFamily="34" charset="0"/>
              </a:rPr>
              <a:t>Gordon Brown</a:t>
            </a:r>
            <a:endParaRPr lang="en-GB" dirty="0">
              <a:latin typeface="Calibri" pitchFamily="34" charset="0"/>
            </a:endParaRPr>
          </a:p>
          <a:p>
            <a:r>
              <a:rPr lang="en-GB" dirty="0" smtClean="0">
                <a:latin typeface="Calibri" pitchFamily="34" charset="0"/>
              </a:rPr>
              <a:t>(and countless others in STFC’s Scientific Computing Department)</a:t>
            </a:r>
          </a:p>
        </p:txBody>
      </p:sp>
    </p:spTree>
    <p:extLst>
      <p:ext uri="{BB962C8B-B14F-4D97-AF65-F5344CB8AC3E}">
        <p14:creationId xmlns:p14="http://schemas.microsoft.com/office/powerpoint/2010/main" val="1662033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XT"/>
          <p:cNvSpPr txBox="1">
            <a:spLocks noChangeArrowheads="1"/>
          </p:cNvSpPr>
          <p:nvPr/>
        </p:nvSpPr>
        <p:spPr bwMode="auto">
          <a:xfrm>
            <a:off x="8297334" y="1046164"/>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pic>
        <p:nvPicPr>
          <p:cNvPr id="2" name="isis-overview-animation-45s1466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9516" y="1276994"/>
            <a:ext cx="7662043" cy="4309899"/>
          </a:xfrm>
          <a:prstGeom prst="rect">
            <a:avLst/>
          </a:prstGeom>
        </p:spPr>
      </p:pic>
      <p:sp>
        <p:nvSpPr>
          <p:cNvPr id="5"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
        <p:nvSpPr>
          <p:cNvPr id="7" name="Rectangle 6"/>
          <p:cNvSpPr/>
          <p:nvPr/>
        </p:nvSpPr>
        <p:spPr>
          <a:xfrm>
            <a:off x="258955" y="741341"/>
            <a:ext cx="5230086" cy="461665"/>
          </a:xfrm>
          <a:prstGeom prst="rect">
            <a:avLst/>
          </a:prstGeom>
        </p:spPr>
        <p:txBody>
          <a:bodyPr wrap="none">
            <a:spAutoFit/>
          </a:bodyPr>
          <a:lstStyle/>
          <a:p>
            <a:r>
              <a:rPr lang="en-GB" altLang="en-US" sz="2400" b="1" dirty="0">
                <a:latin typeface="+mn-lt"/>
              </a:rPr>
              <a:t>ISIS – what is it, and what is it used for?</a:t>
            </a:r>
          </a:p>
        </p:txBody>
      </p:sp>
    </p:spTree>
    <p:extLst>
      <p:ext uri="{BB962C8B-B14F-4D97-AF65-F5344CB8AC3E}">
        <p14:creationId xmlns:p14="http://schemas.microsoft.com/office/powerpoint/2010/main" val="4274570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repeatCount="indefinite"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XT"/>
          <p:cNvSpPr txBox="1">
            <a:spLocks noChangeArrowheads="1"/>
          </p:cNvSpPr>
          <p:nvPr/>
        </p:nvSpPr>
        <p:spPr bwMode="auto">
          <a:xfrm>
            <a:off x="8297334" y="1046164"/>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sp>
        <p:nvSpPr>
          <p:cNvPr id="6" name="Rectangle 5"/>
          <p:cNvSpPr/>
          <p:nvPr/>
        </p:nvSpPr>
        <p:spPr>
          <a:xfrm>
            <a:off x="258955" y="741341"/>
            <a:ext cx="5230086" cy="461665"/>
          </a:xfrm>
          <a:prstGeom prst="rect">
            <a:avLst/>
          </a:prstGeom>
        </p:spPr>
        <p:txBody>
          <a:bodyPr wrap="none">
            <a:spAutoFit/>
          </a:bodyPr>
          <a:lstStyle/>
          <a:p>
            <a:r>
              <a:rPr lang="en-GB" altLang="en-US" sz="2400" b="1" dirty="0">
                <a:latin typeface="+mn-lt"/>
              </a:rPr>
              <a:t>ISIS – what is it, and what is it used for?</a:t>
            </a:r>
          </a:p>
        </p:txBody>
      </p:sp>
      <p:pic>
        <p:nvPicPr>
          <p:cNvPr id="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7734" y="1213465"/>
            <a:ext cx="4164919" cy="532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bwMode="auto">
          <a:xfrm>
            <a:off x="451945" y="1507825"/>
            <a:ext cx="5948855" cy="3693319"/>
          </a:xfrm>
          <a:prstGeom prst="rect">
            <a:avLst/>
          </a:prstGeom>
          <a:noFill/>
          <a:ln w="9525">
            <a:noFill/>
            <a:miter lim="800000"/>
            <a:headEnd/>
            <a:tailEnd/>
          </a:ln>
        </p:spPr>
        <p:txBody>
          <a:bodyPr wrap="square" rtlCol="0">
            <a:spAutoFit/>
          </a:bodyPr>
          <a:lstStyle/>
          <a:p>
            <a:r>
              <a:rPr lang="en-GB" b="1" dirty="0" smtClean="0">
                <a:latin typeface="Calibri" pitchFamily="34" charset="0"/>
              </a:rPr>
              <a:t>Facts and figures:</a:t>
            </a:r>
          </a:p>
          <a:p>
            <a:endParaRPr lang="en-GB" b="1" dirty="0">
              <a:latin typeface="Calibri" pitchFamily="34" charset="0"/>
            </a:endParaRPr>
          </a:p>
          <a:p>
            <a:pPr marL="285750" indent="-285750">
              <a:buFont typeface="Arial" panose="020B0604020202020204" pitchFamily="34" charset="0"/>
              <a:buChar char="•"/>
            </a:pPr>
            <a:r>
              <a:rPr lang="en-GB" dirty="0" smtClean="0">
                <a:latin typeface="Calibri" pitchFamily="34" charset="0"/>
              </a:rPr>
              <a:t>3000 visits / 800 experiments per year</a:t>
            </a:r>
          </a:p>
          <a:p>
            <a:pPr marL="285750" indent="-285750">
              <a:buFont typeface="Arial" panose="020B0604020202020204" pitchFamily="34" charset="0"/>
              <a:buChar char="•"/>
            </a:pPr>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Operates 24/7, for 180 days per year (split into five beam cycles)</a:t>
            </a:r>
          </a:p>
          <a:p>
            <a:pPr marL="285750" indent="-285750">
              <a:buFont typeface="Arial" panose="020B0604020202020204" pitchFamily="34" charset="0"/>
              <a:buChar char="•"/>
            </a:pPr>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30 neutron instruments, 7 muon spectrometers</a:t>
            </a:r>
          </a:p>
          <a:p>
            <a:pPr marL="285750" indent="-285750">
              <a:buFont typeface="Arial" panose="020B0604020202020204" pitchFamily="34" charset="0"/>
              <a:buChar char="•"/>
            </a:pPr>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450 publications per year; 11,000 publications to date</a:t>
            </a:r>
          </a:p>
          <a:p>
            <a:pPr marL="285750" indent="-285750">
              <a:buFont typeface="Arial" panose="020B0604020202020204" pitchFamily="34" charset="0"/>
              <a:buChar char="•"/>
            </a:pPr>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75% of users are UK-based, the rest are from all over the world</a:t>
            </a:r>
          </a:p>
        </p:txBody>
      </p:sp>
      <p:sp>
        <p:nvSpPr>
          <p:cNvPr id="12"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Tree>
    <p:extLst>
      <p:ext uri="{BB962C8B-B14F-4D97-AF65-F5344CB8AC3E}">
        <p14:creationId xmlns:p14="http://schemas.microsoft.com/office/powerpoint/2010/main" val="2084810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4775" y="1177237"/>
            <a:ext cx="4164919" cy="532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XT"/>
          <p:cNvSpPr txBox="1">
            <a:spLocks noChangeArrowheads="1"/>
          </p:cNvSpPr>
          <p:nvPr/>
        </p:nvSpPr>
        <p:spPr bwMode="auto">
          <a:xfrm>
            <a:off x="7530079" y="825450"/>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sp>
        <p:nvSpPr>
          <p:cNvPr id="5" name="Oval 4"/>
          <p:cNvSpPr/>
          <p:nvPr/>
        </p:nvSpPr>
        <p:spPr>
          <a:xfrm>
            <a:off x="7134775" y="3134018"/>
            <a:ext cx="43204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7467017" y="3321755"/>
            <a:ext cx="653152" cy="451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rot="-1200000">
            <a:off x="9195480" y="5049232"/>
            <a:ext cx="411361" cy="4718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115" descr="Figure 1"/>
          <p:cNvPicPr>
            <a:picLocks noChangeAspect="1" noChangeArrowheads="1"/>
          </p:cNvPicPr>
          <p:nvPr/>
        </p:nvPicPr>
        <p:blipFill>
          <a:blip r:embed="rId3" cstate="print"/>
          <a:srcRect/>
          <a:stretch>
            <a:fillRect/>
          </a:stretch>
        </p:blipFill>
        <p:spPr bwMode="auto">
          <a:xfrm>
            <a:off x="588347" y="1896541"/>
            <a:ext cx="4457785" cy="2843641"/>
          </a:xfrm>
          <a:prstGeom prst="rect">
            <a:avLst/>
          </a:prstGeom>
          <a:noFill/>
          <a:ln w="9525">
            <a:noFill/>
            <a:miter lim="800000"/>
            <a:headEnd/>
            <a:tailEnd/>
          </a:ln>
        </p:spPr>
      </p:pic>
      <p:cxnSp>
        <p:nvCxnSpPr>
          <p:cNvPr id="10" name="Straight Connector 9"/>
          <p:cNvCxnSpPr/>
          <p:nvPr/>
        </p:nvCxnSpPr>
        <p:spPr>
          <a:xfrm flipV="1">
            <a:off x="4656790" y="3622538"/>
            <a:ext cx="2827146" cy="223307"/>
          </a:xfrm>
          <a:prstGeom prst="line">
            <a:avLst/>
          </a:prstGeom>
          <a:ln>
            <a:solidFill>
              <a:srgbClr val="FF0000"/>
            </a:solidFill>
          </a:ln>
        </p:spPr>
        <p:style>
          <a:lnRef idx="2">
            <a:schemeClr val="accent4"/>
          </a:lnRef>
          <a:fillRef idx="0">
            <a:schemeClr val="accent4"/>
          </a:fillRef>
          <a:effectRef idx="1">
            <a:schemeClr val="accent4"/>
          </a:effectRef>
          <a:fontRef idx="minor">
            <a:schemeClr val="tx1"/>
          </a:fontRef>
        </p:style>
      </p:cxnSp>
      <p:sp>
        <p:nvSpPr>
          <p:cNvPr id="13"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
        <p:nvSpPr>
          <p:cNvPr id="14" name="Rectangle 13"/>
          <p:cNvSpPr/>
          <p:nvPr/>
        </p:nvSpPr>
        <p:spPr>
          <a:xfrm>
            <a:off x="274806" y="732597"/>
            <a:ext cx="5181483" cy="461665"/>
          </a:xfrm>
          <a:prstGeom prst="rect">
            <a:avLst/>
          </a:prstGeom>
        </p:spPr>
        <p:txBody>
          <a:bodyPr wrap="none">
            <a:spAutoFit/>
          </a:bodyPr>
          <a:lstStyle/>
          <a:p>
            <a:r>
              <a:rPr lang="en-GB" altLang="en-US" sz="2400" b="1" dirty="0" smtClean="0">
                <a:latin typeface="+mn-lt"/>
              </a:rPr>
              <a:t>The Excitations group at ISIS - overview</a:t>
            </a:r>
            <a:endParaRPr lang="en-GB" altLang="en-US" sz="2400" b="1" dirty="0">
              <a:latin typeface="+mn-lt"/>
            </a:endParaRPr>
          </a:p>
        </p:txBody>
      </p:sp>
    </p:spTree>
    <p:extLst>
      <p:ext uri="{BB962C8B-B14F-4D97-AF65-F5344CB8AC3E}">
        <p14:creationId xmlns:p14="http://schemas.microsoft.com/office/powerpoint/2010/main" val="2129746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XT"/>
          <p:cNvSpPr txBox="1">
            <a:spLocks noChangeArrowheads="1"/>
          </p:cNvSpPr>
          <p:nvPr/>
        </p:nvSpPr>
        <p:spPr bwMode="auto">
          <a:xfrm>
            <a:off x="8297334" y="1046164"/>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sp>
        <p:nvSpPr>
          <p:cNvPr id="3" name="TextBox 2"/>
          <p:cNvSpPr txBox="1"/>
          <p:nvPr/>
        </p:nvSpPr>
        <p:spPr bwMode="auto">
          <a:xfrm>
            <a:off x="251519" y="1507825"/>
            <a:ext cx="11677722" cy="4339650"/>
          </a:xfrm>
          <a:prstGeom prst="rect">
            <a:avLst/>
          </a:prstGeom>
          <a:noFill/>
          <a:ln w="9525">
            <a:noFill/>
            <a:miter lim="800000"/>
            <a:headEnd/>
            <a:tailEnd/>
          </a:ln>
        </p:spPr>
        <p:txBody>
          <a:bodyPr wrap="square" rtlCol="0">
            <a:spAutoFit/>
          </a:bodyPr>
          <a:lstStyle/>
          <a:p>
            <a:pPr marL="285750" indent="-285750">
              <a:buFont typeface="Arial" panose="020B0604020202020204" pitchFamily="34" charset="0"/>
              <a:buChar char="•"/>
            </a:pPr>
            <a:r>
              <a:rPr lang="en-GB" dirty="0">
                <a:latin typeface="Calibri" pitchFamily="34" charset="0"/>
              </a:rPr>
              <a:t>Typical experiment: 4 – 8 days, raw data files same size, ~100 per day (x3 for parallel measurement mode), file size increases post processing! End up with ~200GB per day, ~2TB at experiment end</a:t>
            </a:r>
            <a:r>
              <a:rPr lang="en-GB" dirty="0" smtClean="0">
                <a:latin typeface="Calibri" pitchFamily="34" charset="0"/>
              </a:rPr>
              <a:t>.</a:t>
            </a:r>
          </a:p>
          <a:p>
            <a:pPr marL="285750" indent="-285750">
              <a:buFont typeface="Arial" panose="020B0604020202020204" pitchFamily="34" charset="0"/>
              <a:buChar char="•"/>
            </a:pPr>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Not big data, but </a:t>
            </a:r>
            <a:r>
              <a:rPr lang="en-GB" i="1" dirty="0" smtClean="0">
                <a:latin typeface="Calibri" pitchFamily="34" charset="0"/>
              </a:rPr>
              <a:t>inconvenient data</a:t>
            </a:r>
          </a:p>
          <a:p>
            <a:pPr marL="285750" indent="-285750">
              <a:buFont typeface="Arial" panose="020B0604020202020204" pitchFamily="34" charset="0"/>
              <a:buChar char="•"/>
            </a:pPr>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Too big for user in their office</a:t>
            </a:r>
          </a:p>
          <a:p>
            <a:pPr marL="285750" indent="-285750">
              <a:buFont typeface="Arial" panose="020B0604020202020204" pitchFamily="34" charset="0"/>
              <a:buChar char="•"/>
            </a:pPr>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Interactive workflow (i.e. not job-based)</a:t>
            </a:r>
          </a:p>
          <a:p>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Specialist software – needs to be carefully curated</a:t>
            </a:r>
            <a:endParaRPr lang="en-GB" dirty="0">
              <a:latin typeface="Calibri" pitchFamily="34" charset="0"/>
            </a:endParaRPr>
          </a:p>
          <a:p>
            <a:endParaRPr lang="en-GB" dirty="0">
              <a:latin typeface="Calibri" pitchFamily="34" charset="0"/>
            </a:endParaRPr>
          </a:p>
          <a:p>
            <a:pPr marL="285750" indent="-285750">
              <a:buFont typeface="Arial" panose="020B0604020202020204" pitchFamily="34" charset="0"/>
              <a:buChar char="•"/>
            </a:pPr>
            <a:r>
              <a:rPr lang="en-GB" dirty="0" smtClean="0">
                <a:latin typeface="Calibri" pitchFamily="34" charset="0"/>
              </a:rPr>
              <a:t>Quick, for on-the-fly decision making</a:t>
            </a:r>
          </a:p>
          <a:p>
            <a:endParaRPr lang="en-GB" dirty="0">
              <a:latin typeface="Calibri" pitchFamily="34" charset="0"/>
            </a:endParaRPr>
          </a:p>
          <a:p>
            <a:endParaRPr lang="en-GB" dirty="0" smtClean="0">
              <a:latin typeface="Calibri" pitchFamily="34" charset="0"/>
            </a:endParaRPr>
          </a:p>
          <a:p>
            <a:r>
              <a:rPr lang="en-GB" sz="2400" b="1" dirty="0" smtClean="0">
                <a:latin typeface="Calibri" pitchFamily="34" charset="0"/>
              </a:rPr>
              <a:t>Enter </a:t>
            </a:r>
            <a:r>
              <a:rPr lang="en-GB" sz="2400" b="1" i="1" dirty="0" smtClean="0">
                <a:latin typeface="Calibri" pitchFamily="34" charset="0"/>
              </a:rPr>
              <a:t>ISIS Data Analysis as a Service</a:t>
            </a:r>
            <a:r>
              <a:rPr lang="en-GB" sz="2400" b="1" dirty="0" smtClean="0">
                <a:latin typeface="Calibri" pitchFamily="34" charset="0"/>
              </a:rPr>
              <a:t>: </a:t>
            </a:r>
            <a:r>
              <a:rPr lang="en-GB" sz="2400" b="1" dirty="0" err="1" smtClean="0">
                <a:latin typeface="Calibri" pitchFamily="34" charset="0"/>
              </a:rPr>
              <a:t>IDAaaS</a:t>
            </a:r>
            <a:r>
              <a:rPr lang="en-GB" sz="2400" b="1" dirty="0" smtClean="0">
                <a:latin typeface="Calibri" pitchFamily="34" charset="0"/>
              </a:rPr>
              <a:t>…</a:t>
            </a:r>
          </a:p>
        </p:txBody>
      </p:sp>
      <p:sp>
        <p:nvSpPr>
          <p:cNvPr id="6"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
        <p:nvSpPr>
          <p:cNvPr id="7" name="Rectangle 6"/>
          <p:cNvSpPr/>
          <p:nvPr/>
        </p:nvSpPr>
        <p:spPr>
          <a:xfrm>
            <a:off x="274806" y="732597"/>
            <a:ext cx="6548396" cy="461665"/>
          </a:xfrm>
          <a:prstGeom prst="rect">
            <a:avLst/>
          </a:prstGeom>
        </p:spPr>
        <p:txBody>
          <a:bodyPr wrap="none">
            <a:spAutoFit/>
          </a:bodyPr>
          <a:lstStyle/>
          <a:p>
            <a:r>
              <a:rPr lang="en-GB" altLang="en-US" sz="2400" b="1" dirty="0" smtClean="0">
                <a:latin typeface="+mn-lt"/>
              </a:rPr>
              <a:t>The Excitations group at ISIS – </a:t>
            </a:r>
            <a:r>
              <a:rPr lang="en-GB" altLang="en-US" sz="2400" b="1" dirty="0" smtClean="0">
                <a:latin typeface="Calibri" pitchFamily="34" charset="0"/>
              </a:rPr>
              <a:t>data analysis issues</a:t>
            </a:r>
            <a:endParaRPr lang="en-GB" altLang="en-US" sz="2400" b="1" dirty="0"/>
          </a:p>
        </p:txBody>
      </p:sp>
    </p:spTree>
    <p:extLst>
      <p:ext uri="{BB962C8B-B14F-4D97-AF65-F5344CB8AC3E}">
        <p14:creationId xmlns:p14="http://schemas.microsoft.com/office/powerpoint/2010/main" val="2916898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
        <p:nvSpPr>
          <p:cNvPr id="6" name="Rectangle 5"/>
          <p:cNvSpPr/>
          <p:nvPr/>
        </p:nvSpPr>
        <p:spPr>
          <a:xfrm>
            <a:off x="274806" y="732597"/>
            <a:ext cx="6236644" cy="461665"/>
          </a:xfrm>
          <a:prstGeom prst="rect">
            <a:avLst/>
          </a:prstGeom>
        </p:spPr>
        <p:txBody>
          <a:bodyPr wrap="none">
            <a:spAutoFit/>
          </a:bodyPr>
          <a:lstStyle/>
          <a:p>
            <a:r>
              <a:rPr lang="en-GB" altLang="en-US" sz="2400" b="1" dirty="0" err="1" smtClean="0"/>
              <a:t>IDAaaS</a:t>
            </a:r>
            <a:r>
              <a:rPr lang="en-GB" altLang="en-US" sz="2400" b="1" dirty="0" smtClean="0"/>
              <a:t> - what </a:t>
            </a:r>
            <a:r>
              <a:rPr lang="en-GB" altLang="en-US" sz="2400" b="1" dirty="0"/>
              <a:t>it is (from the user’s perspective</a:t>
            </a:r>
            <a:r>
              <a:rPr lang="en-GB" altLang="en-US" sz="2400" b="1" dirty="0" smtClean="0"/>
              <a:t>)</a:t>
            </a:r>
            <a:endParaRPr lang="en-GB" altLang="en-US" sz="2400" b="1" dirty="0"/>
          </a:p>
        </p:txBody>
      </p:sp>
      <p:pic>
        <p:nvPicPr>
          <p:cNvPr id="3" name="Picture 2"/>
          <p:cNvPicPr>
            <a:picLocks noChangeAspect="1"/>
          </p:cNvPicPr>
          <p:nvPr/>
        </p:nvPicPr>
        <p:blipFill>
          <a:blip r:embed="rId2"/>
          <a:stretch>
            <a:fillRect/>
          </a:stretch>
        </p:blipFill>
        <p:spPr>
          <a:xfrm>
            <a:off x="787390" y="1212181"/>
            <a:ext cx="7111320" cy="4475182"/>
          </a:xfrm>
          <a:prstGeom prst="rect">
            <a:avLst/>
          </a:prstGeom>
        </p:spPr>
      </p:pic>
    </p:spTree>
    <p:extLst>
      <p:ext uri="{BB962C8B-B14F-4D97-AF65-F5344CB8AC3E}">
        <p14:creationId xmlns:p14="http://schemas.microsoft.com/office/powerpoint/2010/main" val="1230093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9560" y="1181523"/>
            <a:ext cx="7646098" cy="4686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5084466" y="5966038"/>
            <a:ext cx="6873072" cy="646331"/>
          </a:xfrm>
          <a:prstGeom prst="rect">
            <a:avLst/>
          </a:prstGeom>
          <a:noFill/>
          <a:ln w="9525">
            <a:noFill/>
            <a:miter lim="800000"/>
            <a:headEnd/>
            <a:tailEnd/>
          </a:ln>
        </p:spPr>
        <p:txBody>
          <a:bodyPr wrap="square" rtlCol="0">
            <a:spAutoFit/>
          </a:bodyPr>
          <a:lstStyle/>
          <a:p>
            <a:r>
              <a:rPr lang="en-GB" dirty="0">
                <a:latin typeface="Calibri" pitchFamily="34" charset="0"/>
              </a:rPr>
              <a:t>N.B. Users’ virtual machines are somewhat </a:t>
            </a:r>
            <a:r>
              <a:rPr lang="en-GB" dirty="0" smtClean="0">
                <a:latin typeface="Calibri" pitchFamily="34" charset="0"/>
              </a:rPr>
              <a:t>insulated </a:t>
            </a:r>
            <a:r>
              <a:rPr lang="en-GB" dirty="0">
                <a:latin typeface="Calibri" pitchFamily="34" charset="0"/>
              </a:rPr>
              <a:t>from one </a:t>
            </a:r>
            <a:r>
              <a:rPr lang="en-GB" dirty="0" smtClean="0">
                <a:latin typeface="Calibri" pitchFamily="34" charset="0"/>
              </a:rPr>
              <a:t>another, so avoids problems with one user grabbing too many resources</a:t>
            </a:r>
            <a:endParaRPr lang="en-GB" dirty="0">
              <a:latin typeface="Calibri" pitchFamily="34" charset="0"/>
            </a:endParaRPr>
          </a:p>
        </p:txBody>
      </p:sp>
      <p:sp>
        <p:nvSpPr>
          <p:cNvPr id="6"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
        <p:nvSpPr>
          <p:cNvPr id="7" name="Rectangle 6"/>
          <p:cNvSpPr/>
          <p:nvPr/>
        </p:nvSpPr>
        <p:spPr>
          <a:xfrm>
            <a:off x="274806" y="732597"/>
            <a:ext cx="6236644" cy="461665"/>
          </a:xfrm>
          <a:prstGeom prst="rect">
            <a:avLst/>
          </a:prstGeom>
        </p:spPr>
        <p:txBody>
          <a:bodyPr wrap="none">
            <a:spAutoFit/>
          </a:bodyPr>
          <a:lstStyle/>
          <a:p>
            <a:r>
              <a:rPr lang="en-GB" altLang="en-US" sz="2400" b="1" dirty="0" err="1" smtClean="0"/>
              <a:t>IDAaaS</a:t>
            </a:r>
            <a:r>
              <a:rPr lang="en-GB" altLang="en-US" sz="2400" b="1" dirty="0" smtClean="0"/>
              <a:t> - what </a:t>
            </a:r>
            <a:r>
              <a:rPr lang="en-GB" altLang="en-US" sz="2400" b="1" dirty="0"/>
              <a:t>it is (from the user’s perspective</a:t>
            </a:r>
            <a:r>
              <a:rPr lang="en-GB" altLang="en-US" sz="2400" b="1" dirty="0" smtClean="0"/>
              <a:t>)</a:t>
            </a:r>
            <a:endParaRPr lang="en-GB" altLang="en-US" sz="2400" b="1" dirty="0"/>
          </a:p>
        </p:txBody>
      </p:sp>
    </p:spTree>
    <p:extLst>
      <p:ext uri="{BB962C8B-B14F-4D97-AF65-F5344CB8AC3E}">
        <p14:creationId xmlns:p14="http://schemas.microsoft.com/office/powerpoint/2010/main" val="2195849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4199" y="940031"/>
            <a:ext cx="6417766" cy="4393324"/>
          </a:xfrm>
          <a:prstGeom prst="rect">
            <a:avLst/>
          </a:prstGeom>
        </p:spPr>
      </p:pic>
      <p:sp>
        <p:nvSpPr>
          <p:cNvPr id="8" name="CONTEXT"/>
          <p:cNvSpPr txBox="1">
            <a:spLocks noChangeArrowheads="1"/>
          </p:cNvSpPr>
          <p:nvPr/>
        </p:nvSpPr>
        <p:spPr bwMode="auto">
          <a:xfrm>
            <a:off x="8297334" y="1046164"/>
            <a:ext cx="1976967"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8" tIns="45718" rIns="45718" bIns="45718">
            <a:spAutoFit/>
          </a:bodyPr>
          <a:lstStyle>
            <a:lvl1pPr algn="ctr">
              <a:spcBef>
                <a:spcPct val="20000"/>
              </a:spcBef>
              <a:defRPr sz="2400">
                <a:solidFill>
                  <a:schemeClr val="tx1"/>
                </a:solidFill>
                <a:latin typeface="Arial" panose="020B0604020202020204" pitchFamily="34" charset="0"/>
                <a:ea typeface="ヒラギノ角ゴ Pro W3"/>
                <a:cs typeface="Arial" panose="020B0604020202020204" pitchFamily="34" charset="0"/>
              </a:defRPr>
            </a:lvl1pPr>
            <a:lvl2pPr marL="742950" indent="-285750">
              <a:spcBef>
                <a:spcPct val="20000"/>
              </a:spcBef>
              <a:defRPr sz="3600">
                <a:solidFill>
                  <a:schemeClr val="tx1"/>
                </a:solidFill>
                <a:latin typeface="Arial" panose="020B0604020202020204" pitchFamily="34" charset="0"/>
                <a:ea typeface="ヒラギノ角ゴ Pro W3"/>
                <a:cs typeface="Arial" panose="020B0604020202020204" pitchFamily="34" charset="0"/>
              </a:defRPr>
            </a:lvl2pPr>
            <a:lvl3pPr marL="11430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3pPr>
            <a:lvl4pPr marL="16002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4pPr>
            <a:lvl5pPr marL="2057400" indent="-228600">
              <a:spcBef>
                <a:spcPct val="20000"/>
              </a:spcBef>
              <a:defRPr sz="3600">
                <a:solidFill>
                  <a:schemeClr val="tx1"/>
                </a:solidFill>
                <a:latin typeface="Arial" panose="020B0604020202020204" pitchFamily="34" charset="0"/>
                <a:ea typeface="ヒラギノ角ゴ Pro W3"/>
                <a:cs typeface="Arial" panose="020B0604020202020204" pitchFamily="34" charset="0"/>
              </a:defRPr>
            </a:lvl5pPr>
            <a:lvl6pPr marL="25146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6pPr>
            <a:lvl7pPr marL="29718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7pPr>
            <a:lvl8pPr marL="34290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8pPr>
            <a:lvl9pPr marL="3886200" indent="-228600" eaLnBrk="0" fontAlgn="base" hangingPunct="0">
              <a:spcBef>
                <a:spcPct val="20000"/>
              </a:spcBef>
              <a:spcAft>
                <a:spcPct val="0"/>
              </a:spcAft>
              <a:defRPr sz="3600">
                <a:solidFill>
                  <a:schemeClr val="tx1"/>
                </a:solidFill>
                <a:latin typeface="Arial" panose="020B0604020202020204" pitchFamily="34" charset="0"/>
                <a:ea typeface="ヒラギノ角ゴ Pro W3"/>
                <a:cs typeface="Arial" panose="020B0604020202020204" pitchFamily="34" charset="0"/>
              </a:defRPr>
            </a:lvl9pPr>
          </a:lstStyle>
          <a:p>
            <a:pPr algn="l">
              <a:spcBef>
                <a:spcPct val="0"/>
              </a:spcBef>
            </a:pPr>
            <a:endParaRPr lang="en-US" altLang="en-US" dirty="0">
              <a:latin typeface="Lucida Grande" pitchFamily="84" charset="0"/>
              <a:cs typeface="ヒラギノ角ゴ Pro W3"/>
            </a:endParaRPr>
          </a:p>
        </p:txBody>
      </p:sp>
      <p:sp>
        <p:nvSpPr>
          <p:cNvPr id="4" name="TextBox 3"/>
          <p:cNvSpPr txBox="1"/>
          <p:nvPr/>
        </p:nvSpPr>
        <p:spPr bwMode="auto">
          <a:xfrm>
            <a:off x="107504" y="1196752"/>
            <a:ext cx="5765692" cy="3970318"/>
          </a:xfrm>
          <a:prstGeom prst="rect">
            <a:avLst/>
          </a:prstGeom>
          <a:noFill/>
          <a:ln w="9525">
            <a:noFill/>
            <a:miter lim="800000"/>
            <a:headEnd/>
            <a:tailEnd/>
          </a:ln>
        </p:spPr>
        <p:txBody>
          <a:bodyPr wrap="square" rtlCol="0">
            <a:spAutoFit/>
          </a:bodyPr>
          <a:lstStyle/>
          <a:p>
            <a:pPr marL="285750" indent="-285750">
              <a:buFont typeface="Arial" panose="020B0604020202020204" pitchFamily="34" charset="0"/>
              <a:buChar char="•"/>
            </a:pPr>
            <a:r>
              <a:rPr lang="en-GB" dirty="0" smtClean="0">
                <a:latin typeface="Calibri" pitchFamily="34" charset="0"/>
              </a:rPr>
              <a:t>ISIS Data Analysis as a Service</a:t>
            </a:r>
          </a:p>
          <a:p>
            <a:pPr marL="285750" indent="-285750">
              <a:buFont typeface="Arial" panose="020B0604020202020204" pitchFamily="34" charset="0"/>
              <a:buChar char="•"/>
            </a:pPr>
            <a:endParaRPr lang="en-GB" dirty="0" smtClean="0">
              <a:latin typeface="Calibri" pitchFamily="34" charset="0"/>
            </a:endParaRPr>
          </a:p>
          <a:p>
            <a:pPr marL="285750" indent="-285750">
              <a:buFont typeface="Arial" panose="020B0604020202020204" pitchFamily="34" charset="0"/>
              <a:buChar char="•"/>
            </a:pPr>
            <a:r>
              <a:rPr lang="en-GB" dirty="0" smtClean="0">
                <a:latin typeface="Calibri" pitchFamily="34" charset="0"/>
              </a:rPr>
              <a:t>STFC cloud</a:t>
            </a:r>
          </a:p>
          <a:p>
            <a:pPr marL="742950" lvl="1" indent="-285750">
              <a:buFont typeface="Courier New" panose="02070309020205020404" pitchFamily="49" charset="0"/>
              <a:buChar char="o"/>
            </a:pPr>
            <a:r>
              <a:rPr lang="en-GB" dirty="0" smtClean="0">
                <a:latin typeface="Calibri" pitchFamily="34" charset="0"/>
              </a:rPr>
              <a:t>258 virtual machines accessible</a:t>
            </a:r>
          </a:p>
          <a:p>
            <a:pPr marL="742950" lvl="1" indent="-285750">
              <a:buFont typeface="Courier New" panose="02070309020205020404" pitchFamily="49" charset="0"/>
              <a:buChar char="o"/>
            </a:pPr>
            <a:r>
              <a:rPr lang="en-GB" dirty="0" smtClean="0">
                <a:latin typeface="Calibri" pitchFamily="34" charset="0"/>
              </a:rPr>
              <a:t>24.8TB RAM</a:t>
            </a:r>
          </a:p>
          <a:p>
            <a:pPr marL="742950" lvl="1" indent="-285750">
              <a:buFont typeface="Courier New" panose="02070309020205020404" pitchFamily="49" charset="0"/>
              <a:buChar char="o"/>
            </a:pPr>
            <a:r>
              <a:rPr lang="en-GB" dirty="0" smtClean="0">
                <a:latin typeface="Calibri" pitchFamily="34" charset="0"/>
              </a:rPr>
              <a:t>5300 CPUs in local cloud (more in wider IRIS cloud)</a:t>
            </a:r>
          </a:p>
          <a:p>
            <a:pPr marL="742950" lvl="1" indent="-285750">
              <a:buFont typeface="Courier New" panose="02070309020205020404" pitchFamily="49" charset="0"/>
              <a:buChar char="o"/>
            </a:pPr>
            <a:r>
              <a:rPr lang="en-GB" dirty="0">
                <a:latin typeface="Calibri" pitchFamily="34" charset="0"/>
              </a:rPr>
              <a:t>6</a:t>
            </a:r>
            <a:r>
              <a:rPr lang="en-GB" dirty="0" smtClean="0">
                <a:latin typeface="Calibri" pitchFamily="34" charset="0"/>
              </a:rPr>
              <a:t>0 GPUs in local cloud, lots more in IRIS</a:t>
            </a:r>
          </a:p>
          <a:p>
            <a:pPr marL="742950" lvl="1" indent="-285750">
              <a:buFont typeface="Courier New" panose="02070309020205020404" pitchFamily="49" charset="0"/>
              <a:buChar char="o"/>
            </a:pPr>
            <a:r>
              <a:rPr lang="en-GB" dirty="0" smtClean="0">
                <a:latin typeface="Calibri" pitchFamily="34" charset="0"/>
              </a:rPr>
              <a:t>More of everything being installed pretty much continuously</a:t>
            </a:r>
            <a:endParaRPr lang="en-GB" dirty="0">
              <a:latin typeface="Calibri" pitchFamily="34" charset="0"/>
            </a:endParaRPr>
          </a:p>
          <a:p>
            <a:pPr lvl="1"/>
            <a:endParaRPr lang="en-GB" dirty="0" smtClean="0">
              <a:latin typeface="Calibri" pitchFamily="34" charset="0"/>
            </a:endParaRPr>
          </a:p>
          <a:p>
            <a:pPr marL="285750" indent="-285750">
              <a:buFont typeface="Arial" panose="020B0604020202020204" pitchFamily="34" charset="0"/>
              <a:buChar char="•"/>
            </a:pPr>
            <a:r>
              <a:rPr lang="en-GB" dirty="0">
                <a:latin typeface="Calibri" pitchFamily="34" charset="0"/>
              </a:rPr>
              <a:t>All of the virtual machines access a </a:t>
            </a:r>
            <a:r>
              <a:rPr lang="en-GB" dirty="0" err="1">
                <a:latin typeface="Calibri" pitchFamily="34" charset="0"/>
              </a:rPr>
              <a:t>Ceph</a:t>
            </a:r>
            <a:r>
              <a:rPr lang="en-GB" dirty="0">
                <a:latin typeface="Calibri" pitchFamily="34" charset="0"/>
              </a:rPr>
              <a:t> file store (approx. 2.5 PB). This brings advantages in terms of speed of access to data (object vs file storage)</a:t>
            </a:r>
          </a:p>
          <a:p>
            <a:endParaRPr lang="en-GB" dirty="0">
              <a:latin typeface="Calibri" pitchFamily="34" charset="0"/>
            </a:endParaRPr>
          </a:p>
        </p:txBody>
      </p:sp>
      <p:sp>
        <p:nvSpPr>
          <p:cNvPr id="5" name="TextBox 1"/>
          <p:cNvSpPr txBox="1">
            <a:spLocks noChangeArrowheads="1"/>
          </p:cNvSpPr>
          <p:nvPr/>
        </p:nvSpPr>
        <p:spPr bwMode="auto">
          <a:xfrm>
            <a:off x="1064390" y="134044"/>
            <a:ext cx="100660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eaLnBrk="1" hangingPunct="1">
              <a:spcBef>
                <a:spcPct val="0"/>
              </a:spcBef>
              <a:buFontTx/>
              <a:buNone/>
            </a:pPr>
            <a:r>
              <a:rPr lang="en-GB" altLang="en-US" b="1" u="sng" dirty="0" err="1" smtClean="0"/>
              <a:t>IDAaaS</a:t>
            </a:r>
            <a:r>
              <a:rPr lang="en-GB" altLang="en-US" b="1" u="sng" dirty="0" smtClean="0"/>
              <a:t> To The Rescue – Facility Operations During </a:t>
            </a:r>
            <a:r>
              <a:rPr lang="en-GB" altLang="en-US" b="1" u="sng" dirty="0" err="1" smtClean="0"/>
              <a:t>Covid</a:t>
            </a:r>
            <a:endParaRPr lang="en-GB" altLang="en-US" sz="2400" b="1" baseline="-25000" dirty="0"/>
          </a:p>
        </p:txBody>
      </p:sp>
      <p:sp>
        <p:nvSpPr>
          <p:cNvPr id="6" name="Rectangle 5"/>
          <p:cNvSpPr/>
          <p:nvPr/>
        </p:nvSpPr>
        <p:spPr>
          <a:xfrm>
            <a:off x="274806" y="732597"/>
            <a:ext cx="5062091" cy="461665"/>
          </a:xfrm>
          <a:prstGeom prst="rect">
            <a:avLst/>
          </a:prstGeom>
        </p:spPr>
        <p:txBody>
          <a:bodyPr wrap="none">
            <a:spAutoFit/>
          </a:bodyPr>
          <a:lstStyle/>
          <a:p>
            <a:r>
              <a:rPr lang="en-GB" altLang="en-US" sz="2400" b="1" dirty="0" err="1" smtClean="0"/>
              <a:t>IDAaaS</a:t>
            </a:r>
            <a:r>
              <a:rPr lang="en-GB" altLang="en-US" sz="2400" b="1" dirty="0" smtClean="0"/>
              <a:t> - what </a:t>
            </a:r>
            <a:r>
              <a:rPr lang="en-GB" altLang="en-US" sz="2400" b="1" dirty="0"/>
              <a:t>it is </a:t>
            </a:r>
            <a:r>
              <a:rPr lang="en-GB" altLang="en-US" sz="2400" b="1" dirty="0" smtClean="0"/>
              <a:t>(behind the scenes)</a:t>
            </a:r>
            <a:endParaRPr lang="en-GB" altLang="en-US" sz="2400"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36443" y="5333355"/>
            <a:ext cx="2099815" cy="964317"/>
          </a:xfrm>
          <a:prstGeom prst="rect">
            <a:avLst/>
          </a:prstGeom>
        </p:spPr>
      </p:pic>
    </p:spTree>
    <p:extLst>
      <p:ext uri="{BB962C8B-B14F-4D97-AF65-F5344CB8AC3E}">
        <p14:creationId xmlns:p14="http://schemas.microsoft.com/office/powerpoint/2010/main" val="3339282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MASTER 2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568D37498C9244AAB026A47A996F03" ma:contentTypeVersion="10" ma:contentTypeDescription="Create a new document." ma:contentTypeScope="" ma:versionID="5651a3fe6fc248cfedd48c41d556e2a6">
  <xsd:schema xmlns:xsd="http://www.w3.org/2001/XMLSchema" xmlns:xs="http://www.w3.org/2001/XMLSchema" xmlns:p="http://schemas.microsoft.com/office/2006/metadata/properties" xmlns:ns3="eb5bfd95-df77-4763-a8bb-d1749333d4e0" xmlns:ns4="f6685455-0c2c-4e82-96e3-12dccbbeeb5b" targetNamespace="http://schemas.microsoft.com/office/2006/metadata/properties" ma:root="true" ma:fieldsID="73dd54a8d49c85d6843e39207c8c2dac" ns3:_="" ns4:_="">
    <xsd:import namespace="eb5bfd95-df77-4763-a8bb-d1749333d4e0"/>
    <xsd:import namespace="f6685455-0c2c-4e82-96e3-12dccbbeeb5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5bfd95-df77-4763-a8bb-d1749333d4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685455-0c2c-4e82-96e3-12dccbbeeb5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864B28-A4AD-47D2-80DD-10DE96C465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5bfd95-df77-4763-a8bb-d1749333d4e0"/>
    <ds:schemaRef ds:uri="f6685455-0c2c-4e82-96e3-12dccbbeeb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5FBE442-7A68-4E5F-BD43-7521449FE39F}">
  <ds:schemaRefs>
    <ds:schemaRef ds:uri="http://purl.org/dc/elements/1.1/"/>
    <ds:schemaRef ds:uri="http://schemas.microsoft.com/office/2006/metadata/properties"/>
    <ds:schemaRef ds:uri="eb5bfd95-df77-4763-a8bb-d1749333d4e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6685455-0c2c-4e82-96e3-12dccbbeeb5b"/>
    <ds:schemaRef ds:uri="http://www.w3.org/XML/1998/namespace"/>
    <ds:schemaRef ds:uri="http://purl.org/dc/dcmitype/"/>
  </ds:schemaRefs>
</ds:datastoreItem>
</file>

<file path=customXml/itemProps3.xml><?xml version="1.0" encoding="utf-8"?>
<ds:datastoreItem xmlns:ds="http://schemas.openxmlformats.org/officeDocument/2006/customXml" ds:itemID="{7A93FF62-5BF2-422B-BB80-F476DD54D0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15769</TotalTime>
  <Words>1065</Words>
  <Application>Microsoft Office PowerPoint</Application>
  <PresentationFormat>Widescreen</PresentationFormat>
  <Paragraphs>129</Paragraphs>
  <Slides>20</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Courier New</vt:lpstr>
      <vt:lpstr>Lato Light</vt:lpstr>
      <vt:lpstr>Lucida Grande</vt:lpstr>
      <vt:lpstr>ヒラギノ角ゴ Pro W3</vt:lpstr>
      <vt:lpstr>Office Theme</vt:lpstr>
      <vt:lpstr>MASTER 2 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Ewings, Russell (STFC,RAL,ISIS)</cp:lastModifiedBy>
  <cp:revision>352</cp:revision>
  <cp:lastPrinted>2019-10-02T08:27:37Z</cp:lastPrinted>
  <dcterms:created xsi:type="dcterms:W3CDTF">2019-09-17T08:04:08Z</dcterms:created>
  <dcterms:modified xsi:type="dcterms:W3CDTF">2020-11-17T11:28:25Z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0x010100C5568D37498C9244AAB026A47A996F03</vt:lpwstr>
  </property>
</Properties>
</file>