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3"/>
  </p:notesMasterIdLst>
  <p:sldIdLst>
    <p:sldId id="262" r:id="rId2"/>
    <p:sldId id="291" r:id="rId3"/>
    <p:sldId id="278" r:id="rId4"/>
    <p:sldId id="309" r:id="rId5"/>
    <p:sldId id="422" r:id="rId6"/>
    <p:sldId id="303" r:id="rId7"/>
    <p:sldId id="420" r:id="rId8"/>
    <p:sldId id="419" r:id="rId9"/>
    <p:sldId id="421" r:id="rId10"/>
    <p:sldId id="288" r:id="rId11"/>
    <p:sldId id="27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0000"/>
    <a:srgbClr val="70AD47"/>
    <a:srgbClr val="0030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647"/>
    <p:restoredTop sz="94663"/>
  </p:normalViewPr>
  <p:slideViewPr>
    <p:cSldViewPr snapToGrid="0" snapToObjects="1">
      <p:cViewPr varScale="1">
        <p:scale>
          <a:sx n="124" d="100"/>
          <a:sy n="124" d="100"/>
        </p:scale>
        <p:origin x="49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3ECA-5147-8BA8-0F60F1AE1780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3ECA-5147-8BA8-0F60F1AE1780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3ECA-5147-8BA8-0F60F1AE1780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3ECA-5147-8BA8-0F60F1AE1780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3ECA-5147-8BA8-0F60F1AE1780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B-3ECA-5147-8BA8-0F60F1AE1780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D-3ECA-5147-8BA8-0F60F1AE1780}"/>
              </c:ext>
            </c:extLst>
          </c:dPt>
          <c:cat>
            <c:strRef>
              <c:f>Sheet1!$A$1:$A$7</c:f>
              <c:strCache>
                <c:ptCount val="7"/>
                <c:pt idx="0">
                  <c:v>ATLAS</c:v>
                </c:pt>
                <c:pt idx="1">
                  <c:v>LHCb</c:v>
                </c:pt>
                <c:pt idx="2">
                  <c:v>CMS</c:v>
                </c:pt>
                <c:pt idx="3">
                  <c:v>ALICE</c:v>
                </c:pt>
                <c:pt idx="4">
                  <c:v>DUNE</c:v>
                </c:pt>
                <c:pt idx="5">
                  <c:v>S3</c:v>
                </c:pt>
                <c:pt idx="6">
                  <c:v>Gen</c:v>
                </c:pt>
              </c:strCache>
            </c:strRef>
          </c:cat>
          <c:val>
            <c:numRef>
              <c:f>Sheet1!$B$1:$B$7</c:f>
              <c:numCache>
                <c:formatCode>General</c:formatCode>
                <c:ptCount val="7"/>
                <c:pt idx="0">
                  <c:v>12130</c:v>
                </c:pt>
                <c:pt idx="1">
                  <c:v>6400</c:v>
                </c:pt>
                <c:pt idx="2">
                  <c:v>5110</c:v>
                </c:pt>
                <c:pt idx="3">
                  <c:v>332</c:v>
                </c:pt>
                <c:pt idx="4">
                  <c:v>929</c:v>
                </c:pt>
                <c:pt idx="5">
                  <c:v>154</c:v>
                </c:pt>
                <c:pt idx="6">
                  <c:v>114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3ECA-5147-8BA8-0F60F1AE17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1822B7-D429-AE45-9F06-244E0C0B464D}" type="datetimeFigureOut">
              <a:rPr lang="en-US" smtClean="0"/>
              <a:t>11/16/20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AA9180-A624-9048-AF88-58EF8BFFF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483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abstract pattern can be removed or repositioned if required. Be careful to ‘Send to Back’ so that it does not obscure any important information.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3BA1D-A00F-DB41-84DA-BE26C4853B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egular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egular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7691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abstract pattern can be removed or repositioned if required. Be careful to ‘Send to Back’ so that it does not obscure any important information.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3BA1D-A00F-DB41-84DA-BE26C4853B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egular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egular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3516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CAE69-592D-6D48-8D37-1AF709B043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CE34F9-FD31-954C-90A9-25364BF3A3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4039A4-CB11-B346-94E7-20D66FCAC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904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D39B2-85B2-8A4B-8008-EE871C7A5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2A1684-4147-4E4A-BE1D-647E280F68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8D442D-6AED-C347-A737-1092964EA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8C6FA2D3-DEDF-B246-972B-691B3DCD2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22054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Alastair Dewhurst, 9</a:t>
            </a:r>
            <a:r>
              <a:rPr lang="en-US" baseline="30000" dirty="0"/>
              <a:t>th</a:t>
            </a:r>
            <a:r>
              <a:rPr lang="en-US" dirty="0"/>
              <a:t> March 2020</a:t>
            </a:r>
          </a:p>
        </p:txBody>
      </p:sp>
    </p:spTree>
    <p:extLst>
      <p:ext uri="{BB962C8B-B14F-4D97-AF65-F5344CB8AC3E}">
        <p14:creationId xmlns:p14="http://schemas.microsoft.com/office/powerpoint/2010/main" val="3437735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F360F0-A2C2-BC4E-AC8F-28FB5C10E3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5D444D-2CB3-C84E-AFAB-6E36673058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948933-1B9F-6140-A9E4-6AC0E5BF3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47261B4-859C-9C47-863F-59A78F2C4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22054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Alastair Dewhurst, 9</a:t>
            </a:r>
            <a:r>
              <a:rPr lang="en-US" baseline="30000" dirty="0"/>
              <a:t>th</a:t>
            </a:r>
            <a:r>
              <a:rPr lang="en-US" dirty="0"/>
              <a:t> March 2020</a:t>
            </a:r>
          </a:p>
        </p:txBody>
      </p:sp>
    </p:spTree>
    <p:extLst>
      <p:ext uri="{BB962C8B-B14F-4D97-AF65-F5344CB8AC3E}">
        <p14:creationId xmlns:p14="http://schemas.microsoft.com/office/powerpoint/2010/main" val="19733474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6691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EF2C8-66D4-EF4A-AAFD-01BC50FA7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D9361-0DDC-EE4E-A740-F93892B36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88163C-7F3C-9B44-A028-C4886506F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22054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Alastair Dewhurst, 9</a:t>
            </a:r>
            <a:r>
              <a:rPr lang="en-US" baseline="30000" dirty="0"/>
              <a:t>th</a:t>
            </a:r>
            <a:r>
              <a:rPr lang="en-US" dirty="0"/>
              <a:t> March 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47796D-644C-B740-8C2E-356ECAB6D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1760" y="182562"/>
            <a:ext cx="462280" cy="365125"/>
          </a:xfrm>
        </p:spPr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679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1CB58-4758-1C42-8DAA-2AAA3F98F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B7D025-4B39-8D45-811F-5B1E30D5E7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A83341-F52D-D14B-A417-6C66E51D0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52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351C6-2D17-C14E-8DC1-418227C69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F791E-6CBD-2747-86C9-A91E120F50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85874"/>
            <a:ext cx="5181600" cy="489108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6279C1-F68E-7E4B-B565-93EC951F8A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85874"/>
            <a:ext cx="5181600" cy="489108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FD1283-F062-2E4B-8DD8-A11DB5311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0A2CE04-59A3-C04F-AA6C-DC38E766B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22054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Alastair Dewhurst, 9</a:t>
            </a:r>
            <a:r>
              <a:rPr lang="en-US" baseline="30000" dirty="0"/>
              <a:t>th</a:t>
            </a:r>
            <a:r>
              <a:rPr lang="en-US" dirty="0"/>
              <a:t> March 2020</a:t>
            </a:r>
          </a:p>
        </p:txBody>
      </p:sp>
    </p:spTree>
    <p:extLst>
      <p:ext uri="{BB962C8B-B14F-4D97-AF65-F5344CB8AC3E}">
        <p14:creationId xmlns:p14="http://schemas.microsoft.com/office/powerpoint/2010/main" val="2855660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DCD01-DE9B-A849-A35D-9F761E7A2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969688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13394-3DB5-5A4C-965B-35CC3D1F29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0C87B7-015A-EE48-9BA2-392DACDC00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A97E02-FB0B-A048-9274-06CF174361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DCF4DD-E248-C543-910E-BAFFB18831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8CED43-5180-C24B-8196-24914383E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C5F97B46-4485-E047-8737-FACD437EF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22054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Alastair Dewhurst, 9</a:t>
            </a:r>
            <a:r>
              <a:rPr lang="en-US" baseline="30000" dirty="0"/>
              <a:t>th</a:t>
            </a:r>
            <a:r>
              <a:rPr lang="en-US" dirty="0"/>
              <a:t> March 2020</a:t>
            </a:r>
          </a:p>
        </p:txBody>
      </p:sp>
    </p:spTree>
    <p:extLst>
      <p:ext uri="{BB962C8B-B14F-4D97-AF65-F5344CB8AC3E}">
        <p14:creationId xmlns:p14="http://schemas.microsoft.com/office/powerpoint/2010/main" val="1018446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E4D60-AC0C-044F-8925-BE12978C5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A8DBD8-7206-5A45-8701-1C5BFDD64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119D7CA-022A-584B-87B0-B814446D0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22054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Alastair Dewhurst, 9</a:t>
            </a:r>
            <a:r>
              <a:rPr lang="en-US" baseline="30000" dirty="0"/>
              <a:t>th</a:t>
            </a:r>
            <a:r>
              <a:rPr lang="en-US" dirty="0"/>
              <a:t> March 2020</a:t>
            </a:r>
          </a:p>
        </p:txBody>
      </p:sp>
    </p:spTree>
    <p:extLst>
      <p:ext uri="{BB962C8B-B14F-4D97-AF65-F5344CB8AC3E}">
        <p14:creationId xmlns:p14="http://schemas.microsoft.com/office/powerpoint/2010/main" val="2929965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3CF3B5-8136-464C-B9CE-C289E9FE8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FFAF64-DF42-2E47-807F-1272FDA4B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22054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Alastair Dewhurst, 9</a:t>
            </a:r>
            <a:r>
              <a:rPr lang="en-US" baseline="30000" dirty="0"/>
              <a:t>th</a:t>
            </a:r>
            <a:r>
              <a:rPr lang="en-US" dirty="0"/>
              <a:t> March 2020</a:t>
            </a:r>
          </a:p>
        </p:txBody>
      </p:sp>
    </p:spTree>
    <p:extLst>
      <p:ext uri="{BB962C8B-B14F-4D97-AF65-F5344CB8AC3E}">
        <p14:creationId xmlns:p14="http://schemas.microsoft.com/office/powerpoint/2010/main" val="1494509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BD96A-43E5-A645-B273-977F074EA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B250C-BB32-7348-BE3C-383B51A8F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78973E-998F-6D41-9801-A30991298D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03AAAD-3463-B142-AEB9-CFB5F3DCA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FA68DFC-A4A9-514B-BCAE-000DBB4A8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22054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Alastair Dewhurst, 9</a:t>
            </a:r>
            <a:r>
              <a:rPr lang="en-US" baseline="30000" dirty="0"/>
              <a:t>th</a:t>
            </a:r>
            <a:r>
              <a:rPr lang="en-US" dirty="0"/>
              <a:t> March 2020</a:t>
            </a:r>
          </a:p>
        </p:txBody>
      </p:sp>
    </p:spTree>
    <p:extLst>
      <p:ext uri="{BB962C8B-B14F-4D97-AF65-F5344CB8AC3E}">
        <p14:creationId xmlns:p14="http://schemas.microsoft.com/office/powerpoint/2010/main" val="2814962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9AEEA-03B0-C845-83C2-A99DE7CF4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D0810E-8148-AB45-8D0B-5492633BCB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CE66B3-4F01-3148-9B21-03E05C5998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DCE4F3-8FAC-C647-B187-2C7658470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1FED766-DADC-604F-A11D-9505DF06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22054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Alastair Dewhurst, 9</a:t>
            </a:r>
            <a:r>
              <a:rPr lang="en-US" baseline="30000" dirty="0"/>
              <a:t>th</a:t>
            </a:r>
            <a:r>
              <a:rPr lang="en-US" dirty="0"/>
              <a:t> March 2020</a:t>
            </a:r>
          </a:p>
        </p:txBody>
      </p:sp>
    </p:spTree>
    <p:extLst>
      <p:ext uri="{BB962C8B-B14F-4D97-AF65-F5344CB8AC3E}">
        <p14:creationId xmlns:p14="http://schemas.microsoft.com/office/powerpoint/2010/main" val="2720779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944EB6-27EE-0E47-84EB-753C79CA3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0662"/>
            <a:ext cx="10515600" cy="10652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1CE029-EB58-6B41-8EAC-704F548C31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285874"/>
            <a:ext cx="10515600" cy="4891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DCA95-5F3D-D940-BE0E-5DFB110309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2080" y="182562"/>
            <a:ext cx="431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 </a:t>
            </a:r>
            <a:fld id="{BBAAB195-B577-5546-8349-9DDA93B6129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733AA2-E8FC-2540-AA49-4AA124C76F24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40" y="6194100"/>
            <a:ext cx="2111379" cy="539751"/>
          </a:xfrm>
          <a:prstGeom prst="rect">
            <a:avLst/>
          </a:prstGeom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590136AD-903A-FD40-8C6C-D6B745641E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22054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Alastair Dewhurst, 9</a:t>
            </a:r>
            <a:r>
              <a:rPr lang="en-US" baseline="30000" dirty="0"/>
              <a:t>th</a:t>
            </a:r>
            <a:r>
              <a:rPr lang="en-US" dirty="0"/>
              <a:t> March 2020</a:t>
            </a:r>
          </a:p>
        </p:txBody>
      </p:sp>
      <p:pic>
        <p:nvPicPr>
          <p:cNvPr id="4098" name="Picture 2" descr="IRIS – Digital research infrastructure for STFC science">
            <a:extLst>
              <a:ext uri="{FF2B5EF4-FFF2-40B4-BE49-F238E27FC236}">
                <a16:creationId xmlns:a16="http://schemas.microsoft.com/office/drawing/2014/main" id="{8863CBBA-4DCA-EA42-BB21-B3411CC1EBC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4560" y="6247710"/>
            <a:ext cx="955040" cy="513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027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Wingdings" pitchFamily="2" charset="2"/>
        <a:buChar char="§"/>
        <a:defRPr sz="2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4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0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openxmlformats.org/officeDocument/2006/relationships/image" Target="../media/image5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hyperlink" Target="mailto:Sam.glendenning@stfc.ac.uk" TargetMode="External"/><Relationship Id="rId4" Type="http://schemas.openxmlformats.org/officeDocument/2006/relationships/hyperlink" Target="https://dynafed-test.stfc.ac.uk/gridpp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B460467-1FF7-C745-9E17-03FC0ADFFE4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05460" y="0"/>
            <a:ext cx="3286539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8DB0FE0-A4AF-D848-8925-91A37993D74D}"/>
              </a:ext>
            </a:extLst>
          </p:cNvPr>
          <p:cNvSpPr txBox="1"/>
          <p:nvPr/>
        </p:nvSpPr>
        <p:spPr>
          <a:xfrm>
            <a:off x="359595" y="2160730"/>
            <a:ext cx="7520683" cy="15696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defRPr/>
            </a:pPr>
            <a:r>
              <a:rPr lang="en-US" sz="4800" b="1" spc="-1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Movement and Storage Developments </a:t>
            </a:r>
            <a:endParaRPr kumimoji="0" lang="en-US" sz="4800" b="1" i="0" u="none" strike="noStrike" kern="1200" cap="none" spc="-15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EB0AE4-391E-6F41-84C6-D4EEDF519A31}"/>
              </a:ext>
            </a:extLst>
          </p:cNvPr>
          <p:cNvSpPr/>
          <p:nvPr/>
        </p:nvSpPr>
        <p:spPr>
          <a:xfrm>
            <a:off x="850422" y="3730390"/>
            <a:ext cx="57456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Alastair Dewhurst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01A9D8-A541-934F-8FC4-9439FCBF676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38" y="412403"/>
            <a:ext cx="3770785" cy="963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080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D1FDB-2E16-2F43-8790-CB89B28CD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2D0F8B-DE19-5040-8A2E-BB0537B3DD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5874"/>
            <a:ext cx="10515600" cy="4891089"/>
          </a:xfrm>
        </p:spPr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There does not yet exist a straightforward solution for storage.</a:t>
            </a:r>
          </a:p>
          <a:p>
            <a:r>
              <a:rPr lang="en-GB" dirty="0"/>
              <a:t>Some VOs are </a:t>
            </a:r>
            <a:r>
              <a:rPr lang="en-GB"/>
              <a:t>doing it themselves.</a:t>
            </a:r>
            <a:endParaRPr lang="en-GB" dirty="0"/>
          </a:p>
          <a:p>
            <a:r>
              <a:rPr lang="en-GB" dirty="0"/>
              <a:t>There are ongoing projects to make the Grid easier to use.</a:t>
            </a:r>
          </a:p>
          <a:p>
            <a:r>
              <a:rPr lang="en-GB" dirty="0"/>
              <a:t>There is lots of interest in S3.</a:t>
            </a:r>
          </a:p>
          <a:p>
            <a:pPr marL="0" indent="0">
              <a:buNone/>
            </a:pPr>
            <a:endParaRPr lang="en-GB" dirty="0"/>
          </a:p>
          <a:p>
            <a:pPr lvl="1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718B70-6E0E-5445-ACF9-DA3094088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10</a:t>
            </a:fld>
            <a:endParaRPr lang="en-US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E7AE49EC-20B1-9F45-B190-E3342E202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90226" y="6272213"/>
            <a:ext cx="4211548" cy="365125"/>
          </a:xfrm>
        </p:spPr>
        <p:txBody>
          <a:bodyPr/>
          <a:lstStyle/>
          <a:p>
            <a:r>
              <a:rPr lang="en-US" dirty="0"/>
              <a:t>Alastair Dewhurst, 17</a:t>
            </a:r>
            <a:r>
              <a:rPr lang="en-US" baseline="30000" dirty="0"/>
              <a:t>th</a:t>
            </a:r>
            <a:r>
              <a:rPr lang="en-US" dirty="0"/>
              <a:t> November 2020</a:t>
            </a:r>
          </a:p>
        </p:txBody>
      </p:sp>
    </p:spTree>
    <p:extLst>
      <p:ext uri="{BB962C8B-B14F-4D97-AF65-F5344CB8AC3E}">
        <p14:creationId xmlns:p14="http://schemas.microsoft.com/office/powerpoint/2010/main" val="37956360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0D8578B-06B8-D44F-871B-381E169CC5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53F8DB5-D875-CF4D-A96F-70F080421F1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38" y="412403"/>
            <a:ext cx="3770785" cy="9639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36DB885-21B5-F244-A9B6-E73EA79D11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79538" y="2851150"/>
            <a:ext cx="6934200" cy="115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358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73D39-00FE-0444-9809-2CC4FFCEB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F7E33A-834D-CD45-90ED-4DBF5B4B9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2</a:t>
            </a:fld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28F26F4-A083-FB43-95C6-65E197C3401F}"/>
              </a:ext>
            </a:extLst>
          </p:cNvPr>
          <p:cNvSpPr txBox="1">
            <a:spLocks/>
          </p:cNvSpPr>
          <p:nvPr/>
        </p:nvSpPr>
        <p:spPr>
          <a:xfrm>
            <a:off x="838200" y="1285874"/>
            <a:ext cx="5652936" cy="4891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Wingdings" pitchFamily="2" charset="2"/>
              <a:buChar char="§"/>
              <a:defRPr sz="28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itchFamily="2" charset="2"/>
              <a:buChar char="§"/>
              <a:defRPr sz="24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itchFamily="2" charset="2"/>
              <a:buChar char="§"/>
              <a:defRPr sz="20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itchFamily="2" charset="2"/>
              <a:buChar char="§"/>
              <a:defRPr sz="18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itchFamily="2" charset="2"/>
              <a:buChar char="§"/>
              <a:defRPr sz="18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DC51597-E5E4-E84A-9C6A-B6FCB053BC22}"/>
              </a:ext>
            </a:extLst>
          </p:cNvPr>
          <p:cNvSpPr txBox="1">
            <a:spLocks/>
          </p:cNvSpPr>
          <p:nvPr/>
        </p:nvSpPr>
        <p:spPr>
          <a:xfrm>
            <a:off x="838200" y="1285874"/>
            <a:ext cx="10515600" cy="489108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Wingdings" pitchFamily="2" charset="2"/>
              <a:buChar char="§"/>
              <a:defRPr sz="28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itchFamily="2" charset="2"/>
              <a:buChar char="§"/>
              <a:defRPr sz="24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itchFamily="2" charset="2"/>
              <a:buChar char="§"/>
              <a:defRPr sz="20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itchFamily="2" charset="2"/>
              <a:buChar char="§"/>
              <a:defRPr sz="18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itchFamily="2" charset="2"/>
              <a:buChar char="§"/>
              <a:defRPr sz="18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IRIS has invested in various storage endpoints:</a:t>
            </a:r>
          </a:p>
          <a:p>
            <a:pPr lvl="1"/>
            <a:r>
              <a:rPr lang="en-US" dirty="0"/>
              <a:t>Grid Storage (multiple sites)</a:t>
            </a:r>
          </a:p>
          <a:p>
            <a:pPr lvl="1"/>
            <a:r>
              <a:rPr lang="en-US" dirty="0"/>
              <a:t>File System Cambridge</a:t>
            </a:r>
          </a:p>
          <a:p>
            <a:pPr lvl="1"/>
            <a:r>
              <a:rPr lang="en-US" dirty="0"/>
              <a:t>S3 Storage at RAL</a:t>
            </a:r>
          </a:p>
          <a:p>
            <a:pPr lvl="1"/>
            <a:r>
              <a:rPr lang="en-US" dirty="0"/>
              <a:t>Tape Storage at RAL</a:t>
            </a:r>
          </a:p>
          <a:p>
            <a:r>
              <a:rPr lang="en-US" dirty="0"/>
              <a:t>Unlike CPU usage, storage usage is very much below capacity, even though we have many requests.</a:t>
            </a:r>
          </a:p>
          <a:p>
            <a:r>
              <a:rPr lang="en-US" dirty="0"/>
              <a:t>Why is this?</a:t>
            </a:r>
          </a:p>
          <a:p>
            <a:pPr lvl="1"/>
            <a:r>
              <a:rPr lang="en-US" dirty="0" err="1"/>
              <a:t>GridPP</a:t>
            </a:r>
            <a:r>
              <a:rPr lang="en-US" dirty="0"/>
              <a:t> storage works but has a very steep learning curve.</a:t>
            </a:r>
          </a:p>
          <a:p>
            <a:pPr lvl="1"/>
            <a:r>
              <a:rPr lang="en-US" dirty="0"/>
              <a:t>Data is persistent so evolution is slower.</a:t>
            </a:r>
          </a:p>
          <a:p>
            <a:pPr lvl="2"/>
            <a:r>
              <a:rPr lang="en-US" dirty="0"/>
              <a:t>Sites don’t want to lose it.</a:t>
            </a:r>
          </a:p>
          <a:p>
            <a:pPr lvl="2"/>
            <a:r>
              <a:rPr lang="en-US" dirty="0"/>
              <a:t>Experiments need to put in effort to migrate to the next thing. </a:t>
            </a:r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85B325CC-1AB1-5B4E-B819-BBE0CFDAE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90226" y="6272213"/>
            <a:ext cx="4211548" cy="365125"/>
          </a:xfrm>
        </p:spPr>
        <p:txBody>
          <a:bodyPr/>
          <a:lstStyle/>
          <a:p>
            <a:r>
              <a:rPr lang="en-US" dirty="0"/>
              <a:t>Alastair Dewhurst, 17</a:t>
            </a:r>
            <a:r>
              <a:rPr lang="en-US" baseline="30000" dirty="0"/>
              <a:t>th</a:t>
            </a:r>
            <a:r>
              <a:rPr lang="en-US" dirty="0"/>
              <a:t> November 2020</a:t>
            </a:r>
          </a:p>
        </p:txBody>
      </p:sp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518C3B65-2A95-5640-BCC8-A0B0266DC41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2317628"/>
              </p:ext>
            </p:extLst>
          </p:nvPr>
        </p:nvGraphicFramePr>
        <p:xfrm>
          <a:off x="8280400" y="1443036"/>
          <a:ext cx="3073400" cy="1816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3650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D1FDB-2E16-2F43-8790-CB89B28CD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we need?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2D0F8B-DE19-5040-8A2E-BB0537B3DD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5874"/>
            <a:ext cx="10515600" cy="4868345"/>
          </a:xfrm>
        </p:spPr>
        <p:txBody>
          <a:bodyPr>
            <a:normAutofit lnSpcReduction="10000"/>
          </a:bodyPr>
          <a:lstStyle/>
          <a:p>
            <a:r>
              <a:rPr lang="en-GB" dirty="0"/>
              <a:t>Why can’t we just have a globally accessible file system?</a:t>
            </a:r>
          </a:p>
          <a:p>
            <a:pPr lvl="1"/>
            <a:r>
              <a:rPr lang="en-GB" dirty="0"/>
              <a:t>The semantics of a POSIX file system are not compatible with highly scalable systems.</a:t>
            </a:r>
          </a:p>
          <a:p>
            <a:pPr lvl="1"/>
            <a:r>
              <a:rPr lang="en-GB" dirty="0"/>
              <a:t>Its expensive and you don’t really need it.</a:t>
            </a:r>
          </a:p>
          <a:p>
            <a:pPr lvl="1"/>
            <a:r>
              <a:rPr lang="en-GB" dirty="0"/>
              <a:t>In a research collaboration there is an added complication of needing to rely on multiple heterogenous resources.</a:t>
            </a:r>
          </a:p>
          <a:p>
            <a:r>
              <a:rPr lang="en-GB" dirty="0"/>
              <a:t>At small scale file systems are fine:</a:t>
            </a:r>
          </a:p>
          <a:p>
            <a:pPr lvl="1"/>
            <a:r>
              <a:rPr lang="en-GB" dirty="0"/>
              <a:t>Few users - manual creation of accounts</a:t>
            </a:r>
          </a:p>
          <a:p>
            <a:pPr lvl="1"/>
            <a:r>
              <a:rPr lang="en-GB" dirty="0"/>
              <a:t>Meta data - encoded in directory structure, local wiki page.</a:t>
            </a:r>
          </a:p>
          <a:p>
            <a:pPr lvl="1"/>
            <a:r>
              <a:rPr lang="en-GB" dirty="0"/>
              <a:t>Throughput - single machine bottlenecks are fine.</a:t>
            </a:r>
          </a:p>
          <a:p>
            <a:pPr lvl="1"/>
            <a:r>
              <a:rPr lang="en-GB" dirty="0"/>
              <a:t>Data resilience - duplicate it.</a:t>
            </a:r>
          </a:p>
          <a:p>
            <a:r>
              <a:rPr lang="en-GB" dirty="0"/>
              <a:t>The Grid Evolved for a reason…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205698-E079-2B43-82BD-6BFBA2363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90226" y="6272213"/>
            <a:ext cx="4211548" cy="365125"/>
          </a:xfrm>
        </p:spPr>
        <p:txBody>
          <a:bodyPr/>
          <a:lstStyle/>
          <a:p>
            <a:r>
              <a:rPr lang="en-US" dirty="0"/>
              <a:t>Alastair Dewhurst, 17</a:t>
            </a:r>
            <a:r>
              <a:rPr lang="en-US" baseline="30000" dirty="0"/>
              <a:t>th</a:t>
            </a:r>
            <a:r>
              <a:rPr lang="en-US" dirty="0"/>
              <a:t> November 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718B70-6E0E-5445-ACF9-DA3094088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325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D1FDB-2E16-2F43-8790-CB89B28CD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IRIS Data Digital Assets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2D0F8B-DE19-5040-8A2E-BB0537B3DD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074220"/>
            <a:ext cx="4331913" cy="5080000"/>
          </a:xfrm>
        </p:spPr>
        <p:txBody>
          <a:bodyPr>
            <a:normAutofit fontScale="92500"/>
          </a:bodyPr>
          <a:lstStyle/>
          <a:p>
            <a:r>
              <a:rPr lang="en-GB" dirty="0"/>
              <a:t>IRIS have invested in several storage digital assets:</a:t>
            </a:r>
          </a:p>
          <a:p>
            <a:pPr lvl="1"/>
            <a:r>
              <a:rPr lang="en-GB" dirty="0"/>
              <a:t>Improving Grid services.</a:t>
            </a:r>
          </a:p>
          <a:p>
            <a:pPr lvl="1"/>
            <a:r>
              <a:rPr lang="en-GB" dirty="0"/>
              <a:t>Integrating modern features</a:t>
            </a:r>
          </a:p>
          <a:p>
            <a:pPr lvl="1"/>
            <a:r>
              <a:rPr lang="en-GB" dirty="0"/>
              <a:t>Making things easier.</a:t>
            </a:r>
          </a:p>
          <a:p>
            <a:r>
              <a:rPr lang="en-GB" dirty="0"/>
              <a:t>Lots of related developments that are dependent on each other.</a:t>
            </a:r>
          </a:p>
          <a:p>
            <a:pPr lvl="1"/>
            <a:r>
              <a:rPr lang="en-GB" dirty="0"/>
              <a:t>Long delivery times but we are starting to see results…</a:t>
            </a:r>
          </a:p>
          <a:p>
            <a:pPr lvl="1"/>
            <a:r>
              <a:rPr lang="en-GB" dirty="0"/>
              <a:t>… although I wouldn’t call the system alive yet.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718B70-6E0E-5445-ACF9-DA3094088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4</a:t>
            </a:fld>
            <a:endParaRPr lang="en-US" dirty="0"/>
          </a:p>
        </p:txBody>
      </p:sp>
      <p:pic>
        <p:nvPicPr>
          <p:cNvPr id="1026" name="Picture 2" descr="Awesome Frankenstein Monster Strapped To Table Classic Portrait 8X10 Photo  | Classic portraits, Frankenstein's monster, Frankenstein">
            <a:extLst>
              <a:ext uri="{FF2B5EF4-FFF2-40B4-BE49-F238E27FC236}">
                <a16:creationId xmlns:a16="http://schemas.microsoft.com/office/drawing/2014/main" id="{94F6A63E-F9D7-AF4F-9799-E254284ECC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0113" y="1074219"/>
            <a:ext cx="4584700" cy="5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FC2B3C48-569B-6341-AC8E-BBE83B7CC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90226" y="6272213"/>
            <a:ext cx="4211548" cy="365125"/>
          </a:xfrm>
        </p:spPr>
        <p:txBody>
          <a:bodyPr/>
          <a:lstStyle/>
          <a:p>
            <a:r>
              <a:rPr lang="en-US" dirty="0"/>
              <a:t>Alastair Dewhurst, 17</a:t>
            </a:r>
            <a:r>
              <a:rPr lang="en-US" baseline="30000" dirty="0"/>
              <a:t>th</a:t>
            </a:r>
            <a:r>
              <a:rPr lang="en-US" dirty="0"/>
              <a:t> November 2020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2FEE13-A3E0-3946-B52F-5455075A9489}"/>
              </a:ext>
            </a:extLst>
          </p:cNvPr>
          <p:cNvSpPr txBox="1"/>
          <p:nvPr/>
        </p:nvSpPr>
        <p:spPr>
          <a:xfrm>
            <a:off x="10194103" y="1396735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Rucio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89BE6E4-4BF6-314B-935B-5FA9B3404053}"/>
              </a:ext>
            </a:extLst>
          </p:cNvPr>
          <p:cNvSpPr txBox="1"/>
          <p:nvPr/>
        </p:nvSpPr>
        <p:spPr>
          <a:xfrm>
            <a:off x="10243965" y="5459002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2DFCA95-FDD2-3E47-B998-E958AB863FF0}"/>
              </a:ext>
            </a:extLst>
          </p:cNvPr>
          <p:cNvSpPr txBox="1"/>
          <p:nvPr/>
        </p:nvSpPr>
        <p:spPr>
          <a:xfrm>
            <a:off x="10268758" y="2246109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IAM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38D389C-4A8E-074B-BA30-93F9ED6768F8}"/>
              </a:ext>
            </a:extLst>
          </p:cNvPr>
          <p:cNvSpPr txBox="1"/>
          <p:nvPr/>
        </p:nvSpPr>
        <p:spPr>
          <a:xfrm>
            <a:off x="10194103" y="3174528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DIRAC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79180AE-7CB3-1945-997A-F282FD39D3C0}"/>
              </a:ext>
            </a:extLst>
          </p:cNvPr>
          <p:cNvSpPr txBox="1"/>
          <p:nvPr/>
        </p:nvSpPr>
        <p:spPr>
          <a:xfrm>
            <a:off x="10085098" y="4043950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DynaFed</a:t>
            </a:r>
            <a:endParaRPr lang="en-US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BA4FAD1-B792-2846-BE37-3AB0592F9BC0}"/>
              </a:ext>
            </a:extLst>
          </p:cNvPr>
          <p:cNvCxnSpPr>
            <a:stCxn id="10" idx="1"/>
          </p:cNvCxnSpPr>
          <p:nvPr/>
        </p:nvCxnSpPr>
        <p:spPr>
          <a:xfrm flipH="1">
            <a:off x="6801492" y="2430775"/>
            <a:ext cx="3467266" cy="5899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7224F36-AA70-BF4D-8D39-830C210757EE}"/>
              </a:ext>
            </a:extLst>
          </p:cNvPr>
          <p:cNvCxnSpPr>
            <a:cxnSpLocks/>
            <a:stCxn id="6" idx="1"/>
          </p:cNvCxnSpPr>
          <p:nvPr/>
        </p:nvCxnSpPr>
        <p:spPr>
          <a:xfrm flipH="1">
            <a:off x="6667928" y="1581401"/>
            <a:ext cx="3526175" cy="71657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4D20A64-C1F6-9740-B984-41A050856CC0}"/>
              </a:ext>
            </a:extLst>
          </p:cNvPr>
          <p:cNvCxnSpPr>
            <a:cxnSpLocks/>
            <a:stCxn id="11" idx="1"/>
          </p:cNvCxnSpPr>
          <p:nvPr/>
        </p:nvCxnSpPr>
        <p:spPr>
          <a:xfrm flipH="1" flipV="1">
            <a:off x="6534364" y="3343329"/>
            <a:ext cx="3659739" cy="1586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724B483-17BD-CB4A-9CD8-96575B83F5EA}"/>
              </a:ext>
            </a:extLst>
          </p:cNvPr>
          <p:cNvCxnSpPr>
            <a:cxnSpLocks/>
            <a:stCxn id="12" idx="1"/>
          </p:cNvCxnSpPr>
          <p:nvPr/>
        </p:nvCxnSpPr>
        <p:spPr>
          <a:xfrm flipH="1" flipV="1">
            <a:off x="6801492" y="4212751"/>
            <a:ext cx="3283606" cy="1586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6781017E-EB1E-C044-AC1E-169110AD25B1}"/>
              </a:ext>
            </a:extLst>
          </p:cNvPr>
          <p:cNvCxnSpPr>
            <a:cxnSpLocks/>
            <a:stCxn id="9" idx="1"/>
          </p:cNvCxnSpPr>
          <p:nvPr/>
        </p:nvCxnSpPr>
        <p:spPr>
          <a:xfrm flipH="1" flipV="1">
            <a:off x="8602163" y="5635736"/>
            <a:ext cx="1641802" cy="793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19382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F68B4-34F5-EC43-9762-E3A64AD35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Storage Services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96C3C0-FB95-5D46-ACEC-291537FD6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5</a:t>
            </a:fld>
            <a:endParaRPr lang="en-US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702412F9-6F92-4A4C-9B76-E54F15527788}"/>
              </a:ext>
            </a:extLst>
          </p:cNvPr>
          <p:cNvSpPr/>
          <p:nvPr/>
        </p:nvSpPr>
        <p:spPr>
          <a:xfrm>
            <a:off x="1861000" y="1785863"/>
            <a:ext cx="2930609" cy="748128"/>
          </a:xfrm>
          <a:prstGeom prst="round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bg1"/>
                </a:solidFill>
              </a:rPr>
              <a:t>Rucio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3E25E4FD-A7E0-E74C-A4BC-ADDF57FE7382}"/>
              </a:ext>
            </a:extLst>
          </p:cNvPr>
          <p:cNvSpPr/>
          <p:nvPr/>
        </p:nvSpPr>
        <p:spPr>
          <a:xfrm>
            <a:off x="1867421" y="2940229"/>
            <a:ext cx="2924188" cy="4090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FTS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F3D7B47C-9D00-9244-919F-6C3D42F7DD14}"/>
              </a:ext>
            </a:extLst>
          </p:cNvPr>
          <p:cNvSpPr/>
          <p:nvPr/>
        </p:nvSpPr>
        <p:spPr>
          <a:xfrm>
            <a:off x="3402850" y="4945230"/>
            <a:ext cx="1225967" cy="105591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CTA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9D72D57-EF1C-D841-9D64-926CF949F915}"/>
              </a:ext>
            </a:extLst>
          </p:cNvPr>
          <p:cNvCxnSpPr>
            <a:cxnSpLocks/>
          </p:cNvCxnSpPr>
          <p:nvPr/>
        </p:nvCxnSpPr>
        <p:spPr>
          <a:xfrm>
            <a:off x="3088275" y="5565715"/>
            <a:ext cx="45720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miley Face 9">
            <a:extLst>
              <a:ext uri="{FF2B5EF4-FFF2-40B4-BE49-F238E27FC236}">
                <a16:creationId xmlns:a16="http://schemas.microsoft.com/office/drawing/2014/main" id="{C3A69D69-843C-A642-82A5-E7366DEAD3B5}"/>
              </a:ext>
            </a:extLst>
          </p:cNvPr>
          <p:cNvSpPr/>
          <p:nvPr/>
        </p:nvSpPr>
        <p:spPr>
          <a:xfrm>
            <a:off x="8478852" y="1679320"/>
            <a:ext cx="922638" cy="9144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C81F431E-50B7-3E46-8D7F-30E3F00E8FD4}"/>
              </a:ext>
            </a:extLst>
          </p:cNvPr>
          <p:cNvSpPr/>
          <p:nvPr/>
        </p:nvSpPr>
        <p:spPr>
          <a:xfrm>
            <a:off x="9270285" y="4414001"/>
            <a:ext cx="778476" cy="400632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tx2"/>
                </a:solidFill>
              </a:rPr>
              <a:t>S3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820F95FE-68C3-C044-ABA7-ABEA56CB1636}"/>
              </a:ext>
            </a:extLst>
          </p:cNvPr>
          <p:cNvSpPr/>
          <p:nvPr/>
        </p:nvSpPr>
        <p:spPr>
          <a:xfrm>
            <a:off x="7691900" y="3391939"/>
            <a:ext cx="1388076" cy="4051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err="1"/>
              <a:t>DynaFed</a:t>
            </a:r>
            <a:endParaRPr lang="en-US" dirty="0"/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EA626BD0-6A07-8A4E-9693-4C05F4F52CB6}"/>
              </a:ext>
            </a:extLst>
          </p:cNvPr>
          <p:cNvSpPr/>
          <p:nvPr/>
        </p:nvSpPr>
        <p:spPr>
          <a:xfrm>
            <a:off x="1873842" y="4945230"/>
            <a:ext cx="1225967" cy="1055914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Castor</a:t>
            </a:r>
          </a:p>
        </p:txBody>
      </p:sp>
      <p:sp>
        <p:nvSpPr>
          <p:cNvPr id="25" name="Footer Placeholder 3">
            <a:extLst>
              <a:ext uri="{FF2B5EF4-FFF2-40B4-BE49-F238E27FC236}">
                <a16:creationId xmlns:a16="http://schemas.microsoft.com/office/drawing/2014/main" id="{49F34938-B3CC-0145-BE5A-B34F63221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90226" y="6272213"/>
            <a:ext cx="4211548" cy="365125"/>
          </a:xfrm>
        </p:spPr>
        <p:txBody>
          <a:bodyPr/>
          <a:lstStyle/>
          <a:p>
            <a:r>
              <a:rPr lang="en-US" dirty="0"/>
              <a:t>Alastair Dewhurst, 17</a:t>
            </a:r>
            <a:r>
              <a:rPr lang="en-US" baseline="30000" dirty="0"/>
              <a:t>th</a:t>
            </a:r>
            <a:r>
              <a:rPr lang="en-US" dirty="0"/>
              <a:t> November 2020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81B28E74-FB1E-8D4B-8529-291130E05FDB}"/>
              </a:ext>
            </a:extLst>
          </p:cNvPr>
          <p:cNvSpPr/>
          <p:nvPr/>
        </p:nvSpPr>
        <p:spPr>
          <a:xfrm>
            <a:off x="1747007" y="4437190"/>
            <a:ext cx="3051023" cy="1662226"/>
          </a:xfrm>
          <a:prstGeom prst="roundRect">
            <a:avLst/>
          </a:prstGeom>
          <a:noFill/>
          <a:ln w="28575">
            <a:solidFill>
              <a:srgbClr val="0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52D96C59-1778-C340-B0A1-4DE5A5884E5F}"/>
              </a:ext>
            </a:extLst>
          </p:cNvPr>
          <p:cNvSpPr/>
          <p:nvPr/>
        </p:nvSpPr>
        <p:spPr>
          <a:xfrm>
            <a:off x="2443050" y="4211214"/>
            <a:ext cx="1741127" cy="400632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tx2"/>
                </a:solidFill>
              </a:rPr>
              <a:t>SRM / </a:t>
            </a:r>
            <a:r>
              <a:rPr lang="en-US" dirty="0" err="1">
                <a:solidFill>
                  <a:schemeClr val="tx2"/>
                </a:solidFill>
              </a:rPr>
              <a:t>XrootD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EE69E01-714C-0B48-B0D2-1DAA0E83746A}"/>
              </a:ext>
            </a:extLst>
          </p:cNvPr>
          <p:cNvSpPr txBox="1"/>
          <p:nvPr/>
        </p:nvSpPr>
        <p:spPr>
          <a:xfrm>
            <a:off x="1881559" y="4482576"/>
            <a:ext cx="684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Tape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7CD7A59C-3D83-B345-A4F9-CF690C994C1D}"/>
              </a:ext>
            </a:extLst>
          </p:cNvPr>
          <p:cNvSpPr/>
          <p:nvPr/>
        </p:nvSpPr>
        <p:spPr>
          <a:xfrm>
            <a:off x="4945113" y="4434434"/>
            <a:ext cx="3995058" cy="1662226"/>
          </a:xfrm>
          <a:prstGeom prst="roundRect">
            <a:avLst/>
          </a:prstGeom>
          <a:noFill/>
          <a:ln w="28575">
            <a:solidFill>
              <a:srgbClr val="0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2F4DC6F7-C089-7441-BC22-A4DA3731877C}"/>
              </a:ext>
            </a:extLst>
          </p:cNvPr>
          <p:cNvSpPr/>
          <p:nvPr/>
        </p:nvSpPr>
        <p:spPr>
          <a:xfrm>
            <a:off x="7015393" y="4211214"/>
            <a:ext cx="1026160" cy="400632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err="1">
                <a:solidFill>
                  <a:schemeClr val="tx2"/>
                </a:solidFill>
              </a:rPr>
              <a:t>XrootD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3CFADB0-D390-A34C-B242-F29BD745D4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926" y="4827880"/>
            <a:ext cx="1854656" cy="888690"/>
          </a:xfrm>
          <a:prstGeom prst="rect">
            <a:avLst/>
          </a:prstGeom>
          <a:ln>
            <a:solidFill>
              <a:srgbClr val="003088"/>
            </a:solidFill>
          </a:ln>
        </p:spPr>
      </p:pic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172E6950-ABAD-FF40-912B-0CF5A39F90F6}"/>
              </a:ext>
            </a:extLst>
          </p:cNvPr>
          <p:cNvSpPr/>
          <p:nvPr/>
        </p:nvSpPr>
        <p:spPr>
          <a:xfrm>
            <a:off x="5730200" y="4225201"/>
            <a:ext cx="1138110" cy="400632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err="1">
                <a:solidFill>
                  <a:schemeClr val="tx2"/>
                </a:solidFill>
              </a:rPr>
              <a:t>Webdav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30" name="Picture 2" descr="Image result for GridPP logo">
            <a:extLst>
              <a:ext uri="{FF2B5EF4-FFF2-40B4-BE49-F238E27FC236}">
                <a16:creationId xmlns:a16="http://schemas.microsoft.com/office/drawing/2014/main" id="{9B96940F-06B9-3D4F-B475-C17F42668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834" y="4857487"/>
            <a:ext cx="2726354" cy="809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DIRAC Documentation — DIRAC Documentation">
            <a:extLst>
              <a:ext uri="{FF2B5EF4-FFF2-40B4-BE49-F238E27FC236}">
                <a16:creationId xmlns:a16="http://schemas.microsoft.com/office/drawing/2014/main" id="{85E90740-C5AA-1840-8804-0C5C09DE64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8236" y="947567"/>
            <a:ext cx="2219432" cy="684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14F605F9-70AD-D946-9577-A5A18C99A006}"/>
              </a:ext>
            </a:extLst>
          </p:cNvPr>
          <p:cNvCxnSpPr>
            <a:cxnSpLocks/>
            <a:stCxn id="10" idx="1"/>
            <a:endCxn id="5122" idx="3"/>
          </p:cNvCxnSpPr>
          <p:nvPr/>
        </p:nvCxnSpPr>
        <p:spPr>
          <a:xfrm flipH="1" flipV="1">
            <a:off x="7477668" y="1289959"/>
            <a:ext cx="1136301" cy="523272"/>
          </a:xfrm>
          <a:prstGeom prst="straightConnector1">
            <a:avLst/>
          </a:prstGeom>
          <a:ln w="28575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20DCF72E-5360-5D48-955E-D5DC2A8015CF}"/>
              </a:ext>
            </a:extLst>
          </p:cNvPr>
          <p:cNvCxnSpPr>
            <a:cxnSpLocks/>
            <a:stCxn id="10" idx="2"/>
            <a:endCxn id="6" idx="3"/>
          </p:cNvCxnSpPr>
          <p:nvPr/>
        </p:nvCxnSpPr>
        <p:spPr>
          <a:xfrm flipH="1">
            <a:off x="4791609" y="2136520"/>
            <a:ext cx="3687243" cy="23407"/>
          </a:xfrm>
          <a:prstGeom prst="straightConnector1">
            <a:avLst/>
          </a:prstGeom>
          <a:ln w="28575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D61BC7B1-4837-F44E-8639-F55BAD917660}"/>
              </a:ext>
            </a:extLst>
          </p:cNvPr>
          <p:cNvCxnSpPr>
            <a:cxnSpLocks/>
            <a:stCxn id="10" idx="3"/>
            <a:endCxn id="7" idx="3"/>
          </p:cNvCxnSpPr>
          <p:nvPr/>
        </p:nvCxnSpPr>
        <p:spPr>
          <a:xfrm flipH="1">
            <a:off x="4791609" y="2459809"/>
            <a:ext cx="3822360" cy="684921"/>
          </a:xfrm>
          <a:prstGeom prst="straightConnector1">
            <a:avLst/>
          </a:prstGeom>
          <a:ln w="28575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4AEA9E71-DE37-B94C-B39A-6F3D277A5D59}"/>
              </a:ext>
            </a:extLst>
          </p:cNvPr>
          <p:cNvCxnSpPr>
            <a:cxnSpLocks/>
            <a:stCxn id="10" idx="4"/>
            <a:endCxn id="15" idx="0"/>
          </p:cNvCxnSpPr>
          <p:nvPr/>
        </p:nvCxnSpPr>
        <p:spPr>
          <a:xfrm flipH="1">
            <a:off x="8385938" y="2593720"/>
            <a:ext cx="554233" cy="79821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2A96B1F3-5029-8242-971D-332A0C15FF2F}"/>
              </a:ext>
            </a:extLst>
          </p:cNvPr>
          <p:cNvCxnSpPr>
            <a:cxnSpLocks/>
            <a:stCxn id="10" idx="5"/>
            <a:endCxn id="12" idx="0"/>
          </p:cNvCxnSpPr>
          <p:nvPr/>
        </p:nvCxnSpPr>
        <p:spPr>
          <a:xfrm>
            <a:off x="9266373" y="2459809"/>
            <a:ext cx="393150" cy="1954192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A1A19726-51E2-1746-922A-E1270AC795C4}"/>
              </a:ext>
            </a:extLst>
          </p:cNvPr>
          <p:cNvCxnSpPr>
            <a:cxnSpLocks/>
            <a:stCxn id="5122" idx="1"/>
            <a:endCxn id="6" idx="0"/>
          </p:cNvCxnSpPr>
          <p:nvPr/>
        </p:nvCxnSpPr>
        <p:spPr>
          <a:xfrm flipH="1">
            <a:off x="3326305" y="1289959"/>
            <a:ext cx="1931931" cy="49590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994B3DEB-DACD-4348-9852-2D09064C3319}"/>
              </a:ext>
            </a:extLst>
          </p:cNvPr>
          <p:cNvCxnSpPr>
            <a:cxnSpLocks/>
            <a:stCxn id="6" idx="2"/>
            <a:endCxn id="7" idx="0"/>
          </p:cNvCxnSpPr>
          <p:nvPr/>
        </p:nvCxnSpPr>
        <p:spPr>
          <a:xfrm>
            <a:off x="3326305" y="2533991"/>
            <a:ext cx="3210" cy="406238"/>
          </a:xfrm>
          <a:prstGeom prst="straightConnector1">
            <a:avLst/>
          </a:prstGeom>
          <a:ln w="28575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6072E62B-B41E-AE44-A53B-A624B197C13F}"/>
              </a:ext>
            </a:extLst>
          </p:cNvPr>
          <p:cNvCxnSpPr>
            <a:cxnSpLocks/>
            <a:stCxn id="15" idx="2"/>
            <a:endCxn id="12" idx="0"/>
          </p:cNvCxnSpPr>
          <p:nvPr/>
        </p:nvCxnSpPr>
        <p:spPr>
          <a:xfrm>
            <a:off x="8385938" y="3797105"/>
            <a:ext cx="1273585" cy="61689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7D9944D5-D89B-E54F-91F7-D3146ABD1479}"/>
              </a:ext>
            </a:extLst>
          </p:cNvPr>
          <p:cNvCxnSpPr>
            <a:cxnSpLocks/>
            <a:stCxn id="7" idx="3"/>
            <a:endCxn id="15" idx="1"/>
          </p:cNvCxnSpPr>
          <p:nvPr/>
        </p:nvCxnSpPr>
        <p:spPr>
          <a:xfrm>
            <a:off x="4791609" y="3144730"/>
            <a:ext cx="2900291" cy="449792"/>
          </a:xfrm>
          <a:prstGeom prst="straightConnector1">
            <a:avLst/>
          </a:prstGeom>
          <a:ln w="28575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E97652EC-74B3-D94F-BB47-95414315CEB4}"/>
              </a:ext>
            </a:extLst>
          </p:cNvPr>
          <p:cNvCxnSpPr>
            <a:cxnSpLocks/>
            <a:stCxn id="7" idx="2"/>
            <a:endCxn id="16" idx="0"/>
          </p:cNvCxnSpPr>
          <p:nvPr/>
        </p:nvCxnSpPr>
        <p:spPr>
          <a:xfrm flipH="1">
            <a:off x="3313614" y="3349231"/>
            <a:ext cx="15901" cy="861983"/>
          </a:xfrm>
          <a:prstGeom prst="straightConnector1">
            <a:avLst/>
          </a:prstGeom>
          <a:ln w="28575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66138493-38F1-D94B-80F3-F19EA9C2728D}"/>
              </a:ext>
            </a:extLst>
          </p:cNvPr>
          <p:cNvCxnSpPr>
            <a:cxnSpLocks/>
            <a:stCxn id="7" idx="2"/>
            <a:endCxn id="29" idx="0"/>
          </p:cNvCxnSpPr>
          <p:nvPr/>
        </p:nvCxnSpPr>
        <p:spPr>
          <a:xfrm>
            <a:off x="3329515" y="3349231"/>
            <a:ext cx="2969740" cy="875970"/>
          </a:xfrm>
          <a:prstGeom prst="straightConnector1">
            <a:avLst/>
          </a:prstGeom>
          <a:ln w="28575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D9D1A395-440C-D34C-B9AB-FCC0B52CF876}"/>
              </a:ext>
            </a:extLst>
          </p:cNvPr>
          <p:cNvSpPr txBox="1"/>
          <p:nvPr/>
        </p:nvSpPr>
        <p:spPr>
          <a:xfrm rot="18326996">
            <a:off x="8188080" y="2771770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IAM</a:t>
            </a:r>
          </a:p>
        </p:txBody>
      </p: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54502DC3-2843-D44E-897D-E1BED727F58E}"/>
              </a:ext>
            </a:extLst>
          </p:cNvPr>
          <p:cNvCxnSpPr>
            <a:cxnSpLocks/>
            <a:stCxn id="5122" idx="2"/>
            <a:endCxn id="7" idx="3"/>
          </p:cNvCxnSpPr>
          <p:nvPr/>
        </p:nvCxnSpPr>
        <p:spPr>
          <a:xfrm flipH="1">
            <a:off x="4791609" y="1632350"/>
            <a:ext cx="1576343" cy="1512380"/>
          </a:xfrm>
          <a:prstGeom prst="straightConnector1">
            <a:avLst/>
          </a:prstGeom>
          <a:ln w="28575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5807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D1FDB-2E16-2F43-8790-CB89B28CD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Rucio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2D0F8B-DE19-5040-8A2E-BB0537B3DD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5874"/>
            <a:ext cx="10515600" cy="4868345"/>
          </a:xfrm>
        </p:spPr>
        <p:txBody>
          <a:bodyPr>
            <a:normAutofit fontScale="92500"/>
          </a:bodyPr>
          <a:lstStyle/>
          <a:p>
            <a:r>
              <a:rPr lang="en-US" dirty="0"/>
              <a:t>Rucio is a distributed data management system.</a:t>
            </a:r>
          </a:p>
          <a:p>
            <a:pPr lvl="1"/>
            <a:r>
              <a:rPr lang="en-US" dirty="0"/>
              <a:t>Used by ATLAS and CMS as well as others - Long term support.</a:t>
            </a:r>
          </a:p>
          <a:p>
            <a:pPr lvl="1"/>
            <a:r>
              <a:rPr lang="en-US" dirty="0"/>
              <a:t>Policy driven - you say what you want, Rucio figures out how.</a:t>
            </a:r>
          </a:p>
          <a:p>
            <a:r>
              <a:rPr lang="en-US" dirty="0"/>
              <a:t>At its core is a database that lists all your data.</a:t>
            </a:r>
          </a:p>
          <a:p>
            <a:pPr lvl="1"/>
            <a:r>
              <a:rPr lang="en-US" dirty="0"/>
              <a:t>As well as any metadata you want to record.</a:t>
            </a:r>
          </a:p>
          <a:p>
            <a:pPr lvl="1"/>
            <a:r>
              <a:rPr lang="en-US" dirty="0"/>
              <a:t>It also contains information on how to use the various storage endpoints.</a:t>
            </a:r>
          </a:p>
          <a:p>
            <a:r>
              <a:rPr lang="en-US" dirty="0"/>
              <a:t>Many smart daemons automate the work.</a:t>
            </a:r>
          </a:p>
          <a:p>
            <a:r>
              <a:rPr lang="en-US" dirty="0"/>
              <a:t>RAL finished development of a multi-VO Rucio instance in July.</a:t>
            </a:r>
          </a:p>
          <a:p>
            <a:pPr lvl="1"/>
            <a:r>
              <a:rPr lang="en-US" dirty="0"/>
              <a:t>Test instance has been running since August supporting SKA and </a:t>
            </a:r>
            <a:r>
              <a:rPr lang="en-US" dirty="0" err="1"/>
              <a:t>dteam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Aim to enter production first half of 2021. </a:t>
            </a:r>
          </a:p>
          <a:p>
            <a:pPr lvl="1"/>
            <a:r>
              <a:rPr lang="en-US" dirty="0"/>
              <a:t>Significant funding from other sources EGI, Swift-HEP to continue development of this.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718B70-6E0E-5445-ACF9-DA3094088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6</a:t>
            </a:fld>
            <a:endParaRPr lang="en-US" dirty="0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E83746F7-E1BC-B340-9F39-BA0B6B8D9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90226" y="6272213"/>
            <a:ext cx="4211548" cy="365125"/>
          </a:xfrm>
        </p:spPr>
        <p:txBody>
          <a:bodyPr/>
          <a:lstStyle/>
          <a:p>
            <a:r>
              <a:rPr lang="en-US" dirty="0"/>
              <a:t>Alastair Dewhurst, 17</a:t>
            </a:r>
            <a:r>
              <a:rPr lang="en-US" baseline="30000" dirty="0"/>
              <a:t>th</a:t>
            </a:r>
            <a:r>
              <a:rPr lang="en-US" dirty="0"/>
              <a:t> November 2020</a:t>
            </a:r>
          </a:p>
        </p:txBody>
      </p:sp>
    </p:spTree>
    <p:extLst>
      <p:ext uri="{BB962C8B-B14F-4D97-AF65-F5344CB8AC3E}">
        <p14:creationId xmlns:p14="http://schemas.microsoft.com/office/powerpoint/2010/main" val="23267518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D039D-8A44-304D-BAA9-E297419E3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Movement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73BDC5-0915-AB4B-970E-CDEA90644B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5875"/>
            <a:ext cx="10515600" cy="201311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Moving lots of data rapidly between sites requires effort.</a:t>
            </a:r>
          </a:p>
          <a:p>
            <a:pPr lvl="1"/>
            <a:r>
              <a:rPr lang="en-US" dirty="0"/>
              <a:t>We want to avoid proxying data through machines.</a:t>
            </a:r>
          </a:p>
          <a:p>
            <a:pPr lvl="1"/>
            <a:r>
              <a:rPr lang="en-US" dirty="0"/>
              <a:t>Authorization between sites is non-trivial.</a:t>
            </a:r>
          </a:p>
          <a:p>
            <a:r>
              <a:rPr lang="en-US" dirty="0"/>
              <a:t>FTS designed to orchestrate transfers between many sites.</a:t>
            </a:r>
          </a:p>
          <a:p>
            <a:pPr lvl="1"/>
            <a:r>
              <a:rPr lang="en-US" dirty="0"/>
              <a:t>Utilized by DIRAC and Rucio</a:t>
            </a:r>
          </a:p>
          <a:p>
            <a:r>
              <a:rPr lang="en-US" dirty="0"/>
              <a:t>Many tools available to upload to S3.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AEB6DA-A4F0-9D4F-B569-B5C592E25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7</a:t>
            </a:fld>
            <a:endParaRPr lang="en-US" dirty="0"/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4E6D0A27-B6B7-F941-95B3-989B0F292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90226" y="6272213"/>
            <a:ext cx="4211548" cy="365125"/>
          </a:xfrm>
        </p:spPr>
        <p:txBody>
          <a:bodyPr/>
          <a:lstStyle/>
          <a:p>
            <a:r>
              <a:rPr lang="en-US" dirty="0"/>
              <a:t>Alastair Dewhurst, 17</a:t>
            </a:r>
            <a:r>
              <a:rPr lang="en-US" baseline="30000" dirty="0"/>
              <a:t>th</a:t>
            </a:r>
            <a:r>
              <a:rPr lang="en-US" dirty="0"/>
              <a:t> November 2020</a:t>
            </a:r>
          </a:p>
        </p:txBody>
      </p:sp>
      <p:pic>
        <p:nvPicPr>
          <p:cNvPr id="7" name="Picture 6" descr="Chart, histogram&#10;&#10;Description automatically generated">
            <a:extLst>
              <a:ext uri="{FF2B5EF4-FFF2-40B4-BE49-F238E27FC236}">
                <a16:creationId xmlns:a16="http://schemas.microsoft.com/office/drawing/2014/main" id="{F423FCA6-2B08-9640-9067-CA2C8A3F13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9753" y="3717885"/>
            <a:ext cx="3904264" cy="251285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EAB31C1-1C48-9440-9123-F02B0C4AF3B9}"/>
              </a:ext>
            </a:extLst>
          </p:cNvPr>
          <p:cNvSpPr txBox="1"/>
          <p:nvPr/>
        </p:nvSpPr>
        <p:spPr>
          <a:xfrm>
            <a:off x="1582118" y="3332603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FTS</a:t>
            </a:r>
          </a:p>
        </p:txBody>
      </p:sp>
      <p:pic>
        <p:nvPicPr>
          <p:cNvPr id="11" name="Picture 10" descr="A screen shot of a monitor&#10;&#10;Description automatically generated">
            <a:extLst>
              <a:ext uri="{FF2B5EF4-FFF2-40B4-BE49-F238E27FC236}">
                <a16:creationId xmlns:a16="http://schemas.microsoft.com/office/drawing/2014/main" id="{D34C0429-C5AA-5846-8735-1F10AEF67C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5573" y="3999667"/>
            <a:ext cx="5445760" cy="194928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D00B524-2847-B945-95E2-2990DFC23577}"/>
              </a:ext>
            </a:extLst>
          </p:cNvPr>
          <p:cNvSpPr txBox="1"/>
          <p:nvPr/>
        </p:nvSpPr>
        <p:spPr>
          <a:xfrm>
            <a:off x="6046229" y="3559015"/>
            <a:ext cx="1813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PaNOSC</a:t>
            </a:r>
            <a:r>
              <a:rPr lang="en-US" dirty="0"/>
              <a:t> using </a:t>
            </a:r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F6B27BD4-F0EB-7842-BC5F-B91D06E6E7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756991" y="3617384"/>
            <a:ext cx="1001354" cy="23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5397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DynaFed</a:t>
            </a:r>
            <a:r>
              <a:rPr lang="en-US" dirty="0"/>
              <a:t> Development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>
          <a:xfrm>
            <a:off x="11782698" y="83502"/>
            <a:ext cx="262890" cy="274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82295" tIns="41148" rIns="82295" bIns="41148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ctr" defTabSz="457200" rtl="0" eaLnBrk="1" latinLnBrk="0" hangingPunct="1">
              <a:defRPr sz="1300" kern="1200">
                <a:solidFill>
                  <a:srgbClr val="112947"/>
                </a:solidFill>
                <a:latin typeface="+mn-lt"/>
                <a:ea typeface="ＭＳ Ｐゴシック" charset="0"/>
                <a:cs typeface="Gill Sans" charset="0"/>
              </a:defRPr>
            </a:lvl1pPr>
            <a:lvl2pPr marL="457200" algn="l" defTabSz="4572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914400" algn="l" defTabSz="4572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371600" algn="l" defTabSz="4572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828800" algn="l" defTabSz="4572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2860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6pPr>
            <a:lvl7pPr marL="27432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7pPr>
            <a:lvl8pPr marL="32004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8pPr>
            <a:lvl9pPr marL="36576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9pPr>
          </a:lstStyle>
          <a:p>
            <a:pPr>
              <a:defRPr/>
            </a:pPr>
            <a:fld id="{A282E63C-3B47-2A4C-95F4-99C5A632C00B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FE83E43-86AC-6446-B59A-72107F5FD1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9419" y="1651783"/>
            <a:ext cx="1358944" cy="152905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B1A2DF9-2B86-C340-90A3-F5E58BF660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3469" y="3188079"/>
            <a:ext cx="2300331" cy="973217"/>
          </a:xfrm>
          <a:prstGeom prst="rect">
            <a:avLst/>
          </a:prstGeom>
          <a:ln>
            <a:solidFill>
              <a:srgbClr val="003088"/>
            </a:solidFill>
          </a:ln>
        </p:spPr>
      </p:pic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427E95C7-5100-A24B-8690-C27D8845CE22}"/>
              </a:ext>
            </a:extLst>
          </p:cNvPr>
          <p:cNvCxnSpPr>
            <a:cxnSpLocks/>
            <a:stCxn id="31" idx="4"/>
            <a:endCxn id="17" idx="0"/>
          </p:cNvCxnSpPr>
          <p:nvPr/>
        </p:nvCxnSpPr>
        <p:spPr>
          <a:xfrm>
            <a:off x="10203633" y="1657660"/>
            <a:ext cx="2" cy="153041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6D6894D-D898-2049-859C-8E31C32ED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285874"/>
            <a:ext cx="5807602" cy="4777628"/>
          </a:xfrm>
        </p:spPr>
        <p:txBody>
          <a:bodyPr>
            <a:normAutofit/>
          </a:bodyPr>
          <a:lstStyle/>
          <a:p>
            <a:r>
              <a:rPr lang="en-US" dirty="0"/>
              <a:t>Active </a:t>
            </a:r>
            <a:r>
              <a:rPr lang="en-US" dirty="0" err="1"/>
              <a:t>DynaFed</a:t>
            </a:r>
            <a:r>
              <a:rPr lang="en-US" dirty="0"/>
              <a:t> digital asset started in September 2020.</a:t>
            </a:r>
          </a:p>
          <a:p>
            <a:pPr lvl="1"/>
            <a:r>
              <a:rPr lang="en-US" dirty="0"/>
              <a:t>IAM integration</a:t>
            </a:r>
          </a:p>
          <a:p>
            <a:pPr lvl="1"/>
            <a:r>
              <a:rPr lang="en-US" dirty="0"/>
              <a:t>Rucio integration</a:t>
            </a:r>
          </a:p>
          <a:p>
            <a:r>
              <a:rPr lang="en-US" dirty="0" err="1"/>
              <a:t>Dynafed</a:t>
            </a:r>
            <a:r>
              <a:rPr lang="en-US" dirty="0"/>
              <a:t> provides browser access to S3 storage.</a:t>
            </a:r>
          </a:p>
          <a:p>
            <a:r>
              <a:rPr lang="en-US" dirty="0"/>
              <a:t>The IAM integration is working in test:</a:t>
            </a:r>
          </a:p>
          <a:p>
            <a:pPr lvl="1"/>
            <a:r>
              <a:rPr lang="en-US" dirty="0">
                <a:hlinkClick r:id="rId4"/>
              </a:rPr>
              <a:t>https://dynafed-test.stfc.ac.uk/gridpp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Email feedback to: </a:t>
            </a:r>
            <a:r>
              <a:rPr lang="en-US" dirty="0">
                <a:hlinkClick r:id="rId5"/>
              </a:rPr>
              <a:t>Sam.glendenning@stfc.ac.uk</a:t>
            </a:r>
            <a:r>
              <a:rPr lang="en-US" dirty="0"/>
              <a:t> </a:t>
            </a:r>
          </a:p>
        </p:txBody>
      </p:sp>
      <p:pic>
        <p:nvPicPr>
          <p:cNvPr id="2050" name="Picture 2" descr="Echo - Using Ceph to support the LHC experiments">
            <a:extLst>
              <a:ext uri="{FF2B5EF4-FFF2-40B4-BE49-F238E27FC236}">
                <a16:creationId xmlns:a16="http://schemas.microsoft.com/office/drawing/2014/main" id="{605AD6D5-1985-3B41-8699-8B32E1D9F0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6360" y="5076439"/>
            <a:ext cx="1914547" cy="868158"/>
          </a:xfrm>
          <a:prstGeom prst="rect">
            <a:avLst/>
          </a:prstGeom>
          <a:noFill/>
          <a:ln>
            <a:solidFill>
              <a:srgbClr val="003088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Smiley Face 30">
            <a:extLst>
              <a:ext uri="{FF2B5EF4-FFF2-40B4-BE49-F238E27FC236}">
                <a16:creationId xmlns:a16="http://schemas.microsoft.com/office/drawing/2014/main" id="{A3BD5127-A4AE-AA4C-85F8-7A7A34A40BC9}"/>
              </a:ext>
            </a:extLst>
          </p:cNvPr>
          <p:cNvSpPr/>
          <p:nvPr/>
        </p:nvSpPr>
        <p:spPr bwMode="auto">
          <a:xfrm>
            <a:off x="9840015" y="914087"/>
            <a:ext cx="727236" cy="743573"/>
          </a:xfrm>
          <a:prstGeom prst="smileyFace">
            <a:avLst/>
          </a:prstGeom>
          <a:solidFill>
            <a:srgbClr val="FFFF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C5EE555-2438-784B-AA19-CA182AC5A5EC}"/>
              </a:ext>
            </a:extLst>
          </p:cNvPr>
          <p:cNvCxnSpPr>
            <a:stCxn id="31" idx="3"/>
            <a:endCxn id="19" idx="3"/>
          </p:cNvCxnSpPr>
          <p:nvPr/>
        </p:nvCxnSpPr>
        <p:spPr>
          <a:xfrm flipH="1">
            <a:off x="8368363" y="1548766"/>
            <a:ext cx="1578153" cy="867543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DB7E7285-9B68-CC45-9DB3-8655C9E88A9D}"/>
              </a:ext>
            </a:extLst>
          </p:cNvPr>
          <p:cNvCxnSpPr>
            <a:cxnSpLocks/>
            <a:stCxn id="2050" idx="0"/>
            <a:endCxn id="17" idx="2"/>
          </p:cNvCxnSpPr>
          <p:nvPr/>
        </p:nvCxnSpPr>
        <p:spPr>
          <a:xfrm flipV="1">
            <a:off x="10203634" y="4161296"/>
            <a:ext cx="1" cy="91514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Footer Placeholder 3">
            <a:extLst>
              <a:ext uri="{FF2B5EF4-FFF2-40B4-BE49-F238E27FC236}">
                <a16:creationId xmlns:a16="http://schemas.microsoft.com/office/drawing/2014/main" id="{A01F52A1-5AAE-0D43-B3C7-370259D0F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90226" y="6272213"/>
            <a:ext cx="4211548" cy="365125"/>
          </a:xfrm>
        </p:spPr>
        <p:txBody>
          <a:bodyPr/>
          <a:lstStyle/>
          <a:p>
            <a:r>
              <a:rPr lang="en-US" dirty="0"/>
              <a:t>Alastair Dewhurst, 17</a:t>
            </a:r>
            <a:r>
              <a:rPr lang="en-US" baseline="30000" dirty="0"/>
              <a:t>th</a:t>
            </a:r>
            <a:r>
              <a:rPr lang="en-US" dirty="0"/>
              <a:t> November 2020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F29D31B3-0983-F242-AFE6-D74DED3026A9}"/>
              </a:ext>
            </a:extLst>
          </p:cNvPr>
          <p:cNvCxnSpPr>
            <a:cxnSpLocks/>
            <a:endCxn id="19" idx="3"/>
          </p:cNvCxnSpPr>
          <p:nvPr/>
        </p:nvCxnSpPr>
        <p:spPr>
          <a:xfrm flipH="1" flipV="1">
            <a:off x="8368363" y="2416309"/>
            <a:ext cx="685106" cy="764525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51286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BEF01-B7F7-794A-808A-EA53FEA37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7838"/>
            <a:ext cx="10515600" cy="1065212"/>
          </a:xfrm>
        </p:spPr>
        <p:txBody>
          <a:bodyPr/>
          <a:lstStyle/>
          <a:p>
            <a:r>
              <a:rPr lang="en-US" dirty="0"/>
              <a:t>Global File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4BB41C-A6F6-0D4C-BB60-F61E73782C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2608" y="1944853"/>
            <a:ext cx="3683383" cy="3702676"/>
          </a:xfrm>
        </p:spPr>
        <p:txBody>
          <a:bodyPr numCol="1"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Multi-Site </a:t>
            </a:r>
            <a:r>
              <a:rPr lang="en-US" dirty="0" err="1"/>
              <a:t>CephFS</a:t>
            </a:r>
            <a:endParaRPr lang="en-US" dirty="0"/>
          </a:p>
          <a:p>
            <a:r>
              <a:rPr lang="en-US" dirty="0"/>
              <a:t>Duplicates data across sites.</a:t>
            </a:r>
          </a:p>
          <a:p>
            <a:r>
              <a:rPr lang="en-US" dirty="0"/>
              <a:t>Not obvious how you scale to many sites.</a:t>
            </a:r>
          </a:p>
          <a:p>
            <a:pPr marL="0" indent="0">
              <a:buNone/>
            </a:pPr>
            <a:r>
              <a:rPr lang="en-US" dirty="0"/>
              <a:t>CVMFS:</a:t>
            </a:r>
          </a:p>
          <a:p>
            <a:r>
              <a:rPr lang="en-US" dirty="0"/>
              <a:t>Single upload point everywhere else is Read only.</a:t>
            </a:r>
          </a:p>
          <a:p>
            <a:r>
              <a:rPr lang="en-US" dirty="0"/>
              <a:t>Scales to a 10s of TB of data.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AB4A60-4C55-6C41-ADB2-0CA5D92C4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9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A9EFA9-3D31-3E41-97A7-BA60B06FA6D7}"/>
              </a:ext>
            </a:extLst>
          </p:cNvPr>
          <p:cNvSpPr txBox="1"/>
          <p:nvPr/>
        </p:nvSpPr>
        <p:spPr>
          <a:xfrm>
            <a:off x="838200" y="5769779"/>
            <a:ext cx="98219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[1] https://</a:t>
            </a:r>
            <a:r>
              <a:rPr lang="en-US" sz="1400" dirty="0" err="1">
                <a:solidFill>
                  <a:srgbClr val="000000"/>
                </a:solidFill>
              </a:rPr>
              <a:t>indico.ph.qmul.ac.uk</a:t>
            </a:r>
            <a:r>
              <a:rPr lang="en-US" sz="1400" dirty="0">
                <a:solidFill>
                  <a:srgbClr val="000000"/>
                </a:solidFill>
              </a:rPr>
              <a:t>/indico/</a:t>
            </a:r>
            <a:r>
              <a:rPr lang="en-US" sz="1400" dirty="0" err="1">
                <a:solidFill>
                  <a:srgbClr val="000000"/>
                </a:solidFill>
              </a:rPr>
              <a:t>getFile.py</a:t>
            </a:r>
            <a:r>
              <a:rPr lang="en-US" sz="1400" dirty="0">
                <a:solidFill>
                  <a:srgbClr val="000000"/>
                </a:solidFill>
              </a:rPr>
              <a:t>/</a:t>
            </a:r>
            <a:r>
              <a:rPr lang="en-US" sz="1400" dirty="0" err="1">
                <a:solidFill>
                  <a:srgbClr val="000000"/>
                </a:solidFill>
              </a:rPr>
              <a:t>access?contribId</a:t>
            </a:r>
            <a:r>
              <a:rPr lang="en-US" sz="1400" dirty="0">
                <a:solidFill>
                  <a:srgbClr val="000000"/>
                </a:solidFill>
              </a:rPr>
              <a:t>=2&amp;sessionId=2&amp;resId=0&amp;materialId=</a:t>
            </a:r>
            <a:r>
              <a:rPr lang="en-US" sz="1400" dirty="0" err="1">
                <a:solidFill>
                  <a:srgbClr val="000000"/>
                </a:solidFill>
              </a:rPr>
              <a:t>slides&amp;confId</a:t>
            </a:r>
            <a:r>
              <a:rPr lang="en-US" sz="1400" dirty="0">
                <a:solidFill>
                  <a:srgbClr val="000000"/>
                </a:solidFill>
              </a:rPr>
              <a:t>=571</a:t>
            </a:r>
          </a:p>
        </p:txBody>
      </p:sp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F27E87DD-9537-A546-8C80-2B6434183F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5991" y="1944854"/>
            <a:ext cx="2737809" cy="3702676"/>
          </a:xfrm>
          <a:prstGeom prst="rect">
            <a:avLst/>
          </a:prstGeom>
        </p:spPr>
      </p:pic>
      <p:pic>
        <p:nvPicPr>
          <p:cNvPr id="10" name="Picture 9" descr="Diagram&#10;&#10;Description automatically generated">
            <a:extLst>
              <a:ext uri="{FF2B5EF4-FFF2-40B4-BE49-F238E27FC236}">
                <a16:creationId xmlns:a16="http://schemas.microsoft.com/office/drawing/2014/main" id="{CF8CAB98-8DE3-F847-9AAC-98C79D41E9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944854"/>
            <a:ext cx="4094408" cy="3702676"/>
          </a:xfrm>
          <a:prstGeom prst="rect">
            <a:avLst/>
          </a:prstGeom>
          <a:ln>
            <a:solidFill>
              <a:srgbClr val="000000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094408"/>
                      <a:gd name="connsiteY0" fmla="*/ 0 h 3648025"/>
                      <a:gd name="connsiteX1" fmla="*/ 4094408 w 4094408"/>
                      <a:gd name="connsiteY1" fmla="*/ 0 h 3648025"/>
                      <a:gd name="connsiteX2" fmla="*/ 4094408 w 4094408"/>
                      <a:gd name="connsiteY2" fmla="*/ 3648025 h 3648025"/>
                      <a:gd name="connsiteX3" fmla="*/ 0 w 4094408"/>
                      <a:gd name="connsiteY3" fmla="*/ 3648025 h 3648025"/>
                      <a:gd name="connsiteX4" fmla="*/ 0 w 4094408"/>
                      <a:gd name="connsiteY4" fmla="*/ 0 h 36480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94408" h="3648025" fill="none" extrusionOk="0">
                        <a:moveTo>
                          <a:pt x="0" y="0"/>
                        </a:moveTo>
                        <a:cubicBezTo>
                          <a:pt x="723958" y="-49533"/>
                          <a:pt x="2965844" y="-14809"/>
                          <a:pt x="4094408" y="0"/>
                        </a:cubicBezTo>
                        <a:cubicBezTo>
                          <a:pt x="4182047" y="1504559"/>
                          <a:pt x="4021729" y="2089875"/>
                          <a:pt x="4094408" y="3648025"/>
                        </a:cubicBezTo>
                        <a:cubicBezTo>
                          <a:pt x="2641464" y="3599794"/>
                          <a:pt x="1116220" y="3732480"/>
                          <a:pt x="0" y="3648025"/>
                        </a:cubicBezTo>
                        <a:cubicBezTo>
                          <a:pt x="-38581" y="2960014"/>
                          <a:pt x="63341" y="621000"/>
                          <a:pt x="0" y="0"/>
                        </a:cubicBezTo>
                        <a:close/>
                      </a:path>
                      <a:path w="4094408" h="3648025" stroke="0" extrusionOk="0">
                        <a:moveTo>
                          <a:pt x="0" y="0"/>
                        </a:moveTo>
                        <a:cubicBezTo>
                          <a:pt x="1389518" y="118645"/>
                          <a:pt x="3653083" y="116012"/>
                          <a:pt x="4094408" y="0"/>
                        </a:cubicBezTo>
                        <a:cubicBezTo>
                          <a:pt x="3961526" y="1259813"/>
                          <a:pt x="4179359" y="2637833"/>
                          <a:pt x="4094408" y="3648025"/>
                        </a:cubicBezTo>
                        <a:cubicBezTo>
                          <a:pt x="3043565" y="3782625"/>
                          <a:pt x="534205" y="3490829"/>
                          <a:pt x="0" y="3648025"/>
                        </a:cubicBezTo>
                        <a:cubicBezTo>
                          <a:pt x="-20187" y="2004635"/>
                          <a:pt x="-152480" y="120889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3549D52-DE74-9C4C-937F-667EEAE3CE84}"/>
              </a:ext>
            </a:extLst>
          </p:cNvPr>
          <p:cNvSpPr txBox="1"/>
          <p:nvPr/>
        </p:nvSpPr>
        <p:spPr>
          <a:xfrm>
            <a:off x="838199" y="1514397"/>
            <a:ext cx="2634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Multi-Site </a:t>
            </a:r>
            <a:r>
              <a:rPr lang="en-US" dirty="0" err="1">
                <a:solidFill>
                  <a:srgbClr val="000000"/>
                </a:solidFill>
              </a:rPr>
              <a:t>CephFS</a:t>
            </a:r>
            <a:r>
              <a:rPr lang="en-US" dirty="0">
                <a:solidFill>
                  <a:srgbClr val="000000"/>
                </a:solidFill>
              </a:rPr>
              <a:t>[1]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CDA89C6-679A-654D-AF1E-15C7535F0B84}"/>
              </a:ext>
            </a:extLst>
          </p:cNvPr>
          <p:cNvSpPr txBox="1"/>
          <p:nvPr/>
        </p:nvSpPr>
        <p:spPr>
          <a:xfrm>
            <a:off x="8615991" y="1538772"/>
            <a:ext cx="1818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CVMFS</a:t>
            </a:r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DB812617-DA26-8542-A645-9ED47D773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90226" y="6272213"/>
            <a:ext cx="4211548" cy="365125"/>
          </a:xfrm>
        </p:spPr>
        <p:txBody>
          <a:bodyPr/>
          <a:lstStyle/>
          <a:p>
            <a:r>
              <a:rPr lang="en-US" dirty="0"/>
              <a:t>Alastair Dewhurst, 17</a:t>
            </a:r>
            <a:r>
              <a:rPr lang="en-US" baseline="30000" dirty="0"/>
              <a:t>th</a:t>
            </a:r>
            <a:r>
              <a:rPr lang="en-US" dirty="0"/>
              <a:t> November 2020</a:t>
            </a:r>
          </a:p>
        </p:txBody>
      </p:sp>
    </p:spTree>
    <p:extLst>
      <p:ext uri="{BB962C8B-B14F-4D97-AF65-F5344CB8AC3E}">
        <p14:creationId xmlns:p14="http://schemas.microsoft.com/office/powerpoint/2010/main" val="4177218608"/>
      </p:ext>
    </p:extLst>
  </p:cSld>
  <p:clrMapOvr>
    <a:masterClrMapping/>
  </p:clrMapOvr>
</p:sld>
</file>

<file path=ppt/theme/theme1.xml><?xml version="1.0" encoding="utf-8"?>
<a:theme xmlns:a="http://schemas.openxmlformats.org/drawingml/2006/main" name="Font and logo master">
  <a:themeElements>
    <a:clrScheme name="STFC theme">
      <a:dk1>
        <a:srgbClr val="2E2C61"/>
      </a:dk1>
      <a:lt1>
        <a:srgbClr val="FFFFFF"/>
      </a:lt1>
      <a:dk2>
        <a:srgbClr val="2E2C61"/>
      </a:dk2>
      <a:lt2>
        <a:srgbClr val="FFFFFF"/>
      </a:lt2>
      <a:accent1>
        <a:srgbClr val="1E5DF8"/>
      </a:accent1>
      <a:accent2>
        <a:srgbClr val="003088"/>
      </a:accent2>
      <a:accent3>
        <a:srgbClr val="F08900"/>
      </a:accent3>
      <a:accent4>
        <a:srgbClr val="616161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7005</TotalTime>
  <Words>758</Words>
  <Application>Microsoft Macintosh PowerPoint</Application>
  <PresentationFormat>Widescreen</PresentationFormat>
  <Paragraphs>119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Arial Regular</vt:lpstr>
      <vt:lpstr>Calibri</vt:lpstr>
      <vt:lpstr>Gill Sans</vt:lpstr>
      <vt:lpstr>Wingdings</vt:lpstr>
      <vt:lpstr>Font and logo master</vt:lpstr>
      <vt:lpstr>PowerPoint Presentation</vt:lpstr>
      <vt:lpstr>Introduction</vt:lpstr>
      <vt:lpstr>What do we need?</vt:lpstr>
      <vt:lpstr>IRIS Data Digital Assets</vt:lpstr>
      <vt:lpstr>Storage Services</vt:lpstr>
      <vt:lpstr>Rucio</vt:lpstr>
      <vt:lpstr>Data Movement</vt:lpstr>
      <vt:lpstr>DynaFed Development</vt:lpstr>
      <vt:lpstr>Global File Systems</vt:lpstr>
      <vt:lpstr>Summary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Analysis </dc:title>
  <dc:creator>Dewhurst, Alastair (STFC,RAL,SC)</dc:creator>
  <cp:lastModifiedBy>Dewhurst, Alastair (STFC,RAL,SC)</cp:lastModifiedBy>
  <cp:revision>88</cp:revision>
  <cp:lastPrinted>2020-08-28T06:55:36Z</cp:lastPrinted>
  <dcterms:created xsi:type="dcterms:W3CDTF">2020-07-03T15:27:41Z</dcterms:created>
  <dcterms:modified xsi:type="dcterms:W3CDTF">2020-11-17T16:05:32Z</dcterms:modified>
</cp:coreProperties>
</file>