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1" r:id="rId4"/>
    <p:sldMasterId id="2147483700" r:id="rId5"/>
  </p:sldMasterIdLst>
  <p:notesMasterIdLst>
    <p:notesMasterId r:id="rId17"/>
  </p:notesMasterIdLst>
  <p:sldIdLst>
    <p:sldId id="257" r:id="rId6"/>
    <p:sldId id="292" r:id="rId7"/>
    <p:sldId id="287" r:id="rId8"/>
    <p:sldId id="288" r:id="rId9"/>
    <p:sldId id="289" r:id="rId10"/>
    <p:sldId id="286" r:id="rId11"/>
    <p:sldId id="284" r:id="rId12"/>
    <p:sldId id="285" r:id="rId13"/>
    <p:sldId id="290" r:id="rId14"/>
    <p:sldId id="291" r:id="rId15"/>
    <p:sldId id="28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" userDrawn="1">
          <p15:clr>
            <a:srgbClr val="A4A3A4"/>
          </p15:clr>
        </p15:guide>
        <p15:guide id="2" pos="325" userDrawn="1">
          <p15:clr>
            <a:srgbClr val="A4A3A4"/>
          </p15:clr>
        </p15:guide>
        <p15:guide id="3" orient="horz" pos="3974" userDrawn="1">
          <p15:clr>
            <a:srgbClr val="A4A3A4"/>
          </p15:clr>
        </p15:guide>
        <p15:guide id="4" pos="7355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orient="horz" pos="867" userDrawn="1">
          <p15:clr>
            <a:srgbClr val="A4A3A4"/>
          </p15:clr>
        </p15:guide>
        <p15:guide id="7" orient="horz" pos="3634" userDrawn="1">
          <p15:clr>
            <a:srgbClr val="A4A3A4"/>
          </p15:clr>
        </p15:guide>
        <p15:guide id="8" pos="8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088"/>
    <a:srgbClr val="F08900"/>
    <a:srgbClr val="FF6900"/>
    <a:srgbClr val="1E5DF8"/>
    <a:srgbClr val="626262"/>
    <a:srgbClr val="FFFFFF"/>
    <a:srgbClr val="00BED5"/>
    <a:srgbClr val="C13D33"/>
    <a:srgbClr val="E94D36"/>
    <a:srgbClr val="BE2B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25"/>
    <p:restoredTop sz="94422"/>
  </p:normalViewPr>
  <p:slideViewPr>
    <p:cSldViewPr snapToGrid="0" snapToObjects="1">
      <p:cViewPr varScale="1">
        <p:scale>
          <a:sx n="86" d="100"/>
          <a:sy n="86" d="100"/>
        </p:scale>
        <p:origin x="816" y="90"/>
      </p:cViewPr>
      <p:guideLst>
        <p:guide orient="horz" pos="323"/>
        <p:guide pos="325"/>
        <p:guide orient="horz" pos="3974"/>
        <p:guide pos="7355"/>
        <p:guide pos="3840"/>
        <p:guide orient="horz" pos="867"/>
        <p:guide orient="horz" pos="3634"/>
        <p:guide pos="8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F6FDD3-8749-4E49-A73D-9270A23DC985}" type="doc">
      <dgm:prSet loTypeId="urn:microsoft.com/office/officeart/2005/8/layout/process1" loCatId="process" qsTypeId="urn:microsoft.com/office/officeart/2005/8/quickstyle/simple3" qsCatId="simple" csTypeId="urn:microsoft.com/office/officeart/2005/8/colors/accent1_2" csCatId="accent1" phldr="1"/>
      <dgm:spPr/>
    </dgm:pt>
    <dgm:pt modelId="{8F868C43-20D0-4231-B26E-42DF9ED74653}">
      <dgm:prSet phldrT="[Text]" custT="1"/>
      <dgm:spPr/>
      <dgm:t>
        <a:bodyPr/>
        <a:lstStyle/>
        <a:p>
          <a:r>
            <a:rPr lang="en-GB" sz="1400" dirty="0" smtClean="0"/>
            <a:t>Grid/cloud system</a:t>
          </a:r>
          <a:endParaRPr lang="en-GB" sz="1400" dirty="0"/>
        </a:p>
      </dgm:t>
    </dgm:pt>
    <dgm:pt modelId="{3145BD5E-2FB8-48BE-A335-5D894FDE6DAA}" type="parTrans" cxnId="{ED46C230-2C22-4BF0-96D2-84CA42853D28}">
      <dgm:prSet/>
      <dgm:spPr/>
      <dgm:t>
        <a:bodyPr/>
        <a:lstStyle/>
        <a:p>
          <a:endParaRPr lang="en-GB"/>
        </a:p>
      </dgm:t>
    </dgm:pt>
    <dgm:pt modelId="{B0835B61-61D8-4252-9B97-A0596ED900AF}" type="sibTrans" cxnId="{ED46C230-2C22-4BF0-96D2-84CA42853D28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GB"/>
        </a:p>
      </dgm:t>
    </dgm:pt>
    <dgm:pt modelId="{74FD8757-A96B-4AD0-B5C9-C2CBC4C1F16D}">
      <dgm:prSet phldrT="[Text]"/>
      <dgm:spPr/>
      <dgm:t>
        <a:bodyPr/>
        <a:lstStyle/>
        <a:p>
          <a:r>
            <a:rPr lang="en-GB" dirty="0" smtClean="0"/>
            <a:t>Accounting metric sensor</a:t>
          </a:r>
          <a:endParaRPr lang="en-GB" dirty="0"/>
        </a:p>
      </dgm:t>
    </dgm:pt>
    <dgm:pt modelId="{A4CED9B3-2B3A-43CE-A584-166B6FA0C343}" type="parTrans" cxnId="{B888A71B-F77A-438F-9C7B-31A3B758A8DF}">
      <dgm:prSet/>
      <dgm:spPr/>
      <dgm:t>
        <a:bodyPr/>
        <a:lstStyle/>
        <a:p>
          <a:endParaRPr lang="en-GB"/>
        </a:p>
      </dgm:t>
    </dgm:pt>
    <dgm:pt modelId="{AAC6D881-73DD-4D80-9E07-5FE94F878BC1}" type="sibTrans" cxnId="{B888A71B-F77A-438F-9C7B-31A3B758A8DF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GB"/>
        </a:p>
      </dgm:t>
    </dgm:pt>
    <dgm:pt modelId="{33DBB99E-DADB-401C-92CE-FFCB6EBA9B81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sz="1400" dirty="0" smtClean="0"/>
            <a:t>AMS compatible SSM</a:t>
          </a:r>
          <a:endParaRPr lang="en-GB" sz="1400" dirty="0"/>
        </a:p>
      </dgm:t>
    </dgm:pt>
    <dgm:pt modelId="{54368321-1F63-4518-A6FF-6F605603F446}" type="parTrans" cxnId="{0F0966C6-A673-4500-8B1C-2C3957EED903}">
      <dgm:prSet/>
      <dgm:spPr/>
      <dgm:t>
        <a:bodyPr/>
        <a:lstStyle/>
        <a:p>
          <a:endParaRPr lang="en-GB"/>
        </a:p>
      </dgm:t>
    </dgm:pt>
    <dgm:pt modelId="{A99BF7CA-56E3-4930-ACAD-D7520D4BC2EA}" type="sibTrans" cxnId="{0F0966C6-A673-4500-8B1C-2C3957EED903}">
      <dgm:prSet/>
      <dgm:spPr/>
      <dgm:t>
        <a:bodyPr/>
        <a:lstStyle/>
        <a:p>
          <a:endParaRPr lang="en-GB"/>
        </a:p>
      </dgm:t>
    </dgm:pt>
    <dgm:pt modelId="{EE1DE684-7790-4E21-AA6A-CEA0C39FA946}" type="pres">
      <dgm:prSet presAssocID="{3AF6FDD3-8749-4E49-A73D-9270A23DC985}" presName="Name0" presStyleCnt="0">
        <dgm:presLayoutVars>
          <dgm:dir/>
          <dgm:resizeHandles val="exact"/>
        </dgm:presLayoutVars>
      </dgm:prSet>
      <dgm:spPr/>
    </dgm:pt>
    <dgm:pt modelId="{B43944DF-0CB3-4FC6-98E8-A26197DB53D0}" type="pres">
      <dgm:prSet presAssocID="{8F868C43-20D0-4231-B26E-42DF9ED7465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4C283A1-613B-49D9-BC37-44639F7C6E48}" type="pres">
      <dgm:prSet presAssocID="{B0835B61-61D8-4252-9B97-A0596ED900AF}" presName="sibTrans" presStyleLbl="sibTrans2D1" presStyleIdx="0" presStyleCnt="2"/>
      <dgm:spPr>
        <a:prstGeom prst="rightArrow">
          <a:avLst/>
        </a:prstGeom>
      </dgm:spPr>
      <dgm:t>
        <a:bodyPr/>
        <a:lstStyle/>
        <a:p>
          <a:endParaRPr lang="en-GB"/>
        </a:p>
      </dgm:t>
    </dgm:pt>
    <dgm:pt modelId="{7D6BA4D8-DBCC-4AC8-8752-487A5DC6F2B6}" type="pres">
      <dgm:prSet presAssocID="{B0835B61-61D8-4252-9B97-A0596ED900AF}" presName="connectorText" presStyleLbl="sibTrans2D1" presStyleIdx="0" presStyleCnt="2"/>
      <dgm:spPr/>
      <dgm:t>
        <a:bodyPr/>
        <a:lstStyle/>
        <a:p>
          <a:endParaRPr lang="en-GB"/>
        </a:p>
      </dgm:t>
    </dgm:pt>
    <dgm:pt modelId="{DEB4C8D3-DB99-428B-9C62-2CAE466DD60E}" type="pres">
      <dgm:prSet presAssocID="{74FD8757-A96B-4AD0-B5C9-C2CBC4C1F16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1F05877-0358-4E2C-9E81-4873667FB250}" type="pres">
      <dgm:prSet presAssocID="{AAC6D881-73DD-4D80-9E07-5FE94F878BC1}" presName="sibTrans" presStyleLbl="sibTrans2D1" presStyleIdx="1" presStyleCnt="2"/>
      <dgm:spPr/>
      <dgm:t>
        <a:bodyPr/>
        <a:lstStyle/>
        <a:p>
          <a:endParaRPr lang="en-GB"/>
        </a:p>
      </dgm:t>
    </dgm:pt>
    <dgm:pt modelId="{FA23D997-83D0-4FE0-B7DB-54792E6DB801}" type="pres">
      <dgm:prSet presAssocID="{AAC6D881-73DD-4D80-9E07-5FE94F878BC1}" presName="connectorText" presStyleLbl="sibTrans2D1" presStyleIdx="1" presStyleCnt="2"/>
      <dgm:spPr/>
      <dgm:t>
        <a:bodyPr/>
        <a:lstStyle/>
        <a:p>
          <a:endParaRPr lang="en-GB"/>
        </a:p>
      </dgm:t>
    </dgm:pt>
    <dgm:pt modelId="{0BA7A05C-6838-4805-B3BA-93AB26257C53}" type="pres">
      <dgm:prSet presAssocID="{33DBB99E-DADB-401C-92CE-FFCB6EBA9B8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0F08DD7-D5F5-421D-85C0-691D353A122D}" type="presOf" srcId="{AAC6D881-73DD-4D80-9E07-5FE94F878BC1}" destId="{D1F05877-0358-4E2C-9E81-4873667FB250}" srcOrd="0" destOrd="0" presId="urn:microsoft.com/office/officeart/2005/8/layout/process1"/>
    <dgm:cxn modelId="{5E3909A0-E0FC-46EA-B9A5-88027A5598CC}" type="presOf" srcId="{AAC6D881-73DD-4D80-9E07-5FE94F878BC1}" destId="{FA23D997-83D0-4FE0-B7DB-54792E6DB801}" srcOrd="1" destOrd="0" presId="urn:microsoft.com/office/officeart/2005/8/layout/process1"/>
    <dgm:cxn modelId="{B888A71B-F77A-438F-9C7B-31A3B758A8DF}" srcId="{3AF6FDD3-8749-4E49-A73D-9270A23DC985}" destId="{74FD8757-A96B-4AD0-B5C9-C2CBC4C1F16D}" srcOrd="1" destOrd="0" parTransId="{A4CED9B3-2B3A-43CE-A584-166B6FA0C343}" sibTransId="{AAC6D881-73DD-4D80-9E07-5FE94F878BC1}"/>
    <dgm:cxn modelId="{2375F107-EE60-434A-9833-B79ED3F56F0F}" type="presOf" srcId="{B0835B61-61D8-4252-9B97-A0596ED900AF}" destId="{14C283A1-613B-49D9-BC37-44639F7C6E48}" srcOrd="0" destOrd="0" presId="urn:microsoft.com/office/officeart/2005/8/layout/process1"/>
    <dgm:cxn modelId="{25DF31A1-4F31-4084-A02A-5A662945E9D8}" type="presOf" srcId="{33DBB99E-DADB-401C-92CE-FFCB6EBA9B81}" destId="{0BA7A05C-6838-4805-B3BA-93AB26257C53}" srcOrd="0" destOrd="0" presId="urn:microsoft.com/office/officeart/2005/8/layout/process1"/>
    <dgm:cxn modelId="{FA1AD1DF-F86A-4304-B39D-4C3D01321CE2}" type="presOf" srcId="{3AF6FDD3-8749-4E49-A73D-9270A23DC985}" destId="{EE1DE684-7790-4E21-AA6A-CEA0C39FA946}" srcOrd="0" destOrd="0" presId="urn:microsoft.com/office/officeart/2005/8/layout/process1"/>
    <dgm:cxn modelId="{ED46C230-2C22-4BF0-96D2-84CA42853D28}" srcId="{3AF6FDD3-8749-4E49-A73D-9270A23DC985}" destId="{8F868C43-20D0-4231-B26E-42DF9ED74653}" srcOrd="0" destOrd="0" parTransId="{3145BD5E-2FB8-48BE-A335-5D894FDE6DAA}" sibTransId="{B0835B61-61D8-4252-9B97-A0596ED900AF}"/>
    <dgm:cxn modelId="{B6CC8F34-C62D-4666-A88E-A13B62CF0EA5}" type="presOf" srcId="{8F868C43-20D0-4231-B26E-42DF9ED74653}" destId="{B43944DF-0CB3-4FC6-98E8-A26197DB53D0}" srcOrd="0" destOrd="0" presId="urn:microsoft.com/office/officeart/2005/8/layout/process1"/>
    <dgm:cxn modelId="{A29259BC-A015-4AC1-898C-1AFAF17B8CF9}" type="presOf" srcId="{74FD8757-A96B-4AD0-B5C9-C2CBC4C1F16D}" destId="{DEB4C8D3-DB99-428B-9C62-2CAE466DD60E}" srcOrd="0" destOrd="0" presId="urn:microsoft.com/office/officeart/2005/8/layout/process1"/>
    <dgm:cxn modelId="{63F29F2B-496C-4D94-BE1A-AE27B5BB04C3}" type="presOf" srcId="{B0835B61-61D8-4252-9B97-A0596ED900AF}" destId="{7D6BA4D8-DBCC-4AC8-8752-487A5DC6F2B6}" srcOrd="1" destOrd="0" presId="urn:microsoft.com/office/officeart/2005/8/layout/process1"/>
    <dgm:cxn modelId="{0F0966C6-A673-4500-8B1C-2C3957EED903}" srcId="{3AF6FDD3-8749-4E49-A73D-9270A23DC985}" destId="{33DBB99E-DADB-401C-92CE-FFCB6EBA9B81}" srcOrd="2" destOrd="0" parTransId="{54368321-1F63-4518-A6FF-6F605603F446}" sibTransId="{A99BF7CA-56E3-4930-ACAD-D7520D4BC2EA}"/>
    <dgm:cxn modelId="{99EA08C6-2C80-4CF6-864B-379EF8B16E1F}" type="presParOf" srcId="{EE1DE684-7790-4E21-AA6A-CEA0C39FA946}" destId="{B43944DF-0CB3-4FC6-98E8-A26197DB53D0}" srcOrd="0" destOrd="0" presId="urn:microsoft.com/office/officeart/2005/8/layout/process1"/>
    <dgm:cxn modelId="{54EFC75A-A68B-4F68-A21C-38594707B117}" type="presParOf" srcId="{EE1DE684-7790-4E21-AA6A-CEA0C39FA946}" destId="{14C283A1-613B-49D9-BC37-44639F7C6E48}" srcOrd="1" destOrd="0" presId="urn:microsoft.com/office/officeart/2005/8/layout/process1"/>
    <dgm:cxn modelId="{2855E8A4-0D12-4C9D-B9A5-BCE9AE72F490}" type="presParOf" srcId="{14C283A1-613B-49D9-BC37-44639F7C6E48}" destId="{7D6BA4D8-DBCC-4AC8-8752-487A5DC6F2B6}" srcOrd="0" destOrd="0" presId="urn:microsoft.com/office/officeart/2005/8/layout/process1"/>
    <dgm:cxn modelId="{C0A15E9E-0D04-4313-9976-1210F7A0E91D}" type="presParOf" srcId="{EE1DE684-7790-4E21-AA6A-CEA0C39FA946}" destId="{DEB4C8D3-DB99-428B-9C62-2CAE466DD60E}" srcOrd="2" destOrd="0" presId="urn:microsoft.com/office/officeart/2005/8/layout/process1"/>
    <dgm:cxn modelId="{51A1ED48-C2FD-4594-B200-0D762C91008F}" type="presParOf" srcId="{EE1DE684-7790-4E21-AA6A-CEA0C39FA946}" destId="{D1F05877-0358-4E2C-9E81-4873667FB250}" srcOrd="3" destOrd="0" presId="urn:microsoft.com/office/officeart/2005/8/layout/process1"/>
    <dgm:cxn modelId="{0D092F50-43FA-4C9F-B59E-A50C06210D5E}" type="presParOf" srcId="{D1F05877-0358-4E2C-9E81-4873667FB250}" destId="{FA23D997-83D0-4FE0-B7DB-54792E6DB801}" srcOrd="0" destOrd="0" presId="urn:microsoft.com/office/officeart/2005/8/layout/process1"/>
    <dgm:cxn modelId="{5BEF4BB7-B50F-49B0-8F57-DB11CBEF3474}" type="presParOf" srcId="{EE1DE684-7790-4E21-AA6A-CEA0C39FA946}" destId="{0BA7A05C-6838-4805-B3BA-93AB26257C53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3944DF-0CB3-4FC6-98E8-A26197DB53D0}">
      <dsp:nvSpPr>
        <dsp:cNvPr id="0" name=""/>
        <dsp:cNvSpPr/>
      </dsp:nvSpPr>
      <dsp:spPr>
        <a:xfrm>
          <a:off x="3270" y="307707"/>
          <a:ext cx="977645" cy="7515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Grid/cloud system</a:t>
          </a:r>
          <a:endParaRPr lang="en-GB" sz="1400" kern="1200" dirty="0"/>
        </a:p>
      </dsp:txBody>
      <dsp:txXfrm>
        <a:off x="25283" y="329720"/>
        <a:ext cx="933619" cy="707538"/>
      </dsp:txXfrm>
    </dsp:sp>
    <dsp:sp modelId="{14C283A1-613B-49D9-BC37-44639F7C6E48}">
      <dsp:nvSpPr>
        <dsp:cNvPr id="0" name=""/>
        <dsp:cNvSpPr/>
      </dsp:nvSpPr>
      <dsp:spPr>
        <a:xfrm>
          <a:off x="1078680" y="562262"/>
          <a:ext cx="207260" cy="242455"/>
        </a:xfrm>
        <a:prstGeom prst="rightArrow">
          <a:avLst/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>
        <a:off x="1078680" y="610753"/>
        <a:ext cx="145082" cy="145473"/>
      </dsp:txXfrm>
    </dsp:sp>
    <dsp:sp modelId="{DEB4C8D3-DB99-428B-9C62-2CAE466DD60E}">
      <dsp:nvSpPr>
        <dsp:cNvPr id="0" name=""/>
        <dsp:cNvSpPr/>
      </dsp:nvSpPr>
      <dsp:spPr>
        <a:xfrm>
          <a:off x="1371973" y="307707"/>
          <a:ext cx="977645" cy="7515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Accounting metric sensor</a:t>
          </a:r>
          <a:endParaRPr lang="en-GB" sz="1400" kern="1200" dirty="0"/>
        </a:p>
      </dsp:txBody>
      <dsp:txXfrm>
        <a:off x="1393986" y="329720"/>
        <a:ext cx="933619" cy="707538"/>
      </dsp:txXfrm>
    </dsp:sp>
    <dsp:sp modelId="{D1F05877-0358-4E2C-9E81-4873667FB250}">
      <dsp:nvSpPr>
        <dsp:cNvPr id="0" name=""/>
        <dsp:cNvSpPr/>
      </dsp:nvSpPr>
      <dsp:spPr>
        <a:xfrm>
          <a:off x="2447383" y="562262"/>
          <a:ext cx="207260" cy="2424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>
        <a:off x="2447383" y="610753"/>
        <a:ext cx="145082" cy="145473"/>
      </dsp:txXfrm>
    </dsp:sp>
    <dsp:sp modelId="{0BA7A05C-6838-4805-B3BA-93AB26257C53}">
      <dsp:nvSpPr>
        <dsp:cNvPr id="0" name=""/>
        <dsp:cNvSpPr/>
      </dsp:nvSpPr>
      <dsp:spPr>
        <a:xfrm>
          <a:off x="2740677" y="307707"/>
          <a:ext cx="977645" cy="75156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AMS compatible SSM</a:t>
          </a:r>
          <a:endParaRPr lang="en-GB" sz="1400" kern="1200" dirty="0"/>
        </a:p>
      </dsp:txBody>
      <dsp:txXfrm>
        <a:off x="2762690" y="329720"/>
        <a:ext cx="933619" cy="7075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 Regular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 Regular"/>
              </a:defRPr>
            </a:lvl1pPr>
          </a:lstStyle>
          <a:p>
            <a:fld id="{48FE9A4A-3203-D544-A0F2-9B4A7A1B021E}" type="datetimeFigureOut">
              <a:rPr lang="en-US" smtClean="0"/>
              <a:pPr/>
              <a:t>10/21/2020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 Regular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 Regular"/>
              </a:defRPr>
            </a:lvl1pPr>
          </a:lstStyle>
          <a:p>
            <a:fld id="{C0F3BA1D-A00F-DB41-84DA-BE26C4853B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86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672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7527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636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541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CAE69-592D-6D48-8D37-1AF709B043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CE34F9-FD31-954C-90A9-25364BF3A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81E6B-7D41-F84E-B286-61EBCE053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E29A8-E8C2-784C-9495-F0D437E95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039A4-CB11-B346-94E7-20D66FCAC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70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D39B2-85B2-8A4B-8008-EE871C7A5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2A1684-4147-4E4A-BE1D-647E280F6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7061D-97DA-5D45-A717-D8A7EEF03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C7700-26C6-804B-9BEF-4E4886CEB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D442D-6AED-C347-A737-1092964EA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145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F360F0-A2C2-BC4E-AC8F-28FB5C10E3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5D444D-2CB3-C84E-AFAB-6E3667305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CCC5E-1493-D445-AD8B-A3A5697A2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6B37B-4148-1847-B7D0-E506A8B43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48933-1B9F-6140-A9E4-6AC0E5BF3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670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01614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CAE69-592D-6D48-8D37-1AF709B043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CE34F9-FD31-954C-90A9-25364BF3A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81E6B-7D41-F84E-B286-61EBCE053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E29A8-E8C2-784C-9495-F0D437E95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039A4-CB11-B346-94E7-20D66FCAC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703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EF2C8-66D4-EF4A-AAFD-01BC50FA7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D9361-0DDC-EE4E-A740-F93892B36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9F65C-3FCD-8B46-A28D-257FA8F28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8163C-7F3C-9B44-A028-C4886506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7796D-644C-B740-8C2E-356ECAB6D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743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1CB58-4758-1C42-8DAA-2AAA3F98F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7D025-4B39-8D45-811F-5B1E30D5E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683CA-90A4-5E49-AA2C-3DCED63A8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1DED1-CD68-AC4C-ABC6-F8EEE292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83341-F52D-D14B-A417-6C66E51D0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4999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351C6-2D17-C14E-8DC1-418227C69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F791E-6CBD-2747-86C9-A91E120F50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6279C1-F68E-7E4B-B565-93EC951F8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D866C6-99FF-2F4A-936E-613FC9DB3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0DB7C-BDCE-D146-9584-809FFC25D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D1283-F062-2E4B-8DD8-A11DB5311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6614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DCD01-DE9B-A849-A35D-9F761E7A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213394-3DB5-5A4C-965B-35CC3D1F2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0C87B7-015A-EE48-9BA2-392DACDC00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A97E02-FB0B-A048-9274-06CF174361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DCF4DD-E248-C543-910E-BAFFB18831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573B90-35AD-3E43-B0CA-8BA2F2BBB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6E709E-0F2B-524A-BB14-376202A26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8CED43-5180-C24B-8196-24914383E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5096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E4D60-AC0C-044F-8925-BE12978C5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80422E-D871-AC4C-A0FF-BA911179F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A61A44-CE7E-2E47-A2C7-EFD19C4D4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8DBD8-7206-5A45-8701-1C5BFDD64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9581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A31B14-AAAA-D746-8A4F-C3E1BB0AC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54D6A3-2EE2-B640-B0F3-7408BA955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CF3B5-8136-464C-B9CE-C289E9FE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384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EF2C8-66D4-EF4A-AAFD-01BC50FA7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D9361-0DDC-EE4E-A740-F93892B36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9F65C-3FCD-8B46-A28D-257FA8F28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8163C-7F3C-9B44-A028-C4886506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7796D-644C-B740-8C2E-356ECAB6D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9290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BD96A-43E5-A645-B273-977F074EA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B250C-BB32-7348-BE3C-383B51A8F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78973E-998F-6D41-9801-A30991298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45CC00-44DF-1E48-95F7-E532F4C69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84893D-3FFC-6749-AD92-18B78F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3AAAD-3463-B142-AEB9-CFB5F3DC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919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9AEEA-03B0-C845-83C2-A99DE7CF4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D0810E-8148-AB45-8D0B-5492633BCB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E66B3-4F01-3148-9B21-03E05C599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0305A-EC70-204D-A203-97127CF60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CDF6F2-688B-AC47-8BE3-B3918FD0B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CE4F3-8FAC-C647-B187-2C765847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4143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D39B2-85B2-8A4B-8008-EE871C7A5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2A1684-4147-4E4A-BE1D-647E280F6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7061D-97DA-5D45-A717-D8A7EEF03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C7700-26C6-804B-9BEF-4E4886CEB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D442D-6AED-C347-A737-1092964EA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9692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F360F0-A2C2-BC4E-AC8F-28FB5C10E3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5D444D-2CB3-C84E-AFAB-6E3667305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CCC5E-1493-D445-AD8B-A3A5697A2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6B37B-4148-1847-B7D0-E506A8B43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48933-1B9F-6140-A9E4-6AC0E5BF3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3560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72286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80670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4548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1CB58-4758-1C42-8DAA-2AAA3F98F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7D025-4B39-8D45-811F-5B1E30D5E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683CA-90A4-5E49-AA2C-3DCED63A8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1DED1-CD68-AC4C-ABC6-F8EEE292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83341-F52D-D14B-A417-6C66E51D0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998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351C6-2D17-C14E-8DC1-418227C69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F791E-6CBD-2747-86C9-A91E120F50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6279C1-F68E-7E4B-B565-93EC951F8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D866C6-99FF-2F4A-936E-613FC9DB3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0DB7C-BDCE-D146-9584-809FFC25D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D1283-F062-2E4B-8DD8-A11DB5311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672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DCD01-DE9B-A849-A35D-9F761E7A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213394-3DB5-5A4C-965B-35CC3D1F2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0C87B7-015A-EE48-9BA2-392DACDC00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A97E02-FB0B-A048-9274-06CF174361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DCF4DD-E248-C543-910E-BAFFB18831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573B90-35AD-3E43-B0CA-8BA2F2BBB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6E709E-0F2B-524A-BB14-376202A26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8CED43-5180-C24B-8196-24914383E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70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E4D60-AC0C-044F-8925-BE12978C5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80422E-D871-AC4C-A0FF-BA911179F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A61A44-CE7E-2E47-A2C7-EFD19C4D4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8DBD8-7206-5A45-8701-1C5BFDD64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961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A31B14-AAAA-D746-8A4F-C3E1BB0AC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54D6A3-2EE2-B640-B0F3-7408BA955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CF3B5-8136-464C-B9CE-C289E9FE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455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BD96A-43E5-A645-B273-977F074EA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B250C-BB32-7348-BE3C-383B51A8F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78973E-998F-6D41-9801-A30991298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45CC00-44DF-1E48-95F7-E532F4C69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84893D-3FFC-6749-AD92-18B78F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3AAAD-3463-B142-AEB9-CFB5F3DC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596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9AEEA-03B0-C845-83C2-A99DE7CF4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D0810E-8148-AB45-8D0B-5492633BCB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E66B3-4F01-3148-9B21-03E05C599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0305A-EC70-204D-A203-97127CF60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CDF6F2-688B-AC47-8BE3-B3918FD0B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CE4F3-8FAC-C647-B187-2C765847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277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44EB6-27EE-0E47-84EB-753C79CA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CE029-EB58-6B41-8EAC-704F548C3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4E693-13CD-E14F-A36D-9E3FC3ABC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D68BC-1AD8-B640-8B1E-602BF3073AFD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84B2D-1B08-DB46-ACAA-271FBB735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DCA95-5F3D-D940-BE0E-5DFB11030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733AA2-E8FC-2540-AA49-4AA124C76F24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40" y="5802305"/>
            <a:ext cx="2111379" cy="53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685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Wingdings" pitchFamily="2" charset="2"/>
        <a:buChar char="§"/>
        <a:defRPr sz="2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0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44EB6-27EE-0E47-84EB-753C79CA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CE029-EB58-6B41-8EAC-704F548C3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4E693-13CD-E14F-A36D-9E3FC3ABC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D68BC-1AD8-B640-8B1E-602BF3073AFD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84B2D-1B08-DB46-ACAA-271FBB735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DCA95-5F3D-D940-BE0E-5DFB11030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380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Wingdings" pitchFamily="2" charset="2"/>
        <a:buChar char="§"/>
        <a:defRPr sz="2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0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iris-iam.stfc.ac.uk/help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iris-iam.stfc.ac.uk/help/" TargetMode="External"/><Relationship Id="rId4" Type="http://schemas.openxmlformats.org/officeDocument/2006/relationships/hyperlink" Target="mailto:apel-admins@stfc.ac.u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8DB0FE0-A4AF-D848-8925-91A37993D74D}"/>
              </a:ext>
            </a:extLst>
          </p:cNvPr>
          <p:cNvSpPr txBox="1"/>
          <p:nvPr/>
        </p:nvSpPr>
        <p:spPr>
          <a:xfrm>
            <a:off x="1255197" y="2160730"/>
            <a:ext cx="4564836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8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 to APEL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EB0AE4-391E-6F41-84C6-D4EEDF519A31}"/>
              </a:ext>
            </a:extLst>
          </p:cNvPr>
          <p:cNvSpPr/>
          <p:nvPr/>
        </p:nvSpPr>
        <p:spPr>
          <a:xfrm>
            <a:off x="1255197" y="3951163"/>
            <a:ext cx="57456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Adrian Coveney</a:t>
            </a:r>
            <a:endParaRPr lang="en-GB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01A9D8-A541-934F-8FC4-9439FCBF676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412403"/>
            <a:ext cx="3770785" cy="96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382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Demo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mtClean="0">
              <a:hlinkClick r:id="rId2"/>
            </a:endParaRPr>
          </a:p>
          <a:p>
            <a:endParaRPr lang="en-GB" dirty="0">
              <a:hlinkClick r:id="rId2"/>
            </a:endParaRPr>
          </a:p>
        </p:txBody>
      </p:sp>
    </p:spTree>
    <p:extLst>
      <p:ext uri="{BB962C8B-B14F-4D97-AF65-F5344CB8AC3E}">
        <p14:creationId xmlns:p14="http://schemas.microsoft.com/office/powerpoint/2010/main" val="4013991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8DB0FE0-A4AF-D848-8925-91A37993D74D}"/>
              </a:ext>
            </a:extLst>
          </p:cNvPr>
          <p:cNvSpPr txBox="1"/>
          <p:nvPr/>
        </p:nvSpPr>
        <p:spPr>
          <a:xfrm>
            <a:off x="1255197" y="2160730"/>
            <a:ext cx="4564836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8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01A9D8-A541-934F-8FC4-9439FCBF676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412403"/>
            <a:ext cx="3770785" cy="96396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BEB0AE4-391E-6F41-84C6-D4EEDF519A31}"/>
              </a:ext>
            </a:extLst>
          </p:cNvPr>
          <p:cNvSpPr/>
          <p:nvPr/>
        </p:nvSpPr>
        <p:spPr>
          <a:xfrm>
            <a:off x="1255197" y="3951163"/>
            <a:ext cx="574566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</a:t>
            </a: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accounting.iris.ac.uk</a:t>
            </a:r>
          </a:p>
          <a:p>
            <a:endParaRPr lang="en-GB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  <a:hlinkClick r:id="rId4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https://iris-iam.stfc.ac.uk/help/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  <a:hlinkClick r:id="rId4"/>
            </a:endParaRPr>
          </a:p>
          <a:p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apel-admins@stfc.ac.uk</a:t>
            </a:r>
            <a:endParaRPr lang="en-GB" sz="2400" dirty="0" smtClean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729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Introduction to </a:t>
            </a:r>
            <a:r>
              <a:rPr lang="en-GB" dirty="0" smtClean="0"/>
              <a:t>APEL</a:t>
            </a:r>
          </a:p>
          <a:p>
            <a:pPr lvl="1"/>
            <a:r>
              <a:rPr lang="en-GB" dirty="0" smtClean="0"/>
              <a:t>What is APEL?</a:t>
            </a:r>
          </a:p>
          <a:p>
            <a:pPr lvl="1"/>
            <a:r>
              <a:rPr lang="en-GB" dirty="0"/>
              <a:t>APEL in </a:t>
            </a:r>
            <a:r>
              <a:rPr lang="en-GB" dirty="0" smtClean="0"/>
              <a:t>IRIS</a:t>
            </a:r>
          </a:p>
          <a:p>
            <a:pPr lvl="1"/>
            <a:r>
              <a:rPr lang="en-GB" dirty="0" smtClean="0"/>
              <a:t>Architecture</a:t>
            </a:r>
          </a:p>
          <a:p>
            <a:pPr lvl="1"/>
            <a:r>
              <a:rPr lang="en-GB" dirty="0"/>
              <a:t>Central system </a:t>
            </a:r>
            <a:r>
              <a:rPr lang="en-GB" dirty="0" smtClean="0"/>
              <a:t>detail</a:t>
            </a:r>
          </a:p>
          <a:p>
            <a:r>
              <a:rPr lang="en-GB" dirty="0"/>
              <a:t> Gaining Access to the IRIS Accounting Portal using </a:t>
            </a:r>
            <a:r>
              <a:rPr lang="en-GB" dirty="0" smtClean="0"/>
              <a:t>IAM</a:t>
            </a:r>
          </a:p>
          <a:p>
            <a:pPr lvl="1"/>
            <a:r>
              <a:rPr lang="en-GB" dirty="0"/>
              <a:t>IAM </a:t>
            </a:r>
            <a:r>
              <a:rPr lang="en-GB" dirty="0" smtClean="0"/>
              <a:t>basics</a:t>
            </a:r>
          </a:p>
          <a:p>
            <a:pPr lvl="1"/>
            <a:r>
              <a:rPr lang="en-GB" dirty="0"/>
              <a:t>Logging in and </a:t>
            </a:r>
            <a:r>
              <a:rPr lang="en-GB" dirty="0" smtClean="0"/>
              <a:t>registration</a:t>
            </a:r>
          </a:p>
          <a:p>
            <a:pPr lvl="1"/>
            <a:r>
              <a:rPr lang="en-GB" dirty="0"/>
              <a:t>Demo</a:t>
            </a:r>
            <a:endParaRPr lang="en-GB" dirty="0" smtClean="0"/>
          </a:p>
          <a:p>
            <a:pPr lvl="1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9743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APEL?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Resource usage accounting system used in production by EGI and WLCG</a:t>
            </a:r>
          </a:p>
          <a:p>
            <a:r>
              <a:rPr lang="en-GB" dirty="0" smtClean="0"/>
              <a:t>Collects data from resource centres around the world that are used by many different scientific user communities</a:t>
            </a:r>
          </a:p>
          <a:p>
            <a:r>
              <a:rPr lang="en-GB" dirty="0" smtClean="0"/>
              <a:t>“APEL” includes </a:t>
            </a:r>
            <a:r>
              <a:rPr lang="en-GB" dirty="0" smtClean="0"/>
              <a:t>the central Accounting Repository service, and client and server software</a:t>
            </a:r>
          </a:p>
          <a:p>
            <a:r>
              <a:rPr lang="en-GB" dirty="0" smtClean="0"/>
              <a:t>EGI/WLCG Portal provided by partner organisation</a:t>
            </a:r>
          </a:p>
          <a:p>
            <a:r>
              <a:rPr lang="en-GB" dirty="0" smtClean="0"/>
              <a:t>Used as </a:t>
            </a:r>
            <a:r>
              <a:rPr lang="en-GB" dirty="0" smtClean="0"/>
              <a:t>the basis </a:t>
            </a:r>
            <a:r>
              <a:rPr lang="en-GB" dirty="0" smtClean="0"/>
              <a:t>for </a:t>
            </a:r>
            <a:r>
              <a:rPr lang="en-GB" dirty="0" smtClean="0"/>
              <a:t>the IRIS </a:t>
            </a:r>
            <a:r>
              <a:rPr lang="en-GB" dirty="0" smtClean="0"/>
              <a:t>Accounting Dashboard</a:t>
            </a:r>
          </a:p>
        </p:txBody>
      </p:sp>
    </p:spTree>
    <p:extLst>
      <p:ext uri="{BB962C8B-B14F-4D97-AF65-F5344CB8AC3E}">
        <p14:creationId xmlns:p14="http://schemas.microsoft.com/office/powerpoint/2010/main" val="3237482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7B54F19-1212-9345-95FF-9D2815FD6E96}"/>
              </a:ext>
            </a:extLst>
          </p:cNvPr>
          <p:cNvSpPr txBox="1"/>
          <p:nvPr/>
        </p:nvSpPr>
        <p:spPr>
          <a:xfrm>
            <a:off x="403341" y="345182"/>
            <a:ext cx="6356456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 smtClean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APEL in IRIS</a:t>
            </a:r>
            <a:endParaRPr lang="en-US" sz="4400" b="1" spc="-150" dirty="0">
              <a:solidFill>
                <a:srgbClr val="2E2D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7BFE5A-7C82-E244-83C3-A634D5C30E22}"/>
              </a:ext>
            </a:extLst>
          </p:cNvPr>
          <p:cNvSpPr/>
          <p:nvPr/>
        </p:nvSpPr>
        <p:spPr>
          <a:xfrm>
            <a:off x="416314" y="1950650"/>
            <a:ext cx="470490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Dedicated IRIS Accounting Repository using </a:t>
            </a:r>
            <a:r>
              <a:rPr lang="en-US" sz="2400" dirty="0" err="1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MariaDB</a:t>
            </a:r>
            <a:r>
              <a:rPr lang="en-US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existing </a:t>
            </a:r>
            <a:r>
              <a:rPr lang="en-US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APEL </a:t>
            </a: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repository </a:t>
            </a: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schemas and software</a:t>
            </a:r>
            <a:endParaRPr lang="en-US" sz="2400" dirty="0" smtClean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bespoke </a:t>
            </a:r>
            <a:r>
              <a:rPr lang="en-GB" sz="2400" dirty="0" err="1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Grafana</a:t>
            </a: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dashboard </a:t>
            </a: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explore the </a:t>
            </a: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Integrated with IRIS IAM</a:t>
            </a:r>
            <a:endParaRPr lang="en-US" sz="2400" dirty="0" smtClean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7425" r="2200"/>
          <a:stretch/>
        </p:blipFill>
        <p:spPr>
          <a:xfrm>
            <a:off x="5121223" y="0"/>
            <a:ext cx="707077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45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6840195" y="886124"/>
            <a:ext cx="4104456" cy="147085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Cloud 21"/>
          <p:cNvSpPr/>
          <p:nvPr/>
        </p:nvSpPr>
        <p:spPr>
          <a:xfrm>
            <a:off x="7735678" y="2587713"/>
            <a:ext cx="2546557" cy="1022901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Argo Messaging Service (AMS)</a:t>
            </a:r>
            <a:endParaRPr lang="en-GB" dirty="0"/>
          </a:p>
        </p:txBody>
      </p:sp>
      <p:sp>
        <p:nvSpPr>
          <p:cNvPr id="23" name="Rounded Rectangle 22"/>
          <p:cNvSpPr/>
          <p:nvPr/>
        </p:nvSpPr>
        <p:spPr>
          <a:xfrm>
            <a:off x="7983096" y="3924006"/>
            <a:ext cx="2051720" cy="122413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Can 23"/>
          <p:cNvSpPr/>
          <p:nvPr/>
        </p:nvSpPr>
        <p:spPr>
          <a:xfrm>
            <a:off x="8866462" y="4313982"/>
            <a:ext cx="360040" cy="504056"/>
          </a:xfrm>
          <a:prstGeom prst="ca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8517259" y="3919679"/>
            <a:ext cx="10271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Accounting</a:t>
            </a:r>
            <a:endParaRPr lang="en-GB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8506791" y="4808746"/>
            <a:ext cx="10376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Repository</a:t>
            </a:r>
            <a:endParaRPr lang="en-GB" sz="1400" dirty="0"/>
          </a:p>
        </p:txBody>
      </p:sp>
      <p:sp>
        <p:nvSpPr>
          <p:cNvPr id="34" name="Rounded Rectangle 33"/>
          <p:cNvSpPr/>
          <p:nvPr/>
        </p:nvSpPr>
        <p:spPr>
          <a:xfrm>
            <a:off x="7983095" y="3996014"/>
            <a:ext cx="523695" cy="108012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</a:t>
            </a:r>
          </a:p>
          <a:p>
            <a:pPr algn="ctr"/>
            <a:r>
              <a:rPr lang="en-GB" dirty="0" smtClean="0"/>
              <a:t>S</a:t>
            </a:r>
          </a:p>
          <a:p>
            <a:pPr algn="ctr"/>
            <a:r>
              <a:rPr lang="en-GB" dirty="0" smtClean="0"/>
              <a:t>M</a:t>
            </a:r>
            <a:endParaRPr lang="en-GB" dirty="0"/>
          </a:p>
        </p:txBody>
      </p:sp>
      <p:graphicFrame>
        <p:nvGraphicFramePr>
          <p:cNvPr id="37" name="Diagram 36"/>
          <p:cNvGraphicFramePr/>
          <p:nvPr>
            <p:extLst/>
          </p:nvPr>
        </p:nvGraphicFramePr>
        <p:xfrm>
          <a:off x="7007034" y="917994"/>
          <a:ext cx="3721593" cy="1366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6840195" y="55678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Resource Provider</a:t>
            </a:r>
            <a:endParaRPr lang="en-GB" dirty="0"/>
          </a:p>
        </p:txBody>
      </p:sp>
      <p:sp>
        <p:nvSpPr>
          <p:cNvPr id="40" name="Rounded Rectangle 39"/>
          <p:cNvSpPr/>
          <p:nvPr/>
        </p:nvSpPr>
        <p:spPr>
          <a:xfrm>
            <a:off x="7983095" y="5505009"/>
            <a:ext cx="2051720" cy="75766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Accounting Dashboard</a:t>
            </a:r>
            <a:endParaRPr lang="en-GB" dirty="0"/>
          </a:p>
        </p:txBody>
      </p:sp>
      <p:cxnSp>
        <p:nvCxnSpPr>
          <p:cNvPr id="47" name="Straight Arrow Connector 46"/>
          <p:cNvCxnSpPr>
            <a:stCxn id="23" idx="2"/>
            <a:endCxn id="40" idx="0"/>
          </p:cNvCxnSpPr>
          <p:nvPr/>
        </p:nvCxnSpPr>
        <p:spPr>
          <a:xfrm flipH="1">
            <a:off x="9008955" y="5148142"/>
            <a:ext cx="1" cy="356867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3" name="Elbow Connector 52"/>
          <p:cNvCxnSpPr>
            <a:stCxn id="21" idx="3"/>
            <a:endCxn id="22" idx="0"/>
          </p:cNvCxnSpPr>
          <p:nvPr/>
        </p:nvCxnSpPr>
        <p:spPr>
          <a:xfrm flipH="1">
            <a:off x="10280113" y="1621553"/>
            <a:ext cx="664538" cy="1477611"/>
          </a:xfrm>
          <a:prstGeom prst="bentConnector3">
            <a:avLst>
              <a:gd name="adj1" fmla="val -34400"/>
            </a:avLst>
          </a:prstGeom>
          <a:ln w="38100">
            <a:headEnd type="none" w="med" len="med"/>
            <a:tailEnd type="triangl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5" name="Elbow Connector 54"/>
          <p:cNvCxnSpPr>
            <a:stCxn id="22" idx="2"/>
            <a:endCxn id="23" idx="1"/>
          </p:cNvCxnSpPr>
          <p:nvPr/>
        </p:nvCxnSpPr>
        <p:spPr>
          <a:xfrm rot="10800000" flipH="1" flipV="1">
            <a:off x="7743576" y="3099164"/>
            <a:ext cx="239519" cy="1436910"/>
          </a:xfrm>
          <a:prstGeom prst="bentConnector3">
            <a:avLst>
              <a:gd name="adj1" fmla="val -98739"/>
            </a:avLst>
          </a:prstGeom>
          <a:ln w="38100">
            <a:headEnd type="none" w="med" len="med"/>
            <a:tailEnd type="triangl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67B54F19-1212-9345-95FF-9D2815FD6E96}"/>
              </a:ext>
            </a:extLst>
          </p:cNvPr>
          <p:cNvSpPr txBox="1"/>
          <p:nvPr/>
        </p:nvSpPr>
        <p:spPr>
          <a:xfrm>
            <a:off x="403341" y="345182"/>
            <a:ext cx="6356456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 smtClean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Architecture</a:t>
            </a:r>
            <a:endParaRPr lang="en-US" sz="4400" b="1" spc="-150" dirty="0">
              <a:solidFill>
                <a:srgbClr val="2E2D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697BFE5A-7C82-E244-83C3-A634D5C30E22}"/>
              </a:ext>
            </a:extLst>
          </p:cNvPr>
          <p:cNvSpPr/>
          <p:nvPr/>
        </p:nvSpPr>
        <p:spPr>
          <a:xfrm>
            <a:off x="416314" y="1950650"/>
            <a:ext cx="592830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 Providers extract accounting records in a compatible format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SSM used </a:t>
            </a:r>
            <a:r>
              <a:rPr lang="en-US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exchanging accounting </a:t>
            </a: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records via </a:t>
            </a:r>
            <a:r>
              <a:rPr lang="en-US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Argo </a:t>
            </a: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Messaging </a:t>
            </a:r>
            <a:r>
              <a:rPr lang="en-US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</a:t>
            </a:r>
            <a:endParaRPr lang="en-US" sz="2400" dirty="0" smtClean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Loaded into Accounting Repository and aggregated across many variables e.g. site, </a:t>
            </a:r>
            <a:r>
              <a:rPr lang="en-US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endParaRPr lang="en-US" sz="2400" dirty="0" smtClean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Displayed via </a:t>
            </a:r>
            <a:r>
              <a:rPr lang="en-US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400" dirty="0" err="1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Grafana</a:t>
            </a:r>
            <a:r>
              <a:rPr lang="en-US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dashboard</a:t>
            </a:r>
          </a:p>
        </p:txBody>
      </p:sp>
    </p:spTree>
    <p:extLst>
      <p:ext uri="{BB962C8B-B14F-4D97-AF65-F5344CB8AC3E}">
        <p14:creationId xmlns:p14="http://schemas.microsoft.com/office/powerpoint/2010/main" val="146278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14761" y="2607510"/>
            <a:ext cx="2059256" cy="301270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Can 3"/>
          <p:cNvSpPr/>
          <p:nvPr/>
        </p:nvSpPr>
        <p:spPr>
          <a:xfrm>
            <a:off x="5291253" y="3185056"/>
            <a:ext cx="1609493" cy="1857615"/>
          </a:xfrm>
          <a:prstGeom prst="ca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Accounting Repository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155075" y="2802814"/>
            <a:ext cx="1795346" cy="51900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Capacities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1155075" y="3473263"/>
            <a:ext cx="1795346" cy="56260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Allocations</a:t>
            </a:r>
            <a:endParaRPr lang="en-GB" dirty="0"/>
          </a:p>
        </p:txBody>
      </p:sp>
      <p:sp>
        <p:nvSpPr>
          <p:cNvPr id="7" name="Rounded Rectangle 6"/>
          <p:cNvSpPr/>
          <p:nvPr/>
        </p:nvSpPr>
        <p:spPr>
          <a:xfrm>
            <a:off x="6633115" y="1592656"/>
            <a:ext cx="2222810" cy="62562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Cloud system usage</a:t>
            </a:r>
            <a:endParaRPr lang="en-GB" dirty="0"/>
          </a:p>
        </p:txBody>
      </p:sp>
      <p:sp>
        <p:nvSpPr>
          <p:cNvPr id="8" name="Rounded Rectangle 7"/>
          <p:cNvSpPr/>
          <p:nvPr/>
        </p:nvSpPr>
        <p:spPr>
          <a:xfrm>
            <a:off x="3298900" y="1592656"/>
            <a:ext cx="2222810" cy="62562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Grid system usage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Central system detail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1155075" y="4901369"/>
            <a:ext cx="1795346" cy="56260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Projects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1155075" y="4187316"/>
            <a:ext cx="1795346" cy="56260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Activities</a:t>
            </a:r>
            <a:endParaRPr lang="en-GB" dirty="0"/>
          </a:p>
        </p:txBody>
      </p:sp>
      <p:cxnSp>
        <p:nvCxnSpPr>
          <p:cNvPr id="14" name="Straight Arrow Connector 13"/>
          <p:cNvCxnSpPr>
            <a:stCxn id="9" idx="3"/>
            <a:endCxn id="4" idx="2"/>
          </p:cNvCxnSpPr>
          <p:nvPr/>
        </p:nvCxnSpPr>
        <p:spPr>
          <a:xfrm>
            <a:off x="3074017" y="4113863"/>
            <a:ext cx="2217236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8" idx="2"/>
            <a:endCxn id="4" idx="1"/>
          </p:cNvCxnSpPr>
          <p:nvPr/>
        </p:nvCxnSpPr>
        <p:spPr>
          <a:xfrm rot="16200000" flipH="1">
            <a:off x="4769762" y="1858818"/>
            <a:ext cx="966780" cy="1685695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>
            <a:stCxn id="7" idx="2"/>
            <a:endCxn id="4" idx="1"/>
          </p:cNvCxnSpPr>
          <p:nvPr/>
        </p:nvCxnSpPr>
        <p:spPr>
          <a:xfrm rot="5400000">
            <a:off x="6436870" y="1877406"/>
            <a:ext cx="966780" cy="1648520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7" name="Rounded Rectangle 36"/>
          <p:cNvSpPr/>
          <p:nvPr/>
        </p:nvSpPr>
        <p:spPr>
          <a:xfrm>
            <a:off x="8263054" y="3734377"/>
            <a:ext cx="2890024" cy="75897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Accounting Dashboard</a:t>
            </a:r>
            <a:endParaRPr lang="en-GB" dirty="0"/>
          </a:p>
        </p:txBody>
      </p:sp>
      <p:cxnSp>
        <p:nvCxnSpPr>
          <p:cNvPr id="38" name="Straight Arrow Connector 37"/>
          <p:cNvCxnSpPr>
            <a:stCxn id="4" idx="4"/>
            <a:endCxn id="37" idx="1"/>
          </p:cNvCxnSpPr>
          <p:nvPr/>
        </p:nvCxnSpPr>
        <p:spPr>
          <a:xfrm>
            <a:off x="6900746" y="4113864"/>
            <a:ext cx="136230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8810393" y="5137839"/>
            <a:ext cx="1795346" cy="87161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Dashboard configurations</a:t>
            </a:r>
            <a:endParaRPr lang="en-GB" dirty="0"/>
          </a:p>
        </p:txBody>
      </p:sp>
      <p:cxnSp>
        <p:nvCxnSpPr>
          <p:cNvPr id="47" name="Straight Arrow Connector 46"/>
          <p:cNvCxnSpPr>
            <a:stCxn id="46" idx="0"/>
            <a:endCxn id="37" idx="2"/>
          </p:cNvCxnSpPr>
          <p:nvPr/>
        </p:nvCxnSpPr>
        <p:spPr>
          <a:xfrm flipV="1">
            <a:off x="9708066" y="4493350"/>
            <a:ext cx="0" cy="6444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014761" y="2238178"/>
            <a:ext cx="1787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Semi-static data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4620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8DB0FE0-A4AF-D848-8925-91A37993D74D}"/>
              </a:ext>
            </a:extLst>
          </p:cNvPr>
          <p:cNvSpPr txBox="1"/>
          <p:nvPr/>
        </p:nvSpPr>
        <p:spPr>
          <a:xfrm>
            <a:off x="1255196" y="2160730"/>
            <a:ext cx="8089525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48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Gaining Access to the IRIS Accounting Portal using IAM </a:t>
            </a:r>
            <a:endParaRPr lang="en-US" sz="4800" b="1" spc="-15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EB0AE4-391E-6F41-84C6-D4EEDF519A31}"/>
              </a:ext>
            </a:extLst>
          </p:cNvPr>
          <p:cNvSpPr/>
          <p:nvPr/>
        </p:nvSpPr>
        <p:spPr>
          <a:xfrm>
            <a:off x="1255197" y="3951163"/>
            <a:ext cx="57456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Adrian Coveney</a:t>
            </a:r>
            <a:endParaRPr lang="en-GB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01A9D8-A541-934F-8FC4-9439FCBF676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412403"/>
            <a:ext cx="3770785" cy="96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22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IAM basics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IRIS IAM provides </a:t>
            </a:r>
            <a:r>
              <a:rPr lang="en-GB" dirty="0" smtClean="0"/>
              <a:t>authentication </a:t>
            </a:r>
            <a:r>
              <a:rPr lang="en-GB" dirty="0"/>
              <a:t>and authorization </a:t>
            </a:r>
            <a:r>
              <a:rPr lang="en-GB" dirty="0" smtClean="0"/>
              <a:t>to </a:t>
            </a:r>
            <a:r>
              <a:rPr lang="en-GB" dirty="0"/>
              <a:t>a number of IRIS </a:t>
            </a:r>
            <a:r>
              <a:rPr lang="en-GB" dirty="0" smtClean="0"/>
              <a:t>resources.</a:t>
            </a:r>
          </a:p>
          <a:p>
            <a:r>
              <a:rPr lang="en-GB" dirty="0"/>
              <a:t>The primary way of doing this is by creating an account associated with a </a:t>
            </a:r>
            <a:r>
              <a:rPr lang="en-GB" dirty="0" smtClean="0"/>
              <a:t>user’s </a:t>
            </a:r>
            <a:r>
              <a:rPr lang="en-GB" dirty="0"/>
              <a:t>home </a:t>
            </a:r>
            <a:r>
              <a:rPr lang="en-GB" dirty="0" smtClean="0"/>
              <a:t>institution identity.</a:t>
            </a:r>
          </a:p>
          <a:p>
            <a:r>
              <a:rPr lang="en-GB" dirty="0"/>
              <a:t>By associating accounts with </a:t>
            </a:r>
            <a:r>
              <a:rPr lang="en-GB" dirty="0" smtClean="0"/>
              <a:t>institutional </a:t>
            </a:r>
            <a:r>
              <a:rPr lang="en-GB" dirty="0"/>
              <a:t>identities, it ensures that all members have an active affiliation with an IRIS partner at sign-in time.</a:t>
            </a:r>
          </a:p>
        </p:txBody>
      </p:sp>
    </p:spTree>
    <p:extLst>
      <p:ext uri="{BB962C8B-B14F-4D97-AF65-F5344CB8AC3E}">
        <p14:creationId xmlns:p14="http://schemas.microsoft.com/office/powerpoint/2010/main" val="1450366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Logging in and registration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Initiate </a:t>
            </a:r>
            <a:r>
              <a:rPr lang="en-GB" dirty="0"/>
              <a:t>a login and </a:t>
            </a:r>
            <a:r>
              <a:rPr lang="en-GB" dirty="0" smtClean="0"/>
              <a:t>select </a:t>
            </a:r>
            <a:r>
              <a:rPr lang="en-GB" dirty="0"/>
              <a:t>the </a:t>
            </a:r>
            <a:r>
              <a:rPr lang="en-GB" dirty="0" err="1" smtClean="0"/>
              <a:t>eduGAIN</a:t>
            </a:r>
            <a:r>
              <a:rPr lang="en-GB" dirty="0" smtClean="0"/>
              <a:t> button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Filter for your institute* and select “Sign </a:t>
            </a:r>
            <a:r>
              <a:rPr lang="en-GB" dirty="0"/>
              <a:t>in with </a:t>
            </a:r>
            <a:r>
              <a:rPr lang="en-GB" dirty="0" err="1" smtClean="0"/>
              <a:t>IdP</a:t>
            </a:r>
            <a:r>
              <a:rPr lang="en-GB" dirty="0" smtClean="0"/>
              <a:t>”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Sign </a:t>
            </a:r>
            <a:r>
              <a:rPr lang="en-GB" dirty="0"/>
              <a:t>in through home </a:t>
            </a:r>
            <a:r>
              <a:rPr lang="en-GB" dirty="0" smtClean="0"/>
              <a:t>institution*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Approve release </a:t>
            </a:r>
            <a:r>
              <a:rPr lang="en-GB" dirty="0" smtClean="0"/>
              <a:t>of </a:t>
            </a:r>
            <a:r>
              <a:rPr lang="en-GB" dirty="0"/>
              <a:t>information to IRIS </a:t>
            </a:r>
            <a:r>
              <a:rPr lang="en-GB" dirty="0" smtClean="0"/>
              <a:t>IAM*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GB" dirty="0" smtClean="0"/>
              <a:t>Complete registration page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GB" dirty="0" smtClean="0"/>
              <a:t>Read </a:t>
            </a:r>
            <a:r>
              <a:rPr lang="en-GB" dirty="0"/>
              <a:t>and confirm your agreement to the IRIS IAM </a:t>
            </a:r>
            <a:r>
              <a:rPr lang="en-GB" dirty="0" smtClean="0"/>
              <a:t>AUP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GB" dirty="0" smtClean="0"/>
              <a:t>Wait for admin approval</a:t>
            </a:r>
          </a:p>
          <a:p>
            <a:pPr marL="971550" lvl="1" indent="-514350">
              <a:buFont typeface="+mj-lt"/>
              <a:buAutoNum type="alphaLcParenR"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* These steps are possible to skip on next login</a:t>
            </a:r>
          </a:p>
        </p:txBody>
      </p:sp>
    </p:spTree>
    <p:extLst>
      <p:ext uri="{BB962C8B-B14F-4D97-AF65-F5344CB8AC3E}">
        <p14:creationId xmlns:p14="http://schemas.microsoft.com/office/powerpoint/2010/main" val="1059354847"/>
      </p:ext>
    </p:extLst>
  </p:cSld>
  <p:clrMapOvr>
    <a:masterClrMapping/>
  </p:clrMapOvr>
</p:sld>
</file>

<file path=ppt/theme/theme1.xml><?xml version="1.0" encoding="utf-8"?>
<a:theme xmlns:a="http://schemas.openxmlformats.org/drawingml/2006/main" name="Font and logo master">
  <a:themeElements>
    <a:clrScheme name="STF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1E5DF8"/>
      </a:accent1>
      <a:accent2>
        <a:srgbClr val="003088"/>
      </a:accent2>
      <a:accent3>
        <a:srgbClr val="F08900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ont WITHOUT logo master">
  <a:themeElements>
    <a:clrScheme name="STF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1E5DF8"/>
      </a:accent1>
      <a:accent2>
        <a:srgbClr val="003088"/>
      </a:accent2>
      <a:accent3>
        <a:srgbClr val="F08900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31947B08D5984288BC8B16A979FF50" ma:contentTypeVersion="4" ma:contentTypeDescription="Create a new document." ma:contentTypeScope="" ma:versionID="d503cd8271a72c702ca1961133ba175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a4759411a1d50091fc5acb248322c8eb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87399C5-6643-4EBB-BF3C-1743A0F349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2343E82-7DC5-4DF1-896D-E8C717438D0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5FE28F-E808-4D13-89A4-C40B1B8D9C60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5728</TotalTime>
  <Words>361</Words>
  <Application>Microsoft Office PowerPoint</Application>
  <PresentationFormat>Widescreen</PresentationFormat>
  <Paragraphs>78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Regular</vt:lpstr>
      <vt:lpstr>Arial</vt:lpstr>
      <vt:lpstr>Calibri</vt:lpstr>
      <vt:lpstr>Wingdings</vt:lpstr>
      <vt:lpstr>Font and logo master</vt:lpstr>
      <vt:lpstr>Font WITHOUT logo master</vt:lpstr>
      <vt:lpstr>PowerPoint Presentation</vt:lpstr>
      <vt:lpstr>Outline</vt:lpstr>
      <vt:lpstr>What is APEL?</vt:lpstr>
      <vt:lpstr>PowerPoint Presentation</vt:lpstr>
      <vt:lpstr>PowerPoint Presentation</vt:lpstr>
      <vt:lpstr>Central system detail</vt:lpstr>
      <vt:lpstr>PowerPoint Presentation</vt:lpstr>
      <vt:lpstr>IAM basics</vt:lpstr>
      <vt:lpstr>Logging in and registration</vt:lpstr>
      <vt:lpstr>Demo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STFC PowerPoint template - basic</dc:title>
  <dc:creator>Philip Millard</dc:creator>
  <cp:lastModifiedBy>Adrian Coveney</cp:lastModifiedBy>
  <cp:revision>211</cp:revision>
  <cp:lastPrinted>2019-10-02T08:27:37Z</cp:lastPrinted>
  <dcterms:created xsi:type="dcterms:W3CDTF">2019-09-17T08:04:08Z</dcterms:created>
  <dcterms:modified xsi:type="dcterms:W3CDTF">2020-10-21T17:56:04Z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0x010100F731947B08D5984288BC8B16A979FF50</vt:lpwstr>
  </property>
</Properties>
</file>