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</p:sldMasterIdLst>
  <p:notesMasterIdLst>
    <p:notesMasterId r:id="rId23"/>
  </p:notesMasterIdLst>
  <p:sldIdLst>
    <p:sldId id="257" r:id="rId3"/>
    <p:sldId id="314" r:id="rId4"/>
    <p:sldId id="310" r:id="rId5"/>
    <p:sldId id="312" r:id="rId6"/>
    <p:sldId id="315" r:id="rId7"/>
    <p:sldId id="301" r:id="rId8"/>
    <p:sldId id="283" r:id="rId9"/>
    <p:sldId id="302" r:id="rId10"/>
    <p:sldId id="287" r:id="rId11"/>
    <p:sldId id="288" r:id="rId12"/>
    <p:sldId id="304" r:id="rId13"/>
    <p:sldId id="306" r:id="rId14"/>
    <p:sldId id="286" r:id="rId15"/>
    <p:sldId id="305" r:id="rId16"/>
    <p:sldId id="303" r:id="rId17"/>
    <p:sldId id="313" r:id="rId18"/>
    <p:sldId id="296" r:id="rId19"/>
    <p:sldId id="316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900"/>
    <a:srgbClr val="003088"/>
    <a:srgbClr val="FF6900"/>
    <a:srgbClr val="1E5DF8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0025" autoAdjust="0"/>
  </p:normalViewPr>
  <p:slideViewPr>
    <p:cSldViewPr snapToGrid="0" snapToObjects="1">
      <p:cViewPr varScale="1">
        <p:scale>
          <a:sx n="61" d="100"/>
          <a:sy n="61" d="100"/>
        </p:scale>
        <p:origin x="1531" y="53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4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Managers of IRIS</a:t>
            </a:r>
            <a:r>
              <a:rPr lang="en-GB" baseline="0" dirty="0" smtClean="0"/>
              <a:t> Op</a:t>
            </a:r>
            <a:r>
              <a:rPr lang="en-GB" dirty="0" smtClean="0"/>
              <a:t>erations – should be able to say which sites aren’t in GOCDB already</a:t>
            </a:r>
            <a:r>
              <a:rPr lang="en-GB" baseline="0" dirty="0" smtClean="0"/>
              <a:t> and who is responsible for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0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5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1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gocdb-admins@mailman.egi.eu" TargetMode="External"/><Relationship Id="rId4" Type="http://schemas.openxmlformats.org/officeDocument/2006/relationships/hyperlink" Target="https://gocdb.iris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github.com/OGF-GLUE/Enumerations/blob/master/ServiceType_t.cs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gocdb-admins@mailman.egi.eu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GOCDB/PI/Technical_Document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iki.egi.eu/wiki/GOCDB/Write_API/Technical_Document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cdb.iris.ac.uk/portal/index.php?Page_Type=NGI&amp;id=276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022197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 in IRIS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3951163"/>
            <a:ext cx="5745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Corbett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https://gocdb.iris.ac.uk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gocdb-admins@mailman.egi.eu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 site has been added, the following roles can be requested: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Deputy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Officer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with an IRIS level role will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approve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role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When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 the main page, if there are roles you can approve you will see:</a:t>
            </a:r>
          </a:p>
          <a:p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roles are accepted, site security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need to be added.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53251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Roles in GOCDB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23" y="4200553"/>
            <a:ext cx="8296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59" r="60474"/>
          <a:stretch/>
        </p:blipFill>
        <p:spPr>
          <a:xfrm>
            <a:off x="3038764" y="4322618"/>
            <a:ext cx="2419927" cy="1752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Site has been created, a user with a role can add a Service.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01280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Services to a Site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 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5256"/>
          <a:stretch/>
        </p:blipFill>
        <p:spPr>
          <a:xfrm>
            <a:off x="416314" y="2122926"/>
            <a:ext cx="6307759" cy="21145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4036" y="3494795"/>
            <a:ext cx="1616364" cy="8278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32678" y="37240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2545" y="55836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38764" y="5476640"/>
            <a:ext cx="1163781" cy="8278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17048" y="5583625"/>
            <a:ext cx="3148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2. </a:t>
            </a:r>
            <a:r>
              <a:rPr lang="en-GB" dirty="0" smtClean="0"/>
              <a:t>A list of the different service types already in GOCDB is available </a:t>
            </a:r>
            <a:r>
              <a:rPr lang="en-GB" dirty="0" smtClean="0">
                <a:hlinkClick r:id="rId4"/>
              </a:rPr>
              <a:t>here</a:t>
            </a:r>
            <a:r>
              <a:rPr lang="en-GB" dirty="0" smtClean="0"/>
              <a:t>. New service types can be added.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8138576" y="2117653"/>
            <a:ext cx="2741062" cy="3416673"/>
            <a:chOff x="6929411" y="1566787"/>
            <a:chExt cx="2741062" cy="34166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r="40566"/>
            <a:stretch/>
          </p:blipFill>
          <p:spPr>
            <a:xfrm>
              <a:off x="6929411" y="1566787"/>
              <a:ext cx="2741062" cy="341667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901708" y="156678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3.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1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079" y="1500224"/>
            <a:ext cx="8483577" cy="3891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1110516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Services to a Site to GOCDB 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30977" y="2978308"/>
            <a:ext cx="3479356" cy="2505444"/>
            <a:chOff x="2830977" y="2978308"/>
            <a:chExt cx="3479356" cy="2505444"/>
          </a:xfrm>
        </p:grpSpPr>
        <p:grpSp>
          <p:nvGrpSpPr>
            <p:cNvPr id="9" name="Group 8"/>
            <p:cNvGrpSpPr/>
            <p:nvPr/>
          </p:nvGrpSpPr>
          <p:grpSpPr>
            <a:xfrm>
              <a:off x="4770676" y="2978308"/>
              <a:ext cx="1539657" cy="489527"/>
              <a:chOff x="4770676" y="2978308"/>
              <a:chExt cx="1539657" cy="48952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770676" y="2978308"/>
                <a:ext cx="928191" cy="48952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811602" y="3038405"/>
                <a:ext cx="498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4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.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830977" y="4853062"/>
              <a:ext cx="1343826" cy="630690"/>
              <a:chOff x="2830977" y="4853062"/>
              <a:chExt cx="1343826" cy="63069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30977" y="4853062"/>
                <a:ext cx="845095" cy="63069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76072" y="4952872"/>
                <a:ext cx="498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5.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9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1059105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Tagging existing resources as IRIS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Existing sites and services in GOCDB.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apply the “iris.ac.uk” scope tag to the individual services provided to IRIS, as well applying the scope tag to the site providing these service.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with a suitable role over the site in question can do this via editing the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and services.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624012"/>
            <a:ext cx="10448925" cy="3609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1059105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Tagging existing resources as IRIS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34867" y="1132021"/>
            <a:ext cx="812800" cy="1435627"/>
            <a:chOff x="10335491" y="947355"/>
            <a:chExt cx="812800" cy="1435627"/>
          </a:xfrm>
        </p:grpSpPr>
        <p:sp>
          <p:nvSpPr>
            <p:cNvPr id="3" name="Oval 2"/>
            <p:cNvSpPr/>
            <p:nvPr/>
          </p:nvSpPr>
          <p:spPr>
            <a:xfrm>
              <a:off x="10335491" y="1366982"/>
              <a:ext cx="812800" cy="10160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70951" y="947355"/>
              <a:ext cx="498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1.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2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1059105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Tagging existing resources as IRIS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28833" y="1366982"/>
            <a:ext cx="8540071" cy="4440073"/>
            <a:chOff x="1428833" y="1366982"/>
            <a:chExt cx="8540071" cy="44400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833" y="1366982"/>
              <a:ext cx="8540071" cy="4320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58359" y="2530764"/>
              <a:ext cx="1339240" cy="572653"/>
              <a:chOff x="4858359" y="2530764"/>
              <a:chExt cx="1339240" cy="57265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858359" y="2613890"/>
                <a:ext cx="711168" cy="48952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698868" y="2530764"/>
                <a:ext cx="498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2.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830977" y="5176365"/>
              <a:ext cx="1468550" cy="630690"/>
              <a:chOff x="2830977" y="5176365"/>
              <a:chExt cx="1468550" cy="63069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30977" y="5176365"/>
                <a:ext cx="845095" cy="63069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00796" y="5206753"/>
                <a:ext cx="498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3.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46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5421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 sites and services can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extension properties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Properties allows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definable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key-value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19753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 – extension properties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350" y="1540508"/>
            <a:ext cx="3974442" cy="2212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612" y="3945960"/>
            <a:ext cx="7617179" cy="20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 level staff need to request appropriate roles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 level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can then add new IRIS sites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staff need to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request appropriate roles over these sites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approved: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staff need to update security contact details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services, new service types can be requested via GGUS.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Sites/Services within GOCDB that are being provided to IRIS should tag the Site and Services with “iris.ac.uk”.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in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with the GOCDB team?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Ticket: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and Topology (GOCDB) support unit on ggus.eu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gocdb-admins@mailman.egi.eu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 person”: IRIS TWG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163E93-8ADA-7849-A1F1-A16817F4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DE168-6938-B747-BEE8-8CC9B2801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07"/>
          <a:stretch/>
        </p:blipFill>
        <p:spPr>
          <a:xfrm>
            <a:off x="5731098" y="0"/>
            <a:ext cx="64609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66DC9-76C9-5140-A7C4-B9B833C488D1}"/>
              </a:ext>
            </a:extLst>
          </p:cNvPr>
          <p:cNvSpPr txBox="1"/>
          <p:nvPr/>
        </p:nvSpPr>
        <p:spPr>
          <a:xfrm>
            <a:off x="423748" y="1380700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</a:t>
            </a:r>
            <a:endParaRPr lang="en-US" sz="2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BDC0C-5E44-914B-85A5-07AF5BC1B9B6}"/>
              </a:ext>
            </a:extLst>
          </p:cNvPr>
          <p:cNvSpPr txBox="1"/>
          <p:nvPr/>
        </p:nvSpPr>
        <p:spPr>
          <a:xfrm>
            <a:off x="403341" y="2108442"/>
            <a:ext cx="5101814" cy="1974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GOCDB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Logging in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 Level Roles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New Sites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New Services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Taggin</a:t>
            </a:r>
            <a:r>
              <a:rPr lang="en-US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Existing Resources</a:t>
            </a:r>
            <a:endParaRPr lang="en-US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D7155-AB0C-D84C-8261-743120695688}"/>
              </a:ext>
            </a:extLst>
          </p:cNvPr>
          <p:cNvSpPr txBox="1"/>
          <p:nvPr/>
        </p:nvSpPr>
        <p:spPr>
          <a:xfrm>
            <a:off x="403341" y="4349419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E8603-51D4-7C45-829A-9AE25E5A2E4F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38B96-DB54-A843-B2A0-83FB422A5475}"/>
              </a:ext>
            </a:extLst>
          </p:cNvPr>
          <p:cNvSpPr txBox="1"/>
          <p:nvPr/>
        </p:nvSpPr>
        <p:spPr>
          <a:xfrm rot="16200000">
            <a:off x="10705611" y="4816820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Alan Ford </a:t>
            </a:r>
          </a:p>
        </p:txBody>
      </p:sp>
    </p:spTree>
    <p:extLst>
      <p:ext uri="{BB962C8B-B14F-4D97-AF65-F5344CB8AC3E}">
        <p14:creationId xmlns:p14="http://schemas.microsoft.com/office/powerpoint/2010/main" val="6867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538" y="2813050"/>
            <a:ext cx="7442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 is a service registry and topology database: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truth for managing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Compute,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Storage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sites, services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downtimes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and roles.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emphasises allowing resource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to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their own information in a centralised location, accessible to both infrastructure staff via a web portal and other automated e-Infrastructure tools via a REST API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 is the operational tool that underpins other operational tools and policies. In other contexts it underpins downtime notifications, service monitoring and communication channels.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spcBef>
                <a:spcPts val="700"/>
              </a:spcBef>
              <a:buSzPts val="1800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Programmatic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within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 is well documented:</a:t>
            </a:r>
          </a:p>
          <a:p>
            <a:pPr marL="425450" indent="-285750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GB" sz="2400" u="sng" dirty="0" smtClean="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GB" sz="2400" u="sng" dirty="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://wiki.egi.eu/wiki/GOCDB/PI/Technical_Documentation</a:t>
            </a:r>
            <a:endParaRPr lang="en-GB" sz="2400" u="sng" dirty="0">
              <a:solidFill>
                <a:srgbClr val="F08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50" indent="-285750">
              <a:lnSpc>
                <a:spcPct val="115000"/>
              </a:lnSpc>
              <a:buSzPts val="1400"/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https://wiki.egi.eu/wiki/GOCDB/Write_API/Technical_Documentation</a:t>
            </a:r>
            <a:endParaRPr lang="en-GB" sz="2400" u="sng" dirty="0">
              <a:solidFill>
                <a:srgbClr val="F08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>
              <a:lnSpc>
                <a:spcPct val="115000"/>
              </a:lnSpc>
              <a:buSzPts val="1800"/>
            </a:pP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>
              <a:lnSpc>
                <a:spcPct val="115000"/>
              </a:lnSpc>
              <a:buSzPts val="1800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the GOCDB PI is granted via the IAM (we used </a:t>
            </a:r>
            <a:r>
              <a:rPr lang="en-GB" sz="24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oidc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-agent).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1840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 PI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427" y="3603933"/>
            <a:ext cx="7949657" cy="21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6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GOCDB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gocdb.iris.ac.uk and goc.egi.eu are views on the same shared database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done because of the overlap of sites offering services to EGI, WLCG and IRIS.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the single source of truth.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– user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GOCDB account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shared database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sites and/or services –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in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shared database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GOCDB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users should log into https://gocdb.iris.ac.uk as they would https://goc.egi.eu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users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membership of the GOCDB group in the IAM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approved, select the “IRIS IAM” option on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https://gocdb.iris.ac.uk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access GOCDB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for an account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X.509 certificate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 into your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browser, you will be prompted to identify yourself with this. If you do this, you wont be able to identify yourself via the IAM.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Logging in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Manager: ??? 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Deputy Manager: ???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Officer: David Crooks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roles can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requested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people at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gocdb.iris.ac.uk/portal/index.php?Page_Type=NGI&amp;id=2765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 Level Roles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by someone with an IRIS level role.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9537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new Sites to GOCDB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1" y="1988106"/>
            <a:ext cx="1762125" cy="3362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8202"/>
          <a:stretch/>
        </p:blipFill>
        <p:spPr>
          <a:xfrm>
            <a:off x="2353829" y="1988106"/>
            <a:ext cx="1774826" cy="323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2618" y="1988106"/>
            <a:ext cx="70015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Information to input the site in the first instance: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endParaRPr lang="en-GB" dirty="0"/>
          </a:p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38827" y="4308953"/>
            <a:ext cx="701458" cy="4634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01D3E"/>
      </a:dk1>
      <a:lt1>
        <a:srgbClr val="FFFFFF"/>
      </a:lt1>
      <a:dk2>
        <a:srgbClr val="FFFFFF"/>
      </a:dk2>
      <a:lt2>
        <a:srgbClr val="FFFFFF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3998</TotalTime>
  <Words>754</Words>
  <Application>Microsoft Office PowerPoint</Application>
  <PresentationFormat>Widescreen</PresentationFormat>
  <Paragraphs>127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Regular</vt:lpstr>
      <vt:lpstr>Calibri</vt:lpstr>
      <vt:lpstr>Office Theme</vt:lpstr>
      <vt:lpstr>MASTER 2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Corbett, Greg (STFC,RAL,SC)</cp:lastModifiedBy>
  <cp:revision>213</cp:revision>
  <cp:lastPrinted>2019-10-02T08:27:37Z</cp:lastPrinted>
  <dcterms:created xsi:type="dcterms:W3CDTF">2019-09-17T08:04:08Z</dcterms:created>
  <dcterms:modified xsi:type="dcterms:W3CDTF">2021-03-15T17:38:43Z</dcterms:modified>
</cp:coreProperties>
</file>